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8" r:id="rId4"/>
    <p:sldId id="285" r:id="rId5"/>
    <p:sldId id="259" r:id="rId6"/>
    <p:sldId id="260" r:id="rId7"/>
    <p:sldId id="275" r:id="rId8"/>
    <p:sldId id="262" r:id="rId9"/>
    <p:sldId id="264" r:id="rId10"/>
    <p:sldId id="286" r:id="rId11"/>
    <p:sldId id="279" r:id="rId12"/>
    <p:sldId id="287" r:id="rId13"/>
    <p:sldId id="265" r:id="rId14"/>
    <p:sldId id="300" r:id="rId15"/>
    <p:sldId id="289" r:id="rId16"/>
    <p:sldId id="268" r:id="rId17"/>
    <p:sldId id="302" r:id="rId18"/>
    <p:sldId id="284" r:id="rId19"/>
    <p:sldId id="290" r:id="rId20"/>
    <p:sldId id="291" r:id="rId21"/>
    <p:sldId id="293" r:id="rId22"/>
    <p:sldId id="303" r:id="rId23"/>
    <p:sldId id="294" r:id="rId24"/>
    <p:sldId id="304" r:id="rId25"/>
    <p:sldId id="296" r:id="rId26"/>
    <p:sldId id="270" r:id="rId27"/>
    <p:sldId id="301" r:id="rId28"/>
    <p:sldId id="271" r:id="rId29"/>
    <p:sldId id="305" r:id="rId30"/>
    <p:sldId id="306" r:id="rId31"/>
    <p:sldId id="272" r:id="rId32"/>
    <p:sldId id="28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89343" autoAdjust="0"/>
  </p:normalViewPr>
  <p:slideViewPr>
    <p:cSldViewPr>
      <p:cViewPr varScale="1">
        <p:scale>
          <a:sx n="104" d="100"/>
          <a:sy n="104" d="100"/>
        </p:scale>
        <p:origin x="-18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0540AA-F838-4CE4-AB9A-4EACE88A8015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DD637-A3F9-4D72-B503-E93C7FA3C9B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1561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DD637-A3F9-4D72-B503-E93C7FA3C9B2}" type="slidenum">
              <a:rPr lang="en-AU" smtClean="0"/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08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DD637-A3F9-4D72-B503-E93C7FA3C9B2}" type="slidenum">
              <a:rPr lang="en-AU" smtClean="0"/>
              <a:t>31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4005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Her2 + Breast Cancer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Laura </a:t>
            </a:r>
            <a:r>
              <a:rPr lang="en-AU" dirty="0" err="1" smtClean="0"/>
              <a:t>Bidstrup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08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AU" u="sng" dirty="0" smtClean="0"/>
              <a:t>2001-2005</a:t>
            </a:r>
          </a:p>
          <a:p>
            <a:r>
              <a:rPr lang="en-AU" dirty="0" smtClean="0"/>
              <a:t>2 years </a:t>
            </a:r>
            <a:r>
              <a:rPr lang="en-AU" dirty="0" err="1" smtClean="0"/>
              <a:t>Tamoxifen</a:t>
            </a:r>
            <a:r>
              <a:rPr lang="en-AU" dirty="0" smtClean="0"/>
              <a:t> and monthly </a:t>
            </a:r>
            <a:r>
              <a:rPr lang="en-AU" dirty="0" err="1" smtClean="0"/>
              <a:t>Zoladex</a:t>
            </a:r>
            <a:endParaRPr lang="en-AU" dirty="0" smtClean="0"/>
          </a:p>
          <a:p>
            <a:r>
              <a:rPr lang="en-AU" dirty="0" smtClean="0"/>
              <a:t>Nil issues at R/V</a:t>
            </a:r>
          </a:p>
          <a:p>
            <a:r>
              <a:rPr lang="en-AU" dirty="0" smtClean="0"/>
              <a:t>Regular CT/mammograms clear</a:t>
            </a:r>
          </a:p>
          <a:p>
            <a:r>
              <a:rPr lang="en-AU" dirty="0" smtClean="0"/>
              <a:t>Ca markers stable</a:t>
            </a:r>
          </a:p>
          <a:p>
            <a:endParaRPr lang="en-AU" dirty="0"/>
          </a:p>
          <a:p>
            <a:r>
              <a:rPr lang="en-AU" dirty="0" smtClean="0"/>
              <a:t>2005: neuropathic R) shoulder &amp; arm pain; metastatic tumour at R) 1</a:t>
            </a:r>
            <a:r>
              <a:rPr lang="en-AU" baseline="30000" dirty="0" smtClean="0"/>
              <a:t>st</a:t>
            </a:r>
            <a:r>
              <a:rPr lang="en-AU" dirty="0" smtClean="0"/>
              <a:t> rib on imaging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Interim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34975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4 cycles </a:t>
            </a:r>
            <a:r>
              <a:rPr lang="en-AU" dirty="0" err="1" smtClean="0"/>
              <a:t>Docetaxel</a:t>
            </a:r>
            <a:r>
              <a:rPr lang="en-AU" dirty="0" smtClean="0"/>
              <a:t> plus Herceptin</a:t>
            </a:r>
          </a:p>
          <a:p>
            <a:r>
              <a:rPr lang="en-AU" dirty="0" smtClean="0"/>
              <a:t>Effects:</a:t>
            </a:r>
          </a:p>
          <a:p>
            <a:pPr lvl="1"/>
            <a:r>
              <a:rPr lang="en-AU" dirty="0" smtClean="0"/>
              <a:t>Well tolerated</a:t>
            </a:r>
          </a:p>
          <a:p>
            <a:pPr lvl="1"/>
            <a:r>
              <a:rPr lang="en-AU" dirty="0" smtClean="0"/>
              <a:t>Nil nausea/vomiting, appetite normal, nil weight loss</a:t>
            </a:r>
          </a:p>
          <a:p>
            <a:pPr lvl="1"/>
            <a:r>
              <a:rPr lang="en-AU" dirty="0" smtClean="0"/>
              <a:t>Some fatigue, ECOG 0-1</a:t>
            </a:r>
          </a:p>
          <a:p>
            <a:r>
              <a:rPr lang="en-AU" dirty="0" smtClean="0"/>
              <a:t>Commenced 6 weekly </a:t>
            </a:r>
            <a:r>
              <a:rPr lang="en-AU" dirty="0" err="1" smtClean="0"/>
              <a:t>Zometa</a:t>
            </a:r>
            <a:endParaRPr lang="en-AU" dirty="0" smtClean="0"/>
          </a:p>
          <a:p>
            <a:pPr lvl="1"/>
            <a:r>
              <a:rPr lang="en-AU" dirty="0" smtClean="0"/>
              <a:t>Bone-protective, for cx from bony </a:t>
            </a:r>
            <a:r>
              <a:rPr lang="en-AU" dirty="0" err="1" smtClean="0"/>
              <a:t>mets</a:t>
            </a:r>
            <a:r>
              <a:rPr lang="en-AU" dirty="0" smtClean="0"/>
              <a:t>/</a:t>
            </a:r>
            <a:r>
              <a:rPr lang="en-AU" dirty="0" err="1" smtClean="0"/>
              <a:t>Zoladex</a:t>
            </a:r>
            <a:r>
              <a:rPr lang="en-AU" dirty="0" smtClean="0"/>
              <a:t> </a:t>
            </a:r>
            <a:r>
              <a:rPr lang="en-AU" dirty="0" err="1" smtClean="0"/>
              <a:t>etc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Chemo 2  (Mar- Jul 2005)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93849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85000" lnSpcReduction="20000"/>
          </a:bodyPr>
          <a:lstStyle/>
          <a:p>
            <a:r>
              <a:rPr lang="en-AU" dirty="0" smtClean="0"/>
              <a:t>Echo demonstrated Herceptin toxicity Nov 2006, </a:t>
            </a:r>
            <a:r>
              <a:rPr lang="en-AU" dirty="0" err="1" smtClean="0"/>
              <a:t>rx</a:t>
            </a:r>
            <a:r>
              <a:rPr lang="en-AU" dirty="0" smtClean="0"/>
              <a:t> delayed until cleared in 2007</a:t>
            </a:r>
            <a:endParaRPr lang="en-AU" dirty="0"/>
          </a:p>
          <a:p>
            <a:r>
              <a:rPr lang="en-AU" dirty="0" smtClean="0"/>
              <a:t>Nil concerns on R/V </a:t>
            </a:r>
          </a:p>
          <a:p>
            <a:r>
              <a:rPr lang="en-AU" dirty="0" smtClean="0"/>
              <a:t>2008: Progressing well. On Herceptin, </a:t>
            </a:r>
            <a:r>
              <a:rPr lang="en-AU" dirty="0" err="1"/>
              <a:t>A</a:t>
            </a:r>
            <a:r>
              <a:rPr lang="en-AU" dirty="0" err="1" smtClean="0"/>
              <a:t>rimidex</a:t>
            </a:r>
            <a:r>
              <a:rPr lang="en-AU" dirty="0" smtClean="0"/>
              <a:t> (</a:t>
            </a:r>
            <a:r>
              <a:rPr lang="en-AU" dirty="0" err="1" smtClean="0"/>
              <a:t>anastrozole</a:t>
            </a:r>
            <a:r>
              <a:rPr lang="en-AU" dirty="0" smtClean="0"/>
              <a:t>), </a:t>
            </a:r>
            <a:r>
              <a:rPr lang="en-AU" dirty="0" err="1" smtClean="0"/>
              <a:t>Zometa</a:t>
            </a:r>
            <a:endParaRPr lang="en-AU" dirty="0" smtClean="0"/>
          </a:p>
          <a:p>
            <a:r>
              <a:rPr lang="en-AU" dirty="0"/>
              <a:t>Mammograms normal, some </a:t>
            </a:r>
            <a:r>
              <a:rPr lang="en-AU" dirty="0" err="1"/>
              <a:t>inc</a:t>
            </a:r>
            <a:r>
              <a:rPr lang="en-AU" dirty="0"/>
              <a:t> density in L) UIQ stable since </a:t>
            </a:r>
            <a:r>
              <a:rPr lang="en-AU" dirty="0" smtClean="0"/>
              <a:t>’05</a:t>
            </a:r>
          </a:p>
          <a:p>
            <a:r>
              <a:rPr lang="en-AU" dirty="0" smtClean="0"/>
              <a:t>2010: Increasing R) arm neuropathic pain</a:t>
            </a:r>
          </a:p>
          <a:p>
            <a:pPr lvl="2"/>
            <a:r>
              <a:rPr lang="en-AU" dirty="0" smtClean="0"/>
              <a:t>Burning/tingling/numbness</a:t>
            </a:r>
          </a:p>
          <a:p>
            <a:pPr lvl="2"/>
            <a:r>
              <a:rPr lang="en-AU" dirty="0" smtClean="0"/>
              <a:t>Gastric upset/weight loss due to analgesia; Naprosyn discontinued, </a:t>
            </a:r>
            <a:r>
              <a:rPr lang="en-AU" dirty="0" err="1" smtClean="0"/>
              <a:t>Durogesic</a:t>
            </a:r>
            <a:r>
              <a:rPr lang="en-AU" dirty="0" smtClean="0"/>
              <a:t> increased (later ceased)</a:t>
            </a:r>
          </a:p>
          <a:p>
            <a:pPr lvl="2"/>
            <a:r>
              <a:rPr lang="en-AU" dirty="0" smtClean="0"/>
              <a:t>MRI: rib/T1 body lesion shows nil change</a:t>
            </a:r>
          </a:p>
          <a:p>
            <a:pPr lvl="2"/>
            <a:r>
              <a:rPr lang="en-AU" dirty="0" smtClean="0"/>
              <a:t>Neuropathic </a:t>
            </a:r>
            <a:r>
              <a:rPr lang="en-AU" dirty="0" err="1" smtClean="0"/>
              <a:t>sx</a:t>
            </a:r>
            <a:r>
              <a:rPr lang="en-AU" dirty="0" smtClean="0"/>
              <a:t> increase, from shoulder to hand, wasting of palmar muscles, R) hand weakness and decreasing fine motor</a:t>
            </a:r>
          </a:p>
          <a:p>
            <a:pPr lvl="2"/>
            <a:r>
              <a:rPr lang="en-AU" dirty="0" smtClean="0"/>
              <a:t>Attended various specialists including pain clinic; on </a:t>
            </a:r>
            <a:r>
              <a:rPr lang="en-AU" dirty="0" err="1" smtClean="0"/>
              <a:t>lyrica</a:t>
            </a:r>
            <a:r>
              <a:rPr lang="en-AU" dirty="0" smtClean="0"/>
              <a:t>, cortisone, </a:t>
            </a:r>
            <a:r>
              <a:rPr lang="en-AU" dirty="0" err="1" smtClean="0"/>
              <a:t>panadeine</a:t>
            </a:r>
            <a:r>
              <a:rPr lang="en-AU" dirty="0" smtClean="0"/>
              <a:t> forte, morphine, ?methadone. Stellate ganglion block ineffective, 5/7 ketamine infusion ineffective</a:t>
            </a:r>
          </a:p>
          <a:p>
            <a:pPr lvl="2"/>
            <a:r>
              <a:rPr lang="en-AU" dirty="0" smtClean="0"/>
              <a:t>November: radiographic change, disease progression</a:t>
            </a:r>
          </a:p>
          <a:p>
            <a:pPr lvl="2"/>
            <a:endParaRPr lang="en-AU" dirty="0" smtClean="0"/>
          </a:p>
          <a:p>
            <a:pPr lvl="2"/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Interim (2005 – 2010)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19697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4 cycles </a:t>
            </a:r>
            <a:r>
              <a:rPr lang="en-AU" dirty="0" err="1" smtClean="0"/>
              <a:t>Abraxane</a:t>
            </a:r>
            <a:r>
              <a:rPr lang="en-AU" dirty="0" smtClean="0"/>
              <a:t> (+ Herceptin)</a:t>
            </a:r>
          </a:p>
          <a:p>
            <a:r>
              <a:rPr lang="en-AU" dirty="0" smtClean="0"/>
              <a:t>Effects:</a:t>
            </a:r>
          </a:p>
          <a:p>
            <a:pPr lvl="1"/>
            <a:r>
              <a:rPr lang="en-AU" dirty="0" smtClean="0"/>
              <a:t>Some fatigue, decreased motivation</a:t>
            </a:r>
          </a:p>
          <a:p>
            <a:pPr lvl="1"/>
            <a:r>
              <a:rPr lang="en-AU" dirty="0" smtClean="0"/>
              <a:t>ECOG 2</a:t>
            </a:r>
          </a:p>
          <a:p>
            <a:pPr lvl="1"/>
            <a:r>
              <a:rPr lang="en-AU" dirty="0" smtClean="0"/>
              <a:t>Nil nausea/vomiting, appetite fine, nil weight loss </a:t>
            </a:r>
          </a:p>
          <a:p>
            <a:pPr lvl="1"/>
            <a:r>
              <a:rPr lang="en-AU" dirty="0" smtClean="0"/>
              <a:t>Nil peripheral neuropathy</a:t>
            </a:r>
          </a:p>
          <a:p>
            <a:pPr lvl="1"/>
            <a:r>
              <a:rPr lang="en-AU" dirty="0" smtClean="0"/>
              <a:t>Mild skin peeling L) hand, ?fungal infection</a:t>
            </a:r>
          </a:p>
          <a:p>
            <a:pPr lvl="1"/>
            <a:r>
              <a:rPr lang="en-AU" dirty="0" smtClean="0"/>
              <a:t>Nil other SE</a:t>
            </a:r>
          </a:p>
          <a:p>
            <a:pPr lvl="1"/>
            <a:r>
              <a:rPr lang="en-AU" dirty="0" smtClean="0"/>
              <a:t>April: febrile, brief admission</a:t>
            </a:r>
          </a:p>
          <a:p>
            <a:r>
              <a:rPr lang="en-AU" dirty="0" smtClean="0"/>
              <a:t>On </a:t>
            </a:r>
            <a:r>
              <a:rPr lang="en-AU" dirty="0" err="1" smtClean="0"/>
              <a:t>letrozole</a:t>
            </a:r>
            <a:endParaRPr lang="en-AU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Chemo 3  (Mar-July 2011)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6172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 smtClean="0"/>
              <a:t>2012: Development of bilateral knee pain and R) elbow pain. Nil evidence metastatic; </a:t>
            </a:r>
            <a:r>
              <a:rPr lang="en-AU" dirty="0" err="1" smtClean="0"/>
              <a:t>degen</a:t>
            </a:r>
            <a:r>
              <a:rPr lang="en-AU" dirty="0" smtClean="0"/>
              <a:t> change and ?synovitis/soft tissue injury respectively</a:t>
            </a:r>
          </a:p>
          <a:p>
            <a:r>
              <a:rPr lang="en-AU" dirty="0" smtClean="0"/>
              <a:t>Increasing loss of fine motor skill in R) hand</a:t>
            </a:r>
          </a:p>
          <a:p>
            <a:r>
              <a:rPr lang="en-AU" dirty="0" smtClean="0"/>
              <a:t>2013-14: Tooth infection; attended specialist. Bony spurs in mouth due to </a:t>
            </a:r>
            <a:r>
              <a:rPr lang="en-AU" dirty="0" err="1" smtClean="0"/>
              <a:t>Zometa</a:t>
            </a:r>
            <a:r>
              <a:rPr lang="en-AU" dirty="0" smtClean="0"/>
              <a:t>, abscess formation in floor of mouth near exposed bone.  2</a:t>
            </a:r>
            <a:r>
              <a:rPr lang="en-AU" baseline="30000" dirty="0" smtClean="0"/>
              <a:t>nd</a:t>
            </a:r>
            <a:r>
              <a:rPr lang="en-AU" dirty="0" smtClean="0"/>
              <a:t> to </a:t>
            </a:r>
            <a:r>
              <a:rPr lang="en-AU" dirty="0" err="1" smtClean="0"/>
              <a:t>Bisphos</a:t>
            </a:r>
            <a:r>
              <a:rPr lang="en-AU" dirty="0" smtClean="0"/>
              <a:t> related osteonecrosis of jaw.</a:t>
            </a:r>
          </a:p>
          <a:p>
            <a:r>
              <a:rPr lang="en-AU" dirty="0" smtClean="0"/>
              <a:t>Otherwise well, continuing on 3 weekly Herceptin.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Progress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07751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Breast Cancer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9855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112568"/>
          </a:xfrm>
        </p:spPr>
        <p:txBody>
          <a:bodyPr>
            <a:normAutofit fontScale="92500" lnSpcReduction="10000"/>
          </a:bodyPr>
          <a:lstStyle/>
          <a:p>
            <a:r>
              <a:rPr lang="en-AU" sz="3300" dirty="0" smtClean="0"/>
              <a:t>Incidence:</a:t>
            </a:r>
          </a:p>
          <a:p>
            <a:pPr lvl="1"/>
            <a:r>
              <a:rPr lang="en-AU" sz="2500" dirty="0" smtClean="0"/>
              <a:t>Leading cause of cancer death in women &gt; 65</a:t>
            </a:r>
          </a:p>
          <a:p>
            <a:pPr lvl="1"/>
            <a:r>
              <a:rPr lang="en-AU" sz="2500" dirty="0" smtClean="0"/>
              <a:t>Invasive breast ca </a:t>
            </a:r>
          </a:p>
          <a:p>
            <a:pPr lvl="2"/>
            <a:r>
              <a:rPr lang="en-AU" sz="2500" dirty="0" smtClean="0"/>
              <a:t>&lt;50yo: 44/100,000</a:t>
            </a:r>
          </a:p>
          <a:p>
            <a:pPr lvl="2"/>
            <a:r>
              <a:rPr lang="en-AU" sz="2500" dirty="0" smtClean="0"/>
              <a:t>&gt;50yo: 345/100,000</a:t>
            </a:r>
          </a:p>
          <a:p>
            <a:pPr lvl="1"/>
            <a:r>
              <a:rPr lang="en-AU" sz="2500" dirty="0" smtClean="0"/>
              <a:t>Bimodal incidence: </a:t>
            </a:r>
            <a:r>
              <a:rPr lang="en-AU" sz="2500" dirty="0"/>
              <a:t>poorly differentiated, high-grade disease </a:t>
            </a:r>
            <a:r>
              <a:rPr lang="en-AU" sz="2500" dirty="0" smtClean="0"/>
              <a:t>usually occur earlier (~50s), whereas hormone-sensitive</a:t>
            </a:r>
            <a:r>
              <a:rPr lang="en-AU" sz="2500" dirty="0"/>
              <a:t>, slower-growing </a:t>
            </a:r>
            <a:r>
              <a:rPr lang="en-AU" sz="2500" dirty="0" err="1"/>
              <a:t>tumors</a:t>
            </a:r>
            <a:r>
              <a:rPr lang="en-AU" sz="2500" dirty="0"/>
              <a:t> </a:t>
            </a:r>
            <a:r>
              <a:rPr lang="en-AU" sz="2500" dirty="0" smtClean="0"/>
              <a:t>are later (~70s)</a:t>
            </a:r>
          </a:p>
          <a:p>
            <a:pPr lvl="1"/>
            <a:r>
              <a:rPr lang="en-AU" sz="2500" dirty="0" smtClean="0"/>
              <a:t>Mortality: The </a:t>
            </a:r>
            <a:r>
              <a:rPr lang="en-AU" sz="2500" dirty="0"/>
              <a:t>2013 estimates are 39,920 expected breast cancer deaths (39,510 women, 410 men)</a:t>
            </a:r>
            <a:endParaRPr lang="en-AU" sz="2500" dirty="0" smtClean="0"/>
          </a:p>
          <a:p>
            <a:r>
              <a:rPr lang="en-AU" sz="3500" dirty="0" smtClean="0"/>
              <a:t>Aetiology:</a:t>
            </a:r>
          </a:p>
          <a:p>
            <a:pPr lvl="1"/>
            <a:r>
              <a:rPr lang="en-AU" sz="2200" dirty="0" smtClean="0"/>
              <a:t>Multifactorial; sporadic vs genetic predisposition</a:t>
            </a:r>
            <a:endParaRPr lang="en-AU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Incidence &amp; Aetiology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28685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62500" lnSpcReduction="20000"/>
          </a:bodyPr>
          <a:lstStyle/>
          <a:p>
            <a:r>
              <a:rPr lang="en-AU" dirty="0" err="1" smtClean="0"/>
              <a:t>Phx</a:t>
            </a:r>
            <a:r>
              <a:rPr lang="en-AU" dirty="0" smtClean="0"/>
              <a:t> of breast ca (</a:t>
            </a:r>
            <a:r>
              <a:rPr lang="en-AU" dirty="0" err="1" smtClean="0"/>
              <a:t>esp</a:t>
            </a:r>
            <a:r>
              <a:rPr lang="en-AU" dirty="0" smtClean="0"/>
              <a:t> invasive): 3-4x risk </a:t>
            </a:r>
            <a:r>
              <a:rPr lang="en-AU" dirty="0"/>
              <a:t>of a second primary cancer in the contralateral breast</a:t>
            </a:r>
            <a:endParaRPr lang="en-AU" dirty="0" smtClean="0"/>
          </a:p>
          <a:p>
            <a:r>
              <a:rPr lang="en-AU" dirty="0" smtClean="0"/>
              <a:t>Family </a:t>
            </a:r>
            <a:r>
              <a:rPr lang="en-AU" dirty="0" err="1"/>
              <a:t>hx</a:t>
            </a:r>
            <a:r>
              <a:rPr lang="en-AU" dirty="0"/>
              <a:t> </a:t>
            </a:r>
          </a:p>
          <a:p>
            <a:pPr lvl="1"/>
            <a:r>
              <a:rPr lang="en-AU" dirty="0" smtClean="0"/>
              <a:t>&gt;2 relatives </a:t>
            </a:r>
            <a:r>
              <a:rPr lang="en-AU" dirty="0"/>
              <a:t>with </a:t>
            </a:r>
            <a:r>
              <a:rPr lang="en-AU" dirty="0" smtClean="0"/>
              <a:t>breast/ovarian </a:t>
            </a:r>
            <a:r>
              <a:rPr lang="en-AU" dirty="0"/>
              <a:t>cancer</a:t>
            </a:r>
          </a:p>
          <a:p>
            <a:pPr lvl="1"/>
            <a:r>
              <a:rPr lang="en-AU" dirty="0"/>
              <a:t>Breast cancer </a:t>
            </a:r>
            <a:r>
              <a:rPr lang="en-AU" dirty="0" smtClean="0"/>
              <a:t>in relative &lt;50 </a:t>
            </a:r>
            <a:r>
              <a:rPr lang="en-AU" dirty="0" err="1" smtClean="0"/>
              <a:t>yo</a:t>
            </a:r>
            <a:endParaRPr lang="en-AU" dirty="0"/>
          </a:p>
          <a:p>
            <a:pPr lvl="1"/>
            <a:r>
              <a:rPr lang="en-AU" dirty="0"/>
              <a:t>Relatives with both breast cancer and ovarian cancer</a:t>
            </a:r>
          </a:p>
          <a:p>
            <a:pPr lvl="1"/>
            <a:r>
              <a:rPr lang="en-AU" dirty="0"/>
              <a:t>One or more relatives with 2 cancers (breast and ovarian cancer or 2 independent breast cancers)</a:t>
            </a:r>
          </a:p>
          <a:p>
            <a:pPr lvl="1"/>
            <a:r>
              <a:rPr lang="en-AU" dirty="0"/>
              <a:t>Male relatives with breast cancer</a:t>
            </a:r>
          </a:p>
          <a:p>
            <a:pPr lvl="1"/>
            <a:r>
              <a:rPr lang="en-AU" i="1" dirty="0"/>
              <a:t>BRCA1</a:t>
            </a:r>
            <a:r>
              <a:rPr lang="en-AU" dirty="0"/>
              <a:t> and </a:t>
            </a:r>
            <a:r>
              <a:rPr lang="en-AU" i="1" dirty="0"/>
              <a:t>BRCA2</a:t>
            </a:r>
            <a:r>
              <a:rPr lang="en-AU" dirty="0"/>
              <a:t> mutations</a:t>
            </a:r>
          </a:p>
          <a:p>
            <a:pPr lvl="1"/>
            <a:r>
              <a:rPr lang="en-AU" dirty="0"/>
              <a:t>Ataxia telangiectasia heterozygotes </a:t>
            </a:r>
            <a:r>
              <a:rPr lang="en-AU" dirty="0" smtClean="0"/>
              <a:t>(4x risk)</a:t>
            </a:r>
          </a:p>
          <a:p>
            <a:pPr lvl="1"/>
            <a:r>
              <a:rPr lang="en-AU" dirty="0" smtClean="0"/>
              <a:t>Ashkenazi </a:t>
            </a:r>
            <a:r>
              <a:rPr lang="en-AU" dirty="0"/>
              <a:t>Jewish descent </a:t>
            </a:r>
            <a:r>
              <a:rPr lang="en-AU" dirty="0" smtClean="0"/>
              <a:t>(2x risk)</a:t>
            </a:r>
          </a:p>
          <a:p>
            <a:r>
              <a:rPr lang="en-AU" dirty="0" smtClean="0"/>
              <a:t>High SES</a:t>
            </a:r>
          </a:p>
          <a:p>
            <a:r>
              <a:rPr lang="en-AU" dirty="0" smtClean="0"/>
              <a:t>Advanced age</a:t>
            </a:r>
          </a:p>
          <a:p>
            <a:r>
              <a:rPr lang="en-AU" dirty="0" smtClean="0"/>
              <a:t>Caucasian </a:t>
            </a:r>
          </a:p>
          <a:p>
            <a:r>
              <a:rPr lang="en-AU" dirty="0"/>
              <a:t>Late age at first </a:t>
            </a:r>
            <a:r>
              <a:rPr lang="en-AU" dirty="0" smtClean="0"/>
              <a:t>pregnancy/</a:t>
            </a:r>
            <a:r>
              <a:rPr lang="en-AU" dirty="0" err="1" smtClean="0"/>
              <a:t>nulliparity</a:t>
            </a:r>
            <a:r>
              <a:rPr lang="en-AU" dirty="0" smtClean="0"/>
              <a:t> </a:t>
            </a:r>
          </a:p>
          <a:p>
            <a:r>
              <a:rPr lang="en-AU" dirty="0"/>
              <a:t>E</a:t>
            </a:r>
            <a:r>
              <a:rPr lang="en-AU" dirty="0" smtClean="0"/>
              <a:t>arly </a:t>
            </a:r>
            <a:r>
              <a:rPr lang="en-AU" dirty="0"/>
              <a:t>onset of </a:t>
            </a:r>
            <a:r>
              <a:rPr lang="en-AU" dirty="0" smtClean="0"/>
              <a:t>menses/late </a:t>
            </a:r>
            <a:r>
              <a:rPr lang="en-AU" dirty="0"/>
              <a:t>age of </a:t>
            </a:r>
            <a:r>
              <a:rPr lang="en-AU" dirty="0" smtClean="0"/>
              <a:t>menopause/HRT</a:t>
            </a:r>
          </a:p>
          <a:p>
            <a:r>
              <a:rPr lang="en-AU" dirty="0" smtClean="0"/>
              <a:t>Long term OCP use</a:t>
            </a:r>
          </a:p>
          <a:p>
            <a:r>
              <a:rPr lang="en-AU" dirty="0" smtClean="0"/>
              <a:t>Western diet</a:t>
            </a:r>
          </a:p>
          <a:p>
            <a:r>
              <a:rPr lang="en-AU" dirty="0" smtClean="0"/>
              <a:t>Obesity/sedentary lifestyle</a:t>
            </a:r>
          </a:p>
          <a:p>
            <a:r>
              <a:rPr lang="en-AU" dirty="0" smtClean="0"/>
              <a:t>Smoking/alcohol/carcinogens</a:t>
            </a:r>
            <a:endParaRPr lang="en-AU" dirty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Risk Factors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35123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04664"/>
            <a:ext cx="4522639" cy="61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4104456" cy="5400600"/>
          </a:xfrm>
        </p:spPr>
        <p:txBody>
          <a:bodyPr>
            <a:normAutofit lnSpcReduction="10000"/>
          </a:bodyPr>
          <a:lstStyle/>
          <a:p>
            <a:r>
              <a:rPr lang="en-AU" dirty="0" err="1"/>
              <a:t>Pathophys</a:t>
            </a:r>
            <a:r>
              <a:rPr lang="en-AU" dirty="0" smtClean="0"/>
              <a:t>:</a:t>
            </a:r>
          </a:p>
          <a:p>
            <a:pPr lvl="1"/>
            <a:r>
              <a:rPr lang="en-AU" dirty="0" smtClean="0"/>
              <a:t>Dependent on cell morphology</a:t>
            </a:r>
          </a:p>
          <a:p>
            <a:pPr lvl="2"/>
            <a:r>
              <a:rPr lang="en-AU" dirty="0" smtClean="0"/>
              <a:t>Ductal vs Lobular</a:t>
            </a:r>
          </a:p>
          <a:p>
            <a:pPr lvl="3"/>
            <a:r>
              <a:rPr lang="en-AU" dirty="0" smtClean="0"/>
              <a:t>Invasive vs </a:t>
            </a:r>
            <a:r>
              <a:rPr lang="en-AU" dirty="0" err="1" smtClean="0"/>
              <a:t>noninvasive</a:t>
            </a:r>
            <a:endParaRPr lang="en-AU" dirty="0" smtClean="0"/>
          </a:p>
          <a:p>
            <a:pPr lvl="3"/>
            <a:r>
              <a:rPr lang="en-AU" dirty="0" smtClean="0"/>
              <a:t>Markers (ER/PR/HER2) present/absent</a:t>
            </a:r>
          </a:p>
          <a:p>
            <a:r>
              <a:rPr lang="en-AU" dirty="0" smtClean="0"/>
              <a:t>Spread</a:t>
            </a:r>
            <a:r>
              <a:rPr lang="en-AU" dirty="0"/>
              <a:t>: </a:t>
            </a:r>
            <a:endParaRPr lang="en-AU" dirty="0" smtClean="0"/>
          </a:p>
          <a:p>
            <a:pPr lvl="1"/>
            <a:r>
              <a:rPr lang="en-AU" dirty="0" smtClean="0"/>
              <a:t>Lymphatic</a:t>
            </a:r>
          </a:p>
          <a:p>
            <a:pPr lvl="1"/>
            <a:r>
              <a:rPr lang="en-AU" dirty="0" smtClean="0"/>
              <a:t>Vascular invasion</a:t>
            </a:r>
          </a:p>
          <a:p>
            <a:pPr lvl="1"/>
            <a:r>
              <a:rPr lang="en-AU" dirty="0" smtClean="0"/>
              <a:t>Local invasion</a:t>
            </a:r>
          </a:p>
          <a:p>
            <a:r>
              <a:rPr lang="en-AU" dirty="0" smtClean="0"/>
              <a:t>Sites</a:t>
            </a:r>
          </a:p>
          <a:p>
            <a:pPr lvl="1"/>
            <a:r>
              <a:rPr lang="en-AU" dirty="0" smtClean="0"/>
              <a:t>Regional LN, skin, bone, liver, lung, brain</a:t>
            </a:r>
            <a:endParaRPr lang="en-AU" dirty="0"/>
          </a:p>
          <a:p>
            <a:pPr lvl="2"/>
            <a:endParaRPr lang="en-AU" sz="2200" dirty="0"/>
          </a:p>
          <a:p>
            <a:pPr lvl="1"/>
            <a:endParaRPr lang="en-AU" dirty="0"/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17632" cy="1143000"/>
          </a:xfrm>
        </p:spPr>
        <p:txBody>
          <a:bodyPr/>
          <a:lstStyle/>
          <a:p>
            <a:r>
              <a:rPr lang="en-AU" dirty="0" smtClean="0"/>
              <a:t>Pathophysiology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01114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77500" lnSpcReduction="20000"/>
          </a:bodyPr>
          <a:lstStyle/>
          <a:p>
            <a:r>
              <a:rPr lang="en-AU" dirty="0" err="1" smtClean="0"/>
              <a:t>Sx</a:t>
            </a:r>
            <a:endParaRPr lang="en-AU" dirty="0" smtClean="0"/>
          </a:p>
          <a:p>
            <a:pPr lvl="1"/>
            <a:r>
              <a:rPr lang="en-AU" dirty="0" smtClean="0"/>
              <a:t>Primary: Asymptomatic, painless mass, breast pain (rare)</a:t>
            </a:r>
          </a:p>
          <a:p>
            <a:pPr lvl="1"/>
            <a:r>
              <a:rPr lang="en-AU" dirty="0" smtClean="0"/>
              <a:t>Mets: </a:t>
            </a:r>
          </a:p>
          <a:p>
            <a:pPr lvl="2"/>
            <a:r>
              <a:rPr lang="en-AU" dirty="0" smtClean="0"/>
              <a:t>Dyspnoea</a:t>
            </a:r>
            <a:endParaRPr lang="en-AU" dirty="0"/>
          </a:p>
          <a:p>
            <a:pPr lvl="2"/>
            <a:r>
              <a:rPr lang="en-AU" dirty="0"/>
              <a:t>Bone pain</a:t>
            </a:r>
          </a:p>
          <a:p>
            <a:pPr lvl="2"/>
            <a:r>
              <a:rPr lang="en-AU" dirty="0"/>
              <a:t>Symptoms of </a:t>
            </a:r>
            <a:r>
              <a:rPr lang="en-AU" dirty="0" err="1"/>
              <a:t>hypercalcemia</a:t>
            </a:r>
            <a:endParaRPr lang="en-AU" dirty="0"/>
          </a:p>
          <a:p>
            <a:pPr lvl="2"/>
            <a:r>
              <a:rPr lang="en-AU" dirty="0"/>
              <a:t>Abdominal </a:t>
            </a:r>
            <a:r>
              <a:rPr lang="en-AU" dirty="0" smtClean="0"/>
              <a:t>distension</a:t>
            </a:r>
            <a:endParaRPr lang="en-AU" dirty="0"/>
          </a:p>
          <a:p>
            <a:pPr lvl="2"/>
            <a:r>
              <a:rPr lang="en-AU" dirty="0"/>
              <a:t>Jaundice</a:t>
            </a:r>
          </a:p>
          <a:p>
            <a:pPr lvl="2"/>
            <a:r>
              <a:rPr lang="en-AU" dirty="0"/>
              <a:t>Localizing neurologic signs</a:t>
            </a:r>
          </a:p>
          <a:p>
            <a:pPr lvl="2"/>
            <a:r>
              <a:rPr lang="en-AU" dirty="0"/>
              <a:t>Altered cognitive function</a:t>
            </a:r>
          </a:p>
          <a:p>
            <a:pPr lvl="2"/>
            <a:r>
              <a:rPr lang="en-AU" dirty="0" smtClean="0"/>
              <a:t>Headache</a:t>
            </a:r>
          </a:p>
          <a:p>
            <a:r>
              <a:rPr lang="en-AU" dirty="0" smtClean="0"/>
              <a:t>Clinical signs</a:t>
            </a:r>
          </a:p>
          <a:p>
            <a:pPr lvl="1"/>
            <a:r>
              <a:rPr lang="en-AU" dirty="0"/>
              <a:t>Change in breast size or </a:t>
            </a:r>
            <a:r>
              <a:rPr lang="en-AU" dirty="0" smtClean="0"/>
              <a:t>shape/contour</a:t>
            </a:r>
            <a:endParaRPr lang="en-AU" dirty="0"/>
          </a:p>
          <a:p>
            <a:pPr lvl="1"/>
            <a:r>
              <a:rPr lang="en-AU" dirty="0"/>
              <a:t>Skin dimpling or skin changes (</a:t>
            </a:r>
            <a:r>
              <a:rPr lang="en-AU" dirty="0" err="1"/>
              <a:t>eg</a:t>
            </a:r>
            <a:r>
              <a:rPr lang="en-AU" dirty="0"/>
              <a:t>, thickening, swelling, </a:t>
            </a:r>
            <a:r>
              <a:rPr lang="en-AU" dirty="0" smtClean="0"/>
              <a:t>tethering, </a:t>
            </a:r>
            <a:r>
              <a:rPr lang="en-AU" dirty="0" err="1" smtClean="0"/>
              <a:t>Pagets</a:t>
            </a:r>
            <a:r>
              <a:rPr lang="en-AU" dirty="0" smtClean="0"/>
              <a:t>, redness, ulceration, dilated veins, oedema)</a:t>
            </a:r>
            <a:endParaRPr lang="en-AU" dirty="0"/>
          </a:p>
          <a:p>
            <a:pPr lvl="1"/>
            <a:r>
              <a:rPr lang="en-AU" dirty="0" smtClean="0"/>
              <a:t>Recent nipple </a:t>
            </a:r>
            <a:r>
              <a:rPr lang="en-AU" dirty="0"/>
              <a:t>abnormalities (</a:t>
            </a:r>
            <a:r>
              <a:rPr lang="en-AU" dirty="0" err="1"/>
              <a:t>eg</a:t>
            </a:r>
            <a:r>
              <a:rPr lang="en-AU" dirty="0"/>
              <a:t>, ulceration, retraction, or spontaneous bloody discharge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Lump (Hard/</a:t>
            </a:r>
            <a:r>
              <a:rPr lang="en-AU" dirty="0" err="1" smtClean="0"/>
              <a:t>irreg</a:t>
            </a:r>
            <a:r>
              <a:rPr lang="en-AU" dirty="0" smtClean="0"/>
              <a:t>/nodular/asymmetry/fixation)</a:t>
            </a:r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AU" dirty="0" smtClean="0"/>
              <a:t>Sg &amp; </a:t>
            </a:r>
            <a:r>
              <a:rPr lang="en-AU" dirty="0" err="1" smtClean="0"/>
              <a:t>Sx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2139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marL="0" indent="0" algn="ctr">
              <a:buNone/>
            </a:pPr>
            <a:r>
              <a:rPr lang="en-AU" dirty="0" smtClean="0"/>
              <a:t>Mrs B is a 49 </a:t>
            </a:r>
            <a:r>
              <a:rPr lang="en-AU" dirty="0" err="1" smtClean="0"/>
              <a:t>yo</a:t>
            </a:r>
            <a:r>
              <a:rPr lang="en-AU" dirty="0" smtClean="0"/>
              <a:t> woman who attended for a regular 3 weekly review and Herceptin dose</a:t>
            </a:r>
          </a:p>
          <a:p>
            <a:pPr marL="0" indent="0" algn="ctr">
              <a:buNone/>
            </a:pPr>
            <a:endParaRPr lang="en-AU" dirty="0" smtClean="0"/>
          </a:p>
          <a:p>
            <a:pPr marL="0" indent="0" algn="ctr">
              <a:buNone/>
            </a:pPr>
            <a:endParaRPr lang="en-AU" dirty="0" smtClean="0"/>
          </a:p>
          <a:p>
            <a:pPr algn="ctr"/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n-AU" dirty="0" smtClean="0"/>
              <a:t>Intro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48861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1600" y="1412776"/>
            <a:ext cx="5904656" cy="4525963"/>
          </a:xfrm>
        </p:spPr>
        <p:txBody>
          <a:bodyPr>
            <a:normAutofit fontScale="92500" lnSpcReduction="20000"/>
          </a:bodyPr>
          <a:lstStyle/>
          <a:p>
            <a:r>
              <a:rPr lang="en-AU" dirty="0" smtClean="0"/>
              <a:t>Ix</a:t>
            </a:r>
          </a:p>
          <a:p>
            <a:pPr lvl="1"/>
            <a:r>
              <a:rPr lang="en-AU" dirty="0" smtClean="0"/>
              <a:t>Clinical exam</a:t>
            </a:r>
          </a:p>
          <a:p>
            <a:pPr lvl="1"/>
            <a:r>
              <a:rPr lang="en-AU" dirty="0" smtClean="0"/>
              <a:t>US</a:t>
            </a:r>
          </a:p>
          <a:p>
            <a:pPr lvl="1"/>
            <a:r>
              <a:rPr lang="en-AU" dirty="0" smtClean="0"/>
              <a:t>Mammography</a:t>
            </a:r>
          </a:p>
          <a:p>
            <a:pPr lvl="1"/>
            <a:r>
              <a:rPr lang="en-AU" dirty="0" err="1" smtClean="0"/>
              <a:t>Bx</a:t>
            </a:r>
            <a:r>
              <a:rPr lang="en-AU" dirty="0" smtClean="0"/>
              <a:t> (FN, core, excisional </a:t>
            </a:r>
            <a:r>
              <a:rPr lang="en-AU" dirty="0" err="1" smtClean="0"/>
              <a:t>etc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XR/CT/MRI/PET</a:t>
            </a:r>
          </a:p>
          <a:p>
            <a:pPr algn="r"/>
            <a:r>
              <a:rPr lang="en-AU" dirty="0" err="1" smtClean="0"/>
              <a:t>Ddx</a:t>
            </a:r>
            <a:endParaRPr lang="en-AU" dirty="0" smtClean="0"/>
          </a:p>
          <a:p>
            <a:pPr lvl="1" algn="r"/>
            <a:r>
              <a:rPr lang="en-AU" dirty="0" err="1" smtClean="0"/>
              <a:t>Fibroadenoma</a:t>
            </a:r>
            <a:endParaRPr lang="en-AU" dirty="0" smtClean="0"/>
          </a:p>
          <a:p>
            <a:pPr lvl="1" algn="r"/>
            <a:r>
              <a:rPr lang="en-AU" dirty="0" smtClean="0"/>
              <a:t>Cysts </a:t>
            </a:r>
          </a:p>
          <a:p>
            <a:pPr lvl="1" algn="r"/>
            <a:r>
              <a:rPr lang="en-AU" dirty="0" smtClean="0"/>
              <a:t>Breast lymphoma</a:t>
            </a:r>
          </a:p>
          <a:p>
            <a:pPr lvl="1" algn="r"/>
            <a:r>
              <a:rPr lang="en-AU" dirty="0" smtClean="0"/>
              <a:t>Metastasis to the breast </a:t>
            </a:r>
          </a:p>
          <a:p>
            <a:pPr lvl="1" algn="r"/>
            <a:r>
              <a:rPr lang="en-AU" dirty="0" smtClean="0"/>
              <a:t>Mastitis</a:t>
            </a:r>
          </a:p>
          <a:p>
            <a:pPr lvl="1" algn="r"/>
            <a:r>
              <a:rPr lang="en-AU" dirty="0" smtClean="0"/>
              <a:t>Traumatic fat necrosis</a:t>
            </a:r>
          </a:p>
          <a:p>
            <a:pPr lvl="1" algn="r"/>
            <a:r>
              <a:rPr lang="en-AU" dirty="0" smtClean="0"/>
              <a:t>Duct </a:t>
            </a:r>
            <a:r>
              <a:rPr lang="en-AU" dirty="0" err="1" smtClean="0"/>
              <a:t>ectasia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Ix &amp; Differential dx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739560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5472608"/>
          </a:xfrm>
        </p:spPr>
        <p:txBody>
          <a:bodyPr>
            <a:normAutofit fontScale="85000" lnSpcReduction="20000"/>
          </a:bodyPr>
          <a:lstStyle/>
          <a:p>
            <a:r>
              <a:rPr lang="en-AU" dirty="0" smtClean="0"/>
              <a:t>Primary </a:t>
            </a:r>
            <a:r>
              <a:rPr lang="en-AU" dirty="0"/>
              <a:t>tumour (T)</a:t>
            </a:r>
          </a:p>
          <a:p>
            <a:pPr lvl="1"/>
            <a:r>
              <a:rPr lang="en-AU" dirty="0" err="1" smtClean="0"/>
              <a:t>Tx</a:t>
            </a:r>
            <a:r>
              <a:rPr lang="en-AU" dirty="0"/>
              <a:t>:</a:t>
            </a:r>
            <a:r>
              <a:rPr lang="en-AU" dirty="0" smtClean="0"/>
              <a:t> </a:t>
            </a:r>
            <a:r>
              <a:rPr lang="en-AU" dirty="0"/>
              <a:t>Primary </a:t>
            </a:r>
            <a:r>
              <a:rPr lang="en-AU" dirty="0" err="1"/>
              <a:t>tumor</a:t>
            </a:r>
            <a:r>
              <a:rPr lang="en-AU" dirty="0"/>
              <a:t> cannot be assessed</a:t>
            </a:r>
          </a:p>
          <a:p>
            <a:pPr lvl="1"/>
            <a:r>
              <a:rPr lang="en-AU" dirty="0" smtClean="0"/>
              <a:t>T0: </a:t>
            </a:r>
            <a:r>
              <a:rPr lang="en-AU" dirty="0"/>
              <a:t>No evidence of primary </a:t>
            </a:r>
            <a:r>
              <a:rPr lang="en-AU" dirty="0" err="1"/>
              <a:t>tumor</a:t>
            </a:r>
            <a:endParaRPr lang="en-AU" dirty="0"/>
          </a:p>
          <a:p>
            <a:pPr lvl="1"/>
            <a:r>
              <a:rPr lang="en-AU" dirty="0" smtClean="0"/>
              <a:t>Tis: DCIS/LCIS/Paget </a:t>
            </a:r>
            <a:r>
              <a:rPr lang="en-AU" dirty="0"/>
              <a:t>disease of the nipple with no </a:t>
            </a:r>
            <a:r>
              <a:rPr lang="en-AU" dirty="0" err="1" smtClean="0"/>
              <a:t>tumor</a:t>
            </a:r>
            <a:endParaRPr lang="en-AU" dirty="0"/>
          </a:p>
          <a:p>
            <a:pPr lvl="1"/>
            <a:r>
              <a:rPr lang="en-AU" dirty="0" smtClean="0"/>
              <a:t>T1: </a:t>
            </a:r>
            <a:r>
              <a:rPr lang="en-AU" dirty="0" err="1" smtClean="0"/>
              <a:t>Tumor</a:t>
            </a:r>
            <a:r>
              <a:rPr lang="en-AU" dirty="0" smtClean="0"/>
              <a:t> </a:t>
            </a:r>
            <a:r>
              <a:rPr lang="en-AU" dirty="0"/>
              <a:t>≤2 cm in greatest diameter</a:t>
            </a:r>
          </a:p>
          <a:p>
            <a:pPr lvl="1"/>
            <a:r>
              <a:rPr lang="en-AU" dirty="0" smtClean="0"/>
              <a:t>T1mic: </a:t>
            </a:r>
            <a:r>
              <a:rPr lang="en-AU" dirty="0" err="1"/>
              <a:t>Microinvasion</a:t>
            </a:r>
            <a:r>
              <a:rPr lang="en-AU" dirty="0"/>
              <a:t> ≤0.1 cm </a:t>
            </a:r>
            <a:r>
              <a:rPr lang="en-AU" dirty="0" smtClean="0"/>
              <a:t>(in </a:t>
            </a:r>
            <a:r>
              <a:rPr lang="en-AU" dirty="0"/>
              <a:t>greatest </a:t>
            </a:r>
            <a:r>
              <a:rPr lang="en-AU" dirty="0" smtClean="0"/>
              <a:t>diameter)</a:t>
            </a:r>
            <a:endParaRPr lang="en-AU" dirty="0"/>
          </a:p>
          <a:p>
            <a:pPr lvl="1"/>
            <a:r>
              <a:rPr lang="en-AU" dirty="0" smtClean="0"/>
              <a:t>T1a: </a:t>
            </a:r>
            <a:r>
              <a:rPr lang="en-AU" dirty="0" err="1"/>
              <a:t>Tumor</a:t>
            </a:r>
            <a:r>
              <a:rPr lang="en-AU" dirty="0"/>
              <a:t> &gt;0.1 but not &gt;0.5 </a:t>
            </a:r>
            <a:r>
              <a:rPr lang="en-AU" dirty="0" smtClean="0"/>
              <a:t>cm</a:t>
            </a:r>
            <a:endParaRPr lang="en-AU" dirty="0"/>
          </a:p>
          <a:p>
            <a:pPr lvl="1"/>
            <a:r>
              <a:rPr lang="en-AU" dirty="0" smtClean="0"/>
              <a:t>T1b: </a:t>
            </a:r>
            <a:r>
              <a:rPr lang="en-AU" dirty="0" err="1"/>
              <a:t>Tumor</a:t>
            </a:r>
            <a:r>
              <a:rPr lang="en-AU" dirty="0"/>
              <a:t> &gt;0.5 but not &gt;1 cm </a:t>
            </a:r>
          </a:p>
          <a:p>
            <a:pPr lvl="1"/>
            <a:r>
              <a:rPr lang="en-AU" dirty="0" smtClean="0"/>
              <a:t>T1c: </a:t>
            </a:r>
            <a:r>
              <a:rPr lang="en-AU" dirty="0" err="1"/>
              <a:t>Tumor</a:t>
            </a:r>
            <a:r>
              <a:rPr lang="en-AU" dirty="0"/>
              <a:t> &gt;1 cm but not &gt;2 cm </a:t>
            </a:r>
            <a:endParaRPr lang="en-AU" dirty="0" smtClean="0"/>
          </a:p>
          <a:p>
            <a:pPr lvl="1"/>
            <a:r>
              <a:rPr lang="en-AU" dirty="0" smtClean="0"/>
              <a:t>T2: </a:t>
            </a:r>
            <a:r>
              <a:rPr lang="en-AU" dirty="0" err="1"/>
              <a:t>Tumor</a:t>
            </a:r>
            <a:r>
              <a:rPr lang="en-AU" dirty="0"/>
              <a:t> &gt;2 cm but not &gt;5 cm </a:t>
            </a:r>
            <a:endParaRPr lang="en-AU" dirty="0" smtClean="0"/>
          </a:p>
          <a:p>
            <a:pPr lvl="1"/>
            <a:r>
              <a:rPr lang="en-AU" dirty="0" smtClean="0"/>
              <a:t>T3: </a:t>
            </a:r>
            <a:r>
              <a:rPr lang="en-AU" dirty="0" err="1"/>
              <a:t>Tumor</a:t>
            </a:r>
            <a:r>
              <a:rPr lang="en-AU" dirty="0"/>
              <a:t> &gt;5 cm </a:t>
            </a:r>
            <a:endParaRPr lang="en-AU" dirty="0" smtClean="0"/>
          </a:p>
          <a:p>
            <a:pPr lvl="1"/>
            <a:r>
              <a:rPr lang="en-AU" dirty="0" smtClean="0"/>
              <a:t>T4:Tumor </a:t>
            </a:r>
            <a:r>
              <a:rPr lang="en-AU" dirty="0"/>
              <a:t>of any size, with direct extension to (a) the chest wall or (b) skin </a:t>
            </a:r>
            <a:r>
              <a:rPr lang="en-AU" dirty="0" smtClean="0"/>
              <a:t>only</a:t>
            </a:r>
          </a:p>
          <a:p>
            <a:pPr lvl="1"/>
            <a:r>
              <a:rPr lang="en-AU" dirty="0" smtClean="0"/>
              <a:t>T4a: </a:t>
            </a:r>
            <a:r>
              <a:rPr lang="en-AU" dirty="0"/>
              <a:t>Extension to the chest wall, not including the </a:t>
            </a:r>
            <a:r>
              <a:rPr lang="en-AU" dirty="0" err="1"/>
              <a:t>pectoralis</a:t>
            </a:r>
            <a:endParaRPr lang="en-AU" dirty="0"/>
          </a:p>
          <a:p>
            <a:pPr lvl="1"/>
            <a:r>
              <a:rPr lang="en-AU" dirty="0" smtClean="0"/>
              <a:t>T4b: Oedema (</a:t>
            </a:r>
            <a:r>
              <a:rPr lang="en-AU" dirty="0" err="1" smtClean="0"/>
              <a:t>eg</a:t>
            </a:r>
            <a:r>
              <a:rPr lang="en-AU" dirty="0" smtClean="0"/>
              <a:t> </a:t>
            </a:r>
            <a:r>
              <a:rPr lang="en-AU" dirty="0" err="1" smtClean="0"/>
              <a:t>peau</a:t>
            </a:r>
            <a:r>
              <a:rPr lang="en-AU" dirty="0" smtClean="0"/>
              <a:t> </a:t>
            </a:r>
            <a:r>
              <a:rPr lang="en-AU" dirty="0" err="1"/>
              <a:t>d’orange</a:t>
            </a:r>
            <a:r>
              <a:rPr lang="en-AU" dirty="0"/>
              <a:t>) or ulceration of the skin of the breast or satellite skin nodules confined to the same breast</a:t>
            </a:r>
          </a:p>
          <a:p>
            <a:pPr lvl="1"/>
            <a:r>
              <a:rPr lang="en-AU" dirty="0" smtClean="0"/>
              <a:t>T4c: </a:t>
            </a:r>
            <a:r>
              <a:rPr lang="en-AU" dirty="0"/>
              <a:t>Both T4a and T4b</a:t>
            </a:r>
          </a:p>
          <a:p>
            <a:pPr lvl="1"/>
            <a:r>
              <a:rPr lang="en-AU" dirty="0" smtClean="0"/>
              <a:t>T4d: </a:t>
            </a:r>
            <a:r>
              <a:rPr lang="en-AU" dirty="0"/>
              <a:t>Inflammatory </a:t>
            </a:r>
            <a:r>
              <a:rPr lang="en-AU" dirty="0" smtClean="0"/>
              <a:t>disease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Staging- TNM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045822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5184576"/>
          </a:xfrm>
        </p:spPr>
        <p:txBody>
          <a:bodyPr>
            <a:normAutofit fontScale="77500" lnSpcReduction="20000"/>
          </a:bodyPr>
          <a:lstStyle/>
          <a:p>
            <a:r>
              <a:rPr lang="en-AU" dirty="0"/>
              <a:t>Regional lymph nodes (N)</a:t>
            </a:r>
          </a:p>
          <a:p>
            <a:pPr lvl="1"/>
            <a:r>
              <a:rPr lang="en-AU" dirty="0" err="1" smtClean="0"/>
              <a:t>Nx</a:t>
            </a:r>
            <a:r>
              <a:rPr lang="en-AU" dirty="0" smtClean="0"/>
              <a:t>: </a:t>
            </a:r>
            <a:r>
              <a:rPr lang="en-AU" dirty="0"/>
              <a:t>Regional lymph nodes cannot be assessed </a:t>
            </a:r>
            <a:endParaRPr lang="en-AU" dirty="0" smtClean="0"/>
          </a:p>
          <a:p>
            <a:pPr lvl="1"/>
            <a:r>
              <a:rPr lang="en-AU" dirty="0" smtClean="0"/>
              <a:t>N0: </a:t>
            </a:r>
            <a:r>
              <a:rPr lang="en-AU" dirty="0"/>
              <a:t>No regional lymph node metastasis</a:t>
            </a:r>
          </a:p>
          <a:p>
            <a:pPr lvl="1"/>
            <a:r>
              <a:rPr lang="en-AU" dirty="0" smtClean="0"/>
              <a:t>N1: </a:t>
            </a:r>
            <a:r>
              <a:rPr lang="en-AU" dirty="0"/>
              <a:t>Metastasis in movable </a:t>
            </a:r>
            <a:r>
              <a:rPr lang="en-AU" dirty="0" err="1"/>
              <a:t>ipsilateral</a:t>
            </a:r>
            <a:r>
              <a:rPr lang="en-AU" dirty="0"/>
              <a:t> axillary lymph node(s)</a:t>
            </a:r>
          </a:p>
          <a:p>
            <a:pPr lvl="1"/>
            <a:r>
              <a:rPr lang="en-AU" dirty="0" smtClean="0"/>
              <a:t>N2: </a:t>
            </a:r>
            <a:r>
              <a:rPr lang="en-AU" dirty="0"/>
              <a:t>Metastasis in </a:t>
            </a:r>
            <a:r>
              <a:rPr lang="en-AU" dirty="0" err="1"/>
              <a:t>ipsilateral</a:t>
            </a:r>
            <a:r>
              <a:rPr lang="en-AU" dirty="0"/>
              <a:t> axillary lymph node(s) fixed or matted, or in clinically apparent </a:t>
            </a:r>
            <a:r>
              <a:rPr lang="en-AU" dirty="0" err="1"/>
              <a:t>ipsilateral</a:t>
            </a:r>
            <a:r>
              <a:rPr lang="en-AU" dirty="0"/>
              <a:t> internal mammary nodes in the absence of clinically evident axillary lymph node metastasis</a:t>
            </a:r>
          </a:p>
          <a:p>
            <a:pPr lvl="1"/>
            <a:r>
              <a:rPr lang="en-AU" dirty="0" smtClean="0"/>
              <a:t>N2a: </a:t>
            </a:r>
            <a:r>
              <a:rPr lang="en-AU" dirty="0"/>
              <a:t>Metastasis in </a:t>
            </a:r>
            <a:r>
              <a:rPr lang="en-AU" dirty="0" err="1"/>
              <a:t>ipsilateral</a:t>
            </a:r>
            <a:r>
              <a:rPr lang="en-AU" dirty="0"/>
              <a:t> axillary lymph nodes fixed to one another or to other structures</a:t>
            </a:r>
          </a:p>
          <a:p>
            <a:pPr lvl="1"/>
            <a:r>
              <a:rPr lang="en-AU" dirty="0" smtClean="0"/>
              <a:t>N2b: </a:t>
            </a:r>
            <a:r>
              <a:rPr lang="en-AU" dirty="0"/>
              <a:t>Metastasis only in clinically apparent </a:t>
            </a:r>
            <a:r>
              <a:rPr lang="en-AU" dirty="0" err="1"/>
              <a:t>ipsilateral</a:t>
            </a:r>
            <a:r>
              <a:rPr lang="en-AU" dirty="0"/>
              <a:t> internal mammary nodes and in the absence of clinically evident axillary lymph nodes</a:t>
            </a:r>
          </a:p>
          <a:p>
            <a:pPr lvl="1"/>
            <a:r>
              <a:rPr lang="en-AU" dirty="0" smtClean="0"/>
              <a:t>N3: </a:t>
            </a:r>
            <a:r>
              <a:rPr lang="en-AU" dirty="0"/>
              <a:t>Metastasis in </a:t>
            </a:r>
            <a:r>
              <a:rPr lang="en-AU" dirty="0" err="1"/>
              <a:t>ipsilateral</a:t>
            </a:r>
            <a:r>
              <a:rPr lang="en-AU" dirty="0"/>
              <a:t> </a:t>
            </a:r>
            <a:r>
              <a:rPr lang="en-AU" dirty="0" err="1"/>
              <a:t>infraclavicular</a:t>
            </a:r>
            <a:r>
              <a:rPr lang="en-AU" dirty="0"/>
              <a:t> or supraclavicular lymph node(s) with or without axillary lymph node involvement, or clinically apparent </a:t>
            </a:r>
            <a:r>
              <a:rPr lang="en-AU" dirty="0" err="1"/>
              <a:t>ipsilateral</a:t>
            </a:r>
            <a:r>
              <a:rPr lang="en-AU" dirty="0"/>
              <a:t> internal mammary lymph node(s) and in the presence of axillary lymph node</a:t>
            </a:r>
          </a:p>
          <a:p>
            <a:pPr lvl="1"/>
            <a:r>
              <a:rPr lang="en-AU" dirty="0" smtClean="0"/>
              <a:t>N3a: </a:t>
            </a:r>
            <a:r>
              <a:rPr lang="en-AU" dirty="0"/>
              <a:t>Metastasis in </a:t>
            </a:r>
            <a:r>
              <a:rPr lang="en-AU" dirty="0" err="1"/>
              <a:t>ipsilateral</a:t>
            </a:r>
            <a:r>
              <a:rPr lang="en-AU" dirty="0"/>
              <a:t> </a:t>
            </a:r>
            <a:r>
              <a:rPr lang="en-AU" dirty="0" err="1"/>
              <a:t>infraclavicular</a:t>
            </a:r>
            <a:r>
              <a:rPr lang="en-AU" dirty="0"/>
              <a:t> lymph node(s)</a:t>
            </a:r>
          </a:p>
          <a:p>
            <a:pPr lvl="1"/>
            <a:r>
              <a:rPr lang="en-AU" dirty="0" smtClean="0"/>
              <a:t>N3b: </a:t>
            </a:r>
            <a:r>
              <a:rPr lang="en-AU" dirty="0"/>
              <a:t>Metastasis in </a:t>
            </a:r>
            <a:r>
              <a:rPr lang="en-AU" dirty="0" err="1"/>
              <a:t>ipsilateral</a:t>
            </a:r>
            <a:r>
              <a:rPr lang="en-AU" dirty="0"/>
              <a:t> internal mammary lymph node(s) and axillary lymph node(s)</a:t>
            </a:r>
          </a:p>
          <a:p>
            <a:pPr lvl="1"/>
            <a:r>
              <a:rPr lang="en-AU" dirty="0" smtClean="0"/>
              <a:t>N3c: </a:t>
            </a:r>
            <a:r>
              <a:rPr lang="en-AU" dirty="0"/>
              <a:t>Metastasis in </a:t>
            </a:r>
            <a:r>
              <a:rPr lang="en-AU" dirty="0" err="1"/>
              <a:t>ipsilateral</a:t>
            </a:r>
            <a:r>
              <a:rPr lang="en-AU" dirty="0"/>
              <a:t> supraclavicular lymph node(s)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Staging- TNM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122493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Distant metastasis (M)</a:t>
            </a:r>
          </a:p>
          <a:p>
            <a:pPr lvl="1"/>
            <a:r>
              <a:rPr lang="en-AU" dirty="0" err="1" smtClean="0"/>
              <a:t>Mx</a:t>
            </a:r>
            <a:r>
              <a:rPr lang="en-AU" dirty="0" smtClean="0"/>
              <a:t>: distant metastasis cannot be assessed</a:t>
            </a:r>
          </a:p>
          <a:p>
            <a:pPr lvl="1"/>
            <a:r>
              <a:rPr lang="en-AU" dirty="0" smtClean="0"/>
              <a:t>M0: no distant metastasis</a:t>
            </a:r>
          </a:p>
          <a:p>
            <a:pPr lvl="1"/>
            <a:r>
              <a:rPr lang="en-AU" dirty="0" smtClean="0"/>
              <a:t>M1: distant metastasis present</a:t>
            </a:r>
          </a:p>
          <a:p>
            <a:r>
              <a:rPr lang="en-AU" dirty="0" smtClean="0"/>
              <a:t>Stage </a:t>
            </a:r>
            <a:r>
              <a:rPr lang="en-AU" dirty="0"/>
              <a:t>grouping</a:t>
            </a:r>
          </a:p>
          <a:p>
            <a:pPr lvl="1"/>
            <a:r>
              <a:rPr lang="en-AU" dirty="0" smtClean="0"/>
              <a:t>Stage 0: Tis, N0, M0</a:t>
            </a:r>
          </a:p>
          <a:p>
            <a:pPr lvl="1"/>
            <a:r>
              <a:rPr lang="en-AU" dirty="0"/>
              <a:t>Stage </a:t>
            </a:r>
            <a:r>
              <a:rPr lang="en-AU" dirty="0" smtClean="0"/>
              <a:t>I: T1, </a:t>
            </a:r>
            <a:r>
              <a:rPr lang="en-AU" dirty="0"/>
              <a:t>N0, M0</a:t>
            </a:r>
          </a:p>
          <a:p>
            <a:pPr lvl="1"/>
            <a:r>
              <a:rPr lang="en-AU" dirty="0" smtClean="0"/>
              <a:t>Stage IIA: T(0-2), N(0-1), M0</a:t>
            </a:r>
          </a:p>
          <a:p>
            <a:pPr lvl="1"/>
            <a:r>
              <a:rPr lang="en-AU" dirty="0" smtClean="0"/>
              <a:t>Stage IIB: T(2-3), N(0-1), M0</a:t>
            </a:r>
          </a:p>
          <a:p>
            <a:pPr lvl="1"/>
            <a:r>
              <a:rPr lang="en-AU" dirty="0" smtClean="0"/>
              <a:t>Stage IIIA: T(0-3), N2, M0</a:t>
            </a:r>
          </a:p>
          <a:p>
            <a:pPr lvl="1"/>
            <a:r>
              <a:rPr lang="en-AU" dirty="0" smtClean="0"/>
              <a:t>Stage IIIB: T4, N(0-2), M0</a:t>
            </a:r>
          </a:p>
          <a:p>
            <a:pPr lvl="1"/>
            <a:r>
              <a:rPr lang="en-AU" dirty="0" smtClean="0"/>
              <a:t>Stage IIIC: T4, N3; M0</a:t>
            </a:r>
          </a:p>
          <a:p>
            <a:pPr lvl="1"/>
            <a:r>
              <a:rPr lang="en-AU" dirty="0" smtClean="0"/>
              <a:t>Stage IV: any T, any N, M1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Staging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70686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Nottingham </a:t>
            </a:r>
            <a:r>
              <a:rPr lang="en-AU" dirty="0"/>
              <a:t>grading </a:t>
            </a:r>
            <a:r>
              <a:rPr lang="en-AU" dirty="0" smtClean="0"/>
              <a:t>system: </a:t>
            </a:r>
            <a:endParaRPr lang="en-AU" dirty="0"/>
          </a:p>
          <a:p>
            <a:pPr lvl="1"/>
            <a:r>
              <a:rPr lang="en-AU" dirty="0" smtClean="0"/>
              <a:t>Criteria</a:t>
            </a:r>
          </a:p>
          <a:p>
            <a:pPr lvl="2"/>
            <a:r>
              <a:rPr lang="en-AU" dirty="0" smtClean="0"/>
              <a:t>Tubule formation (?normal duct structure retained)</a:t>
            </a:r>
          </a:p>
          <a:p>
            <a:pPr lvl="2"/>
            <a:r>
              <a:rPr lang="en-AU" dirty="0" smtClean="0"/>
              <a:t>Nuclear grade</a:t>
            </a:r>
          </a:p>
          <a:p>
            <a:pPr lvl="2"/>
            <a:r>
              <a:rPr lang="en-AU" dirty="0" smtClean="0"/>
              <a:t>Mitotic rate</a:t>
            </a:r>
          </a:p>
          <a:p>
            <a:pPr lvl="1"/>
            <a:r>
              <a:rPr lang="en-AU" dirty="0" smtClean="0"/>
              <a:t>Scoring:</a:t>
            </a:r>
          </a:p>
          <a:p>
            <a:pPr lvl="2"/>
            <a:r>
              <a:rPr lang="en-AU" dirty="0" smtClean="0"/>
              <a:t>1-3 (most-least normal) per criteria</a:t>
            </a:r>
          </a:p>
          <a:p>
            <a:pPr lvl="1"/>
            <a:r>
              <a:rPr lang="en-AU" dirty="0" smtClean="0"/>
              <a:t>Total score: </a:t>
            </a:r>
          </a:p>
          <a:p>
            <a:pPr lvl="2"/>
            <a:r>
              <a:rPr lang="en-AU" dirty="0" smtClean="0"/>
              <a:t>3–5</a:t>
            </a:r>
            <a:r>
              <a:rPr lang="en-AU" dirty="0"/>
              <a:t>: G1 (Low </a:t>
            </a:r>
            <a:r>
              <a:rPr lang="en-AU" dirty="0" smtClean="0"/>
              <a:t>grade; well</a:t>
            </a:r>
            <a:r>
              <a:rPr lang="en-AU" dirty="0"/>
              <a:t> </a:t>
            </a:r>
            <a:r>
              <a:rPr lang="en-AU" dirty="0" smtClean="0"/>
              <a:t>differentiated)</a:t>
            </a:r>
          </a:p>
          <a:p>
            <a:pPr lvl="2"/>
            <a:r>
              <a:rPr lang="en-AU" dirty="0" smtClean="0"/>
              <a:t>6–7</a:t>
            </a:r>
            <a:r>
              <a:rPr lang="en-AU" dirty="0"/>
              <a:t>: G2 (Intermediate </a:t>
            </a:r>
            <a:r>
              <a:rPr lang="en-AU" dirty="0" smtClean="0"/>
              <a:t>grade; moderately differentiated)</a:t>
            </a:r>
          </a:p>
          <a:p>
            <a:pPr lvl="2"/>
            <a:r>
              <a:rPr lang="en-AU" dirty="0" smtClean="0"/>
              <a:t>8–9</a:t>
            </a:r>
            <a:r>
              <a:rPr lang="en-AU" dirty="0"/>
              <a:t>: G3 (High </a:t>
            </a:r>
            <a:r>
              <a:rPr lang="en-AU" dirty="0" smtClean="0"/>
              <a:t>grade; poorly </a:t>
            </a:r>
            <a:r>
              <a:rPr lang="en-AU" dirty="0"/>
              <a:t>differentiated)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Grading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602696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fontScale="77500" lnSpcReduction="20000"/>
          </a:bodyPr>
          <a:lstStyle/>
          <a:p>
            <a:r>
              <a:rPr lang="en-AU" dirty="0" smtClean="0"/>
              <a:t>Prognosis: </a:t>
            </a:r>
          </a:p>
          <a:p>
            <a:pPr lvl="1"/>
            <a:r>
              <a:rPr lang="en-AU" dirty="0"/>
              <a:t>5-year survival </a:t>
            </a:r>
            <a:r>
              <a:rPr lang="en-AU" dirty="0" smtClean="0"/>
              <a:t>rates by tumour stage:</a:t>
            </a:r>
          </a:p>
          <a:p>
            <a:pPr lvl="2"/>
            <a:r>
              <a:rPr lang="en-AU" dirty="0" smtClean="0"/>
              <a:t>Stage </a:t>
            </a:r>
            <a:r>
              <a:rPr lang="en-AU" dirty="0"/>
              <a:t>0, 99-100%</a:t>
            </a:r>
          </a:p>
          <a:p>
            <a:pPr lvl="2"/>
            <a:r>
              <a:rPr lang="en-AU" dirty="0"/>
              <a:t>Stage I, 95-100%</a:t>
            </a:r>
          </a:p>
          <a:p>
            <a:pPr lvl="2"/>
            <a:r>
              <a:rPr lang="en-AU" dirty="0"/>
              <a:t>Stage II, 86%</a:t>
            </a:r>
          </a:p>
          <a:p>
            <a:pPr lvl="2"/>
            <a:r>
              <a:rPr lang="en-AU" dirty="0"/>
              <a:t>Stage III, 57%</a:t>
            </a:r>
          </a:p>
          <a:p>
            <a:pPr lvl="2"/>
            <a:r>
              <a:rPr lang="en-AU" dirty="0"/>
              <a:t>Stage IV, 20%</a:t>
            </a:r>
          </a:p>
          <a:p>
            <a:r>
              <a:rPr lang="en-AU" dirty="0" smtClean="0"/>
              <a:t>Factors</a:t>
            </a:r>
          </a:p>
          <a:p>
            <a:pPr lvl="1"/>
            <a:r>
              <a:rPr lang="en-AU" dirty="0"/>
              <a:t>Axillary lymph node </a:t>
            </a:r>
            <a:r>
              <a:rPr lang="en-AU" dirty="0" smtClean="0"/>
              <a:t>status</a:t>
            </a:r>
          </a:p>
          <a:p>
            <a:pPr lvl="1"/>
            <a:r>
              <a:rPr lang="en-AU" dirty="0"/>
              <a:t>Lymphatic/vascular invasion</a:t>
            </a:r>
          </a:p>
          <a:p>
            <a:pPr lvl="2"/>
            <a:r>
              <a:rPr lang="en-AU" dirty="0" smtClean="0"/>
              <a:t>Lymph node positive recurrence </a:t>
            </a:r>
            <a:r>
              <a:rPr lang="en-AU" dirty="0"/>
              <a:t>rates at </a:t>
            </a:r>
            <a:r>
              <a:rPr lang="en-AU" dirty="0" smtClean="0"/>
              <a:t>5yr:</a:t>
            </a:r>
            <a:endParaRPr lang="en-AU" dirty="0"/>
          </a:p>
          <a:p>
            <a:pPr lvl="3"/>
            <a:r>
              <a:rPr lang="en-AU" dirty="0"/>
              <a:t>1-3 positive nodes – 30-40%</a:t>
            </a:r>
          </a:p>
          <a:p>
            <a:pPr lvl="3"/>
            <a:r>
              <a:rPr lang="en-AU" dirty="0"/>
              <a:t>4-9 positive nodes – 44-70%</a:t>
            </a:r>
          </a:p>
          <a:p>
            <a:pPr lvl="3"/>
            <a:r>
              <a:rPr lang="en-AU" dirty="0"/>
              <a:t>&gt;10 positive nodes – 72-82%</a:t>
            </a:r>
          </a:p>
          <a:p>
            <a:pPr lvl="1"/>
            <a:r>
              <a:rPr lang="en-AU" dirty="0" err="1" smtClean="0"/>
              <a:t>Tumor</a:t>
            </a:r>
            <a:r>
              <a:rPr lang="en-AU" dirty="0" smtClean="0"/>
              <a:t> </a:t>
            </a:r>
            <a:r>
              <a:rPr lang="en-AU" dirty="0"/>
              <a:t>size</a:t>
            </a:r>
          </a:p>
          <a:p>
            <a:pPr lvl="1"/>
            <a:r>
              <a:rPr lang="en-AU" dirty="0" smtClean="0"/>
              <a:t>Patient </a:t>
            </a:r>
            <a:r>
              <a:rPr lang="en-AU" dirty="0"/>
              <a:t>age</a:t>
            </a:r>
          </a:p>
          <a:p>
            <a:pPr lvl="1"/>
            <a:r>
              <a:rPr lang="en-AU" dirty="0"/>
              <a:t>Histologic grade</a:t>
            </a:r>
          </a:p>
          <a:p>
            <a:pPr lvl="1"/>
            <a:r>
              <a:rPr lang="en-AU" dirty="0" smtClean="0"/>
              <a:t>Tumour subtypes (IDC, LCIS, </a:t>
            </a:r>
            <a:r>
              <a:rPr lang="en-AU" dirty="0" err="1" smtClean="0"/>
              <a:t>etc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Response </a:t>
            </a:r>
            <a:r>
              <a:rPr lang="en-AU" dirty="0"/>
              <a:t>to </a:t>
            </a:r>
            <a:r>
              <a:rPr lang="en-AU" dirty="0" err="1"/>
              <a:t>neoadjuvant</a:t>
            </a:r>
            <a:r>
              <a:rPr lang="en-AU" dirty="0"/>
              <a:t> therapy</a:t>
            </a:r>
          </a:p>
          <a:p>
            <a:pPr lvl="1"/>
            <a:r>
              <a:rPr lang="en-AU" dirty="0"/>
              <a:t>ER/PR status</a:t>
            </a:r>
          </a:p>
          <a:p>
            <a:pPr lvl="1"/>
            <a:r>
              <a:rPr lang="en-AU" i="1" dirty="0"/>
              <a:t>HER2</a:t>
            </a:r>
            <a:r>
              <a:rPr lang="en-AU" dirty="0"/>
              <a:t> gene amplification or </a:t>
            </a:r>
            <a:r>
              <a:rPr lang="en-AU" dirty="0" smtClean="0"/>
              <a:t>overexpression</a:t>
            </a:r>
          </a:p>
          <a:p>
            <a:pPr marL="393192" lvl="1" indent="0">
              <a:buNone/>
            </a:pPr>
            <a:endParaRPr lang="en-AU" dirty="0"/>
          </a:p>
          <a:p>
            <a:pPr lvl="2"/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AU" dirty="0" smtClean="0"/>
              <a:t>Prognostic factors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337693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20000"/>
          </a:bodyPr>
          <a:lstStyle/>
          <a:p>
            <a:r>
              <a:rPr lang="en-AU" dirty="0" smtClean="0"/>
              <a:t>Surgery</a:t>
            </a:r>
          </a:p>
          <a:p>
            <a:pPr lvl="1"/>
            <a:r>
              <a:rPr lang="en-AU" dirty="0" smtClean="0"/>
              <a:t>Lumpectomy</a:t>
            </a:r>
          </a:p>
          <a:p>
            <a:pPr lvl="1"/>
            <a:r>
              <a:rPr lang="en-AU" dirty="0" smtClean="0"/>
              <a:t>Mastectomy</a:t>
            </a:r>
          </a:p>
          <a:p>
            <a:pPr lvl="1"/>
            <a:r>
              <a:rPr lang="en-AU" dirty="0" smtClean="0"/>
              <a:t>+Axillary clearance</a:t>
            </a:r>
          </a:p>
          <a:p>
            <a:r>
              <a:rPr lang="en-AU" dirty="0" smtClean="0"/>
              <a:t>Chemotherapy</a:t>
            </a:r>
          </a:p>
          <a:p>
            <a:r>
              <a:rPr lang="en-AU" dirty="0" smtClean="0"/>
              <a:t>Other</a:t>
            </a:r>
          </a:p>
          <a:p>
            <a:pPr lvl="1"/>
            <a:r>
              <a:rPr lang="en-AU" dirty="0" smtClean="0"/>
              <a:t>Radiotherapy; especially in cases of breast-conserving surgery</a:t>
            </a:r>
          </a:p>
          <a:p>
            <a:pPr lvl="2"/>
            <a:r>
              <a:rPr lang="en-AU" dirty="0" smtClean="0"/>
              <a:t>Dec local recurrence risk by 70%</a:t>
            </a:r>
          </a:p>
          <a:p>
            <a:pPr lvl="2"/>
            <a:r>
              <a:rPr lang="en-AU" dirty="0" smtClean="0"/>
              <a:t>Whole breast/partial breast/nodal irradiation</a:t>
            </a:r>
          </a:p>
          <a:p>
            <a:pPr lvl="2"/>
            <a:r>
              <a:rPr lang="en-AU" dirty="0" smtClean="0"/>
              <a:t>Can also be done post-mastectomy</a:t>
            </a:r>
          </a:p>
          <a:p>
            <a:pPr lvl="1"/>
            <a:r>
              <a:rPr lang="en-AU" dirty="0" smtClean="0"/>
              <a:t>SERMs (</a:t>
            </a:r>
            <a:r>
              <a:rPr lang="en-AU" dirty="0" err="1" smtClean="0"/>
              <a:t>Tamoxifen</a:t>
            </a:r>
            <a:r>
              <a:rPr lang="en-AU" dirty="0" smtClean="0"/>
              <a:t>, </a:t>
            </a:r>
            <a:r>
              <a:rPr lang="en-AU" dirty="0" err="1" smtClean="0"/>
              <a:t>raloxifine</a:t>
            </a:r>
            <a:r>
              <a:rPr lang="en-AU" dirty="0" smtClean="0"/>
              <a:t>)- can delay ER </a:t>
            </a:r>
            <a:r>
              <a:rPr lang="en-AU" dirty="0" err="1" smtClean="0"/>
              <a:t>pos</a:t>
            </a:r>
            <a:r>
              <a:rPr lang="en-AU" dirty="0" smtClean="0"/>
              <a:t> tumours ~10yr</a:t>
            </a:r>
          </a:p>
          <a:p>
            <a:pPr lvl="1"/>
            <a:r>
              <a:rPr lang="en-AU" dirty="0" smtClean="0"/>
              <a:t>Aromatase inhibitors (</a:t>
            </a:r>
            <a:r>
              <a:rPr lang="en-AU" dirty="0" err="1" smtClean="0"/>
              <a:t>Arimidex</a:t>
            </a:r>
            <a:r>
              <a:rPr lang="en-AU" dirty="0" smtClean="0"/>
              <a:t>, </a:t>
            </a:r>
            <a:r>
              <a:rPr lang="en-AU" dirty="0" err="1" smtClean="0"/>
              <a:t>Femara</a:t>
            </a:r>
            <a:r>
              <a:rPr lang="en-AU" dirty="0" smtClean="0"/>
              <a:t>)- postmenopausal women (</a:t>
            </a:r>
            <a:r>
              <a:rPr lang="en-AU" dirty="0" err="1" smtClean="0"/>
              <a:t>perpheral</a:t>
            </a:r>
            <a:r>
              <a:rPr lang="en-AU" dirty="0" smtClean="0"/>
              <a:t> block only)</a:t>
            </a:r>
          </a:p>
          <a:p>
            <a:pPr lvl="1"/>
            <a:r>
              <a:rPr lang="en-AU" dirty="0" smtClean="0"/>
              <a:t>Herceptin</a:t>
            </a:r>
          </a:p>
          <a:p>
            <a:pPr lvl="1"/>
            <a:r>
              <a:rPr lang="en-AU" dirty="0" err="1" smtClean="0"/>
              <a:t>Bisphosphenates</a:t>
            </a:r>
            <a:endParaRPr lang="en-AU" dirty="0" smtClean="0"/>
          </a:p>
          <a:p>
            <a:pPr lvl="1"/>
            <a:endParaRPr lang="en-AU" sz="1800" dirty="0" smtClean="0">
              <a:solidFill>
                <a:srgbClr val="333333"/>
              </a:solidFill>
              <a:effectLst/>
              <a:latin typeface="Verdana"/>
            </a:endParaRPr>
          </a:p>
          <a:p>
            <a:pPr lvl="1"/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Treatment modalities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17613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fontScale="55000" lnSpcReduction="20000"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AU" dirty="0" smtClean="0"/>
              <a:t>Background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AU" dirty="0" smtClean="0"/>
              <a:t>HER2</a:t>
            </a:r>
            <a:r>
              <a:rPr lang="en-AU" dirty="0"/>
              <a:t>: transmembrane tyrosine kinase receptor (</a:t>
            </a:r>
            <a:r>
              <a:rPr lang="en-AU" dirty="0" err="1"/>
              <a:t>ErbB</a:t>
            </a:r>
            <a:r>
              <a:rPr lang="en-AU" dirty="0"/>
              <a:t> protein family/epidermal growth factor receptor family</a:t>
            </a:r>
            <a:r>
              <a:rPr lang="en-AU" dirty="0" smtClean="0"/>
              <a:t>)</a:t>
            </a:r>
            <a:r>
              <a:rPr lang="en-AU" dirty="0"/>
              <a:t> </a:t>
            </a:r>
            <a:endParaRPr lang="en-AU" dirty="0" smtClean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AU" dirty="0" smtClean="0"/>
              <a:t>Activation</a:t>
            </a:r>
            <a:r>
              <a:rPr lang="en-AU" dirty="0">
                <a:sym typeface="Wingdings" panose="05000000000000000000" pitchFamily="2" charset="2"/>
              </a:rPr>
              <a:t></a:t>
            </a:r>
            <a:r>
              <a:rPr lang="en-AU" dirty="0"/>
              <a:t> increased activity of molecular pathways </a:t>
            </a:r>
            <a:r>
              <a:rPr lang="en-AU" dirty="0" err="1"/>
              <a:t>assoc</a:t>
            </a:r>
            <a:r>
              <a:rPr lang="en-AU" dirty="0"/>
              <a:t> with </a:t>
            </a:r>
            <a:r>
              <a:rPr lang="en-AU" dirty="0" err="1"/>
              <a:t>tumor</a:t>
            </a:r>
            <a:r>
              <a:rPr lang="en-AU" dirty="0"/>
              <a:t> </a:t>
            </a:r>
            <a:r>
              <a:rPr lang="en-AU" dirty="0" smtClean="0"/>
              <a:t>proliferation, deregulation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AU" dirty="0" smtClean="0"/>
              <a:t>Incidence:</a:t>
            </a:r>
            <a:endParaRPr lang="en-AU" dirty="0"/>
          </a:p>
          <a:p>
            <a:pPr lvl="1"/>
            <a:r>
              <a:rPr lang="en-AU" dirty="0" smtClean="0"/>
              <a:t>HER2 </a:t>
            </a:r>
            <a:r>
              <a:rPr lang="en-AU" dirty="0"/>
              <a:t>is overexpressed in 18-20% of invasive breast </a:t>
            </a:r>
            <a:r>
              <a:rPr lang="en-AU" dirty="0" smtClean="0"/>
              <a:t>cancers</a:t>
            </a:r>
          </a:p>
          <a:p>
            <a:r>
              <a:rPr lang="en-AU" dirty="0" smtClean="0"/>
              <a:t>Testing: </a:t>
            </a:r>
          </a:p>
          <a:p>
            <a:pPr lvl="1"/>
            <a:r>
              <a:rPr lang="en-AU" dirty="0" smtClean="0"/>
              <a:t>Immunohistochemistry assay</a:t>
            </a:r>
          </a:p>
          <a:p>
            <a:pPr lvl="2"/>
            <a:r>
              <a:rPr lang="en-AU" dirty="0"/>
              <a:t>3+: Positive HER2 expression - Uniform intense membrane staining of more than 30% of invasive </a:t>
            </a:r>
            <a:r>
              <a:rPr lang="en-AU" dirty="0" err="1"/>
              <a:t>tumor</a:t>
            </a:r>
            <a:r>
              <a:rPr lang="en-AU" dirty="0"/>
              <a:t> cells</a:t>
            </a:r>
          </a:p>
          <a:p>
            <a:pPr lvl="2"/>
            <a:r>
              <a:rPr lang="en-AU" dirty="0"/>
              <a:t>2+: Equivocal for HER2 protein expression - Complete membrane staining that is either </a:t>
            </a:r>
            <a:r>
              <a:rPr lang="en-AU" dirty="0" err="1"/>
              <a:t>nonuniform</a:t>
            </a:r>
            <a:r>
              <a:rPr lang="en-AU" dirty="0"/>
              <a:t> or weak in intensity but has circumferential distribution in at least 10% of cells</a:t>
            </a:r>
          </a:p>
          <a:p>
            <a:pPr lvl="2"/>
            <a:r>
              <a:rPr lang="en-AU" dirty="0"/>
              <a:t>0 or 1+: Negative for HER2 protein expression</a:t>
            </a:r>
          </a:p>
          <a:p>
            <a:pPr lvl="1"/>
            <a:r>
              <a:rPr lang="en-AU" dirty="0" smtClean="0"/>
              <a:t>Equivocal</a:t>
            </a:r>
            <a:r>
              <a:rPr lang="en-AU" dirty="0" smtClean="0">
                <a:sym typeface="Wingdings" panose="05000000000000000000" pitchFamily="2" charset="2"/>
              </a:rPr>
              <a:t> additional testing with FISH (</a:t>
            </a:r>
            <a:r>
              <a:rPr lang="en-AU" dirty="0"/>
              <a:t> fluorescence in situ </a:t>
            </a:r>
            <a:r>
              <a:rPr lang="en-AU" dirty="0" smtClean="0"/>
              <a:t>hybridization)</a:t>
            </a:r>
          </a:p>
          <a:p>
            <a:pPr lvl="2"/>
            <a:r>
              <a:rPr lang="en-AU" dirty="0"/>
              <a:t>Positive </a:t>
            </a:r>
            <a:r>
              <a:rPr lang="en-AU" i="1" dirty="0"/>
              <a:t>HER2</a:t>
            </a:r>
            <a:r>
              <a:rPr lang="en-AU" dirty="0"/>
              <a:t> amplification: FISH ratio is greater than 2.2 or </a:t>
            </a:r>
            <a:r>
              <a:rPr lang="en-AU" i="1" dirty="0"/>
              <a:t>HER2</a:t>
            </a:r>
            <a:r>
              <a:rPr lang="en-AU" dirty="0"/>
              <a:t> gene copy is greater than 6.0</a:t>
            </a:r>
          </a:p>
          <a:p>
            <a:pPr lvl="2"/>
            <a:r>
              <a:rPr lang="en-AU" dirty="0"/>
              <a:t>Equivocal </a:t>
            </a:r>
            <a:r>
              <a:rPr lang="en-AU" i="1" dirty="0"/>
              <a:t>HER2</a:t>
            </a:r>
            <a:r>
              <a:rPr lang="en-AU" dirty="0"/>
              <a:t> amplification: FISH ratio of 1.8-2.2 or </a:t>
            </a:r>
            <a:r>
              <a:rPr lang="en-AU" i="1" dirty="0"/>
              <a:t>HER2</a:t>
            </a:r>
            <a:r>
              <a:rPr lang="en-AU" dirty="0"/>
              <a:t> gene copy of 4.0-6.0</a:t>
            </a:r>
          </a:p>
          <a:p>
            <a:pPr lvl="2"/>
            <a:r>
              <a:rPr lang="en-AU" dirty="0"/>
              <a:t>Negative </a:t>
            </a:r>
            <a:r>
              <a:rPr lang="en-AU" i="1" dirty="0"/>
              <a:t>HER2</a:t>
            </a:r>
            <a:r>
              <a:rPr lang="en-AU" dirty="0"/>
              <a:t> amplification: FISH ratio is less than 1.8 or </a:t>
            </a:r>
            <a:r>
              <a:rPr lang="en-AU" i="1" dirty="0"/>
              <a:t>HER2</a:t>
            </a:r>
            <a:r>
              <a:rPr lang="en-AU" dirty="0"/>
              <a:t> gene copy of less than 4.0</a:t>
            </a:r>
          </a:p>
          <a:p>
            <a:r>
              <a:rPr lang="en-AU" dirty="0"/>
              <a:t>Prognosis: </a:t>
            </a:r>
          </a:p>
          <a:p>
            <a:pPr lvl="1"/>
            <a:r>
              <a:rPr lang="en-AU" dirty="0"/>
              <a:t>Prior to Herceptin, HER2 overexpression was associated with a more aggressive </a:t>
            </a:r>
            <a:r>
              <a:rPr lang="en-AU" dirty="0" err="1"/>
              <a:t>tumor</a:t>
            </a:r>
            <a:r>
              <a:rPr lang="en-AU" dirty="0"/>
              <a:t> phenotype and worse prognosis </a:t>
            </a:r>
            <a:endParaRPr lang="en-AU" dirty="0" smtClean="0"/>
          </a:p>
          <a:p>
            <a:pPr lvl="1"/>
            <a:r>
              <a:rPr lang="en-AU" dirty="0" smtClean="0"/>
              <a:t>Brain </a:t>
            </a:r>
            <a:r>
              <a:rPr lang="en-AU" dirty="0" err="1" smtClean="0"/>
              <a:t>mets</a:t>
            </a:r>
            <a:r>
              <a:rPr lang="en-AU" dirty="0" smtClean="0"/>
              <a:t> now more commonly seen as Herceptin cannot cross BBB</a:t>
            </a:r>
            <a:endParaRPr lang="en-AU" dirty="0"/>
          </a:p>
          <a:p>
            <a:r>
              <a:rPr lang="en-AU" dirty="0" smtClean="0"/>
              <a:t>Treatment</a:t>
            </a:r>
          </a:p>
          <a:p>
            <a:pPr lvl="1"/>
            <a:r>
              <a:rPr lang="en-AU" dirty="0" smtClean="0"/>
              <a:t>HER2-positive </a:t>
            </a:r>
            <a:r>
              <a:rPr lang="en-AU" dirty="0"/>
              <a:t>patients benefit from </a:t>
            </a:r>
            <a:r>
              <a:rPr lang="en-AU" dirty="0" err="1"/>
              <a:t>anthracycline</a:t>
            </a:r>
            <a:r>
              <a:rPr lang="en-AU" dirty="0"/>
              <a:t>-based </a:t>
            </a:r>
            <a:r>
              <a:rPr lang="en-AU" dirty="0" smtClean="0"/>
              <a:t>regimens (</a:t>
            </a:r>
            <a:r>
              <a:rPr lang="en-AU" dirty="0" err="1" smtClean="0"/>
              <a:t>eg</a:t>
            </a:r>
            <a:r>
              <a:rPr lang="en-AU" dirty="0" smtClean="0"/>
              <a:t> doxorubicin)</a:t>
            </a:r>
          </a:p>
          <a:p>
            <a:pPr lvl="2"/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HER2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484958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Chemotherapy regimen</a:t>
            </a:r>
            <a:endParaRPr lang="en-A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>
          <a:xfrm>
            <a:off x="457200" y="2276872"/>
            <a:ext cx="4040188" cy="4248472"/>
          </a:xfrm>
        </p:spPr>
        <p:txBody>
          <a:bodyPr>
            <a:normAutofit fontScale="92500"/>
          </a:bodyPr>
          <a:lstStyle/>
          <a:p>
            <a:r>
              <a:rPr lang="en-AU" dirty="0" smtClean="0"/>
              <a:t>SE</a:t>
            </a:r>
            <a:r>
              <a:rPr lang="en-AU" dirty="0"/>
              <a:t>: </a:t>
            </a:r>
            <a:endParaRPr lang="en-AU" dirty="0" smtClean="0"/>
          </a:p>
          <a:p>
            <a:pPr lvl="1"/>
            <a:r>
              <a:rPr lang="en-AU" dirty="0" smtClean="0"/>
              <a:t>Caution: </a:t>
            </a:r>
            <a:r>
              <a:rPr lang="en-AU" dirty="0" err="1" smtClean="0"/>
              <a:t>neutropaenic</a:t>
            </a:r>
            <a:r>
              <a:rPr lang="en-AU" dirty="0" smtClean="0"/>
              <a:t> sepsis (admit)</a:t>
            </a:r>
            <a:endParaRPr lang="en-AU" dirty="0"/>
          </a:p>
          <a:p>
            <a:pPr lvl="1"/>
            <a:r>
              <a:rPr lang="en-AU" dirty="0"/>
              <a:t>Immediate (onset hours to days)</a:t>
            </a:r>
          </a:p>
          <a:p>
            <a:pPr lvl="2"/>
            <a:r>
              <a:rPr lang="en-AU" dirty="0"/>
              <a:t>Nausea and vomiting   </a:t>
            </a:r>
            <a:r>
              <a:rPr lang="en-AU" dirty="0" smtClean="0"/>
              <a:t> </a:t>
            </a:r>
            <a:endParaRPr lang="en-AU" dirty="0"/>
          </a:p>
          <a:p>
            <a:pPr lvl="2"/>
            <a:r>
              <a:rPr lang="en-AU" dirty="0"/>
              <a:t>Taste and smell alteration   </a:t>
            </a:r>
          </a:p>
          <a:p>
            <a:pPr lvl="1"/>
            <a:r>
              <a:rPr lang="en-AU" dirty="0"/>
              <a:t>Early (onset days to weeks)</a:t>
            </a:r>
          </a:p>
          <a:p>
            <a:pPr lvl="2"/>
            <a:r>
              <a:rPr lang="en-AU" dirty="0"/>
              <a:t>Anaemia/neutropenia/thrombocytopenia (delay)</a:t>
            </a:r>
          </a:p>
          <a:p>
            <a:pPr lvl="2"/>
            <a:r>
              <a:rPr lang="en-AU" dirty="0" smtClean="0"/>
              <a:t>Oral </a:t>
            </a:r>
            <a:r>
              <a:rPr lang="en-AU" dirty="0" err="1"/>
              <a:t>mucositis</a:t>
            </a:r>
            <a:r>
              <a:rPr lang="en-AU" dirty="0"/>
              <a:t> </a:t>
            </a:r>
            <a:endParaRPr lang="en-AU" sz="1200" dirty="0"/>
          </a:p>
          <a:p>
            <a:pPr lvl="2"/>
            <a:r>
              <a:rPr lang="en-AU" dirty="0"/>
              <a:t>Skin rash – </a:t>
            </a:r>
            <a:r>
              <a:rPr lang="en-AU" dirty="0" err="1"/>
              <a:t>maculopapular</a:t>
            </a:r>
            <a:r>
              <a:rPr lang="en-AU" dirty="0"/>
              <a:t>   </a:t>
            </a:r>
          </a:p>
          <a:p>
            <a:pPr lvl="2"/>
            <a:r>
              <a:rPr lang="en-AU" dirty="0"/>
              <a:t>Fatigue   </a:t>
            </a:r>
          </a:p>
          <a:p>
            <a:pPr lvl="2"/>
            <a:endParaRPr lang="en-AU" dirty="0"/>
          </a:p>
          <a:p>
            <a:endParaRPr lang="en-A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1283" y="2348880"/>
            <a:ext cx="4041775" cy="4241378"/>
          </a:xfrm>
        </p:spPr>
        <p:txBody>
          <a:bodyPr>
            <a:normAutofit/>
          </a:bodyPr>
          <a:lstStyle/>
          <a:p>
            <a:pPr lvl="2"/>
            <a:r>
              <a:rPr lang="en-AU" dirty="0"/>
              <a:t>Diarrhoea   </a:t>
            </a:r>
          </a:p>
          <a:p>
            <a:pPr lvl="2"/>
            <a:r>
              <a:rPr lang="en-AU" dirty="0" err="1"/>
              <a:t>Hyperlacrimation</a:t>
            </a:r>
            <a:endParaRPr lang="en-AU" dirty="0"/>
          </a:p>
          <a:p>
            <a:pPr lvl="2"/>
            <a:r>
              <a:rPr lang="en-AU" dirty="0" smtClean="0"/>
              <a:t>Arthralgia/myalgia</a:t>
            </a:r>
          </a:p>
          <a:p>
            <a:pPr lvl="2"/>
            <a:r>
              <a:rPr lang="en-AU" dirty="0" smtClean="0"/>
              <a:t>Peripheral neuropathy</a:t>
            </a:r>
            <a:r>
              <a:rPr lang="en-AU" dirty="0"/>
              <a:t>  </a:t>
            </a:r>
            <a:r>
              <a:rPr lang="en-AU" dirty="0" smtClean="0"/>
              <a:t>(dose reduce/delay if &gt;grade 2)</a:t>
            </a:r>
            <a:endParaRPr lang="en-AU" dirty="0"/>
          </a:p>
          <a:p>
            <a:pPr lvl="1"/>
            <a:r>
              <a:rPr lang="en-AU" dirty="0"/>
              <a:t>Late (onset weeks to months)</a:t>
            </a:r>
          </a:p>
          <a:p>
            <a:pPr lvl="2"/>
            <a:r>
              <a:rPr lang="en-AU" dirty="0"/>
              <a:t>Alopecia    </a:t>
            </a:r>
          </a:p>
          <a:p>
            <a:pPr lvl="2"/>
            <a:r>
              <a:rPr lang="en-AU" dirty="0" smtClean="0"/>
              <a:t>Nail changes</a:t>
            </a:r>
          </a:p>
          <a:p>
            <a:pPr lvl="1"/>
            <a:r>
              <a:rPr lang="en-AU" dirty="0" smtClean="0"/>
              <a:t>Delayed (months to years)</a:t>
            </a:r>
          </a:p>
          <a:p>
            <a:pPr lvl="2"/>
            <a:r>
              <a:rPr lang="en-AU" dirty="0" smtClean="0"/>
              <a:t>Menopausal </a:t>
            </a:r>
            <a:r>
              <a:rPr lang="en-AU" dirty="0" err="1" smtClean="0"/>
              <a:t>sx</a:t>
            </a:r>
            <a:endParaRPr lang="en-AU" dirty="0"/>
          </a:p>
          <a:p>
            <a:endParaRPr lang="en-AU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67544" y="99695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en-AU" dirty="0"/>
          </a:p>
        </p:txBody>
      </p:sp>
      <p:sp>
        <p:nvSpPr>
          <p:cNvPr id="12" name="Rectangle 11"/>
          <p:cNvSpPr/>
          <p:nvPr/>
        </p:nvSpPr>
        <p:spPr>
          <a:xfrm>
            <a:off x="467544" y="1247398"/>
            <a:ext cx="799288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dirty="0" smtClean="0"/>
              <a:t>Metastatic breast cancer</a:t>
            </a:r>
            <a:r>
              <a:rPr lang="en-AU" sz="2000" dirty="0"/>
              <a:t>: </a:t>
            </a:r>
            <a:r>
              <a:rPr lang="en-AU" sz="2000" dirty="0" smtClean="0"/>
              <a:t>Nab-paclitaxel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Dose 3 weekly, </a:t>
            </a:r>
            <a:r>
              <a:rPr lang="en-AU" sz="1600" dirty="0"/>
              <a:t>to be continued until disease progression or unacceptable toxicity</a:t>
            </a:r>
          </a:p>
        </p:txBody>
      </p:sp>
    </p:spTree>
    <p:extLst>
      <p:ext uri="{BB962C8B-B14F-4D97-AF65-F5344CB8AC3E}">
        <p14:creationId xmlns:p14="http://schemas.microsoft.com/office/powerpoint/2010/main" val="13059672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-171400"/>
            <a:ext cx="4209546" cy="72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00554" y="260648"/>
            <a:ext cx="338437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u="sng" dirty="0" smtClean="0"/>
          </a:p>
          <a:p>
            <a:r>
              <a:rPr lang="en-A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HERCEPTIN</a:t>
            </a:r>
          </a:p>
          <a:p>
            <a:endParaRPr lang="en-AU" u="sng" dirty="0"/>
          </a:p>
          <a:p>
            <a:r>
              <a:rPr lang="en-AU" u="sng" dirty="0" smtClean="0"/>
              <a:t>Progression free survival</a:t>
            </a:r>
            <a:endParaRPr lang="en-AU" u="sng" dirty="0"/>
          </a:p>
        </p:txBody>
      </p:sp>
      <p:sp>
        <p:nvSpPr>
          <p:cNvPr id="5" name="Rectangle 4"/>
          <p:cNvSpPr/>
          <p:nvPr/>
        </p:nvSpPr>
        <p:spPr>
          <a:xfrm>
            <a:off x="4997985" y="1700808"/>
            <a:ext cx="414601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/>
              <a:t>“</a:t>
            </a:r>
            <a:r>
              <a:rPr lang="en-AU" dirty="0" err="1" smtClean="0"/>
              <a:t>trastuzumab</a:t>
            </a:r>
            <a:r>
              <a:rPr lang="en-AU" dirty="0" smtClean="0"/>
              <a:t> </a:t>
            </a:r>
            <a:r>
              <a:rPr lang="en-AU" dirty="0"/>
              <a:t>produces roughly a 50% improvement in disease-free survival and 33% improvement in overall survival, regardless of the chemotherapy regimen or sequence of </a:t>
            </a:r>
            <a:r>
              <a:rPr lang="en-AU" dirty="0" err="1"/>
              <a:t>trastuzumab</a:t>
            </a:r>
            <a:r>
              <a:rPr lang="en-AU" dirty="0"/>
              <a:t> delivery”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4858770" y="4005064"/>
            <a:ext cx="4067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/>
              <a:t>“</a:t>
            </a:r>
            <a:r>
              <a:rPr lang="en-AU" dirty="0" err="1" smtClean="0"/>
              <a:t>Trastuzumab</a:t>
            </a:r>
            <a:r>
              <a:rPr lang="en-AU" dirty="0" smtClean="0"/>
              <a:t> </a:t>
            </a:r>
            <a:r>
              <a:rPr lang="en-AU" dirty="0"/>
              <a:t>plus chemotherapy was associated with a significant improvement in time to disease progression (7.4 </a:t>
            </a:r>
            <a:r>
              <a:rPr lang="en-AU" dirty="0" err="1"/>
              <a:t>mo</a:t>
            </a:r>
            <a:r>
              <a:rPr lang="en-AU" dirty="0"/>
              <a:t> vs 4.6 </a:t>
            </a:r>
            <a:r>
              <a:rPr lang="en-AU" dirty="0" err="1"/>
              <a:t>mo</a:t>
            </a:r>
            <a:r>
              <a:rPr lang="en-AU" dirty="0"/>
              <a:t>), objective response rate (50% vs 32%), and 1-year survival (25.1 </a:t>
            </a:r>
            <a:r>
              <a:rPr lang="en-AU" dirty="0" err="1"/>
              <a:t>mo</a:t>
            </a:r>
            <a:r>
              <a:rPr lang="en-AU" dirty="0"/>
              <a:t> vs 20.3 </a:t>
            </a:r>
            <a:r>
              <a:rPr lang="en-AU" dirty="0" err="1"/>
              <a:t>mo</a:t>
            </a:r>
            <a:r>
              <a:rPr lang="en-AU" dirty="0"/>
              <a:t>) compared with chemotherapy </a:t>
            </a:r>
            <a:r>
              <a:rPr lang="en-AU" dirty="0" smtClean="0"/>
              <a:t>alone”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49269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b="1" dirty="0" smtClean="0"/>
              <a:t>Dec 2000: </a:t>
            </a:r>
            <a:r>
              <a:rPr lang="en-AU" dirty="0" smtClean="0"/>
              <a:t>attended GP regarding lump that had been present in L) breast for 6/12. </a:t>
            </a:r>
            <a:r>
              <a:rPr lang="en-AU" dirty="0" err="1" smtClean="0"/>
              <a:t>Bx</a:t>
            </a:r>
            <a:r>
              <a:rPr lang="en-AU" dirty="0" smtClean="0"/>
              <a:t>- breast ca</a:t>
            </a:r>
          </a:p>
          <a:p>
            <a:r>
              <a:rPr lang="en-AU" b="1" dirty="0" smtClean="0"/>
              <a:t>Jan 2001: </a:t>
            </a:r>
            <a:r>
              <a:rPr lang="en-AU" dirty="0" smtClean="0"/>
              <a:t>Lumpectomy &amp; axillary clearance</a:t>
            </a:r>
          </a:p>
          <a:p>
            <a:r>
              <a:rPr lang="en-AU" b="1" dirty="0" smtClean="0"/>
              <a:t>Feb 2001: </a:t>
            </a:r>
            <a:r>
              <a:rPr lang="en-AU" dirty="0" smtClean="0"/>
              <a:t>Commence 4 cycles Doxorubicin </a:t>
            </a:r>
            <a:r>
              <a:rPr lang="en-AU" dirty="0"/>
              <a:t>&amp; </a:t>
            </a:r>
            <a:r>
              <a:rPr lang="en-AU" dirty="0" smtClean="0"/>
              <a:t>Cyclophosphamide, followed by adjuvant radiotherapy </a:t>
            </a:r>
          </a:p>
          <a:p>
            <a:r>
              <a:rPr lang="en-AU" b="1" dirty="0" smtClean="0"/>
              <a:t>May 2001- May 2003: </a:t>
            </a:r>
            <a:r>
              <a:rPr lang="en-AU" dirty="0" err="1" smtClean="0"/>
              <a:t>Tamoxifen</a:t>
            </a:r>
            <a:r>
              <a:rPr lang="en-AU" dirty="0" smtClean="0"/>
              <a:t>, </a:t>
            </a:r>
            <a:r>
              <a:rPr lang="en-AU" dirty="0" err="1" smtClean="0"/>
              <a:t>Zoladex</a:t>
            </a:r>
            <a:endParaRPr lang="en-AU" dirty="0" smtClean="0"/>
          </a:p>
          <a:p>
            <a:r>
              <a:rPr lang="en-AU" b="1" dirty="0" smtClean="0"/>
              <a:t>Feb 2005: </a:t>
            </a:r>
            <a:r>
              <a:rPr lang="en-AU" dirty="0" smtClean="0"/>
              <a:t>Nerve pain in R) arm, CT demonstrated 1</a:t>
            </a:r>
            <a:r>
              <a:rPr lang="en-AU" baseline="30000" dirty="0" smtClean="0"/>
              <a:t>st</a:t>
            </a:r>
            <a:r>
              <a:rPr lang="en-AU" dirty="0" smtClean="0"/>
              <a:t> rib </a:t>
            </a:r>
            <a:r>
              <a:rPr lang="en-AU" dirty="0" err="1" smtClean="0"/>
              <a:t>mets</a:t>
            </a:r>
            <a:endParaRPr lang="en-AU" b="1" dirty="0" smtClean="0"/>
          </a:p>
          <a:p>
            <a:r>
              <a:rPr lang="en-AU" b="1" dirty="0" smtClean="0"/>
              <a:t>Mar 2005: </a:t>
            </a:r>
            <a:r>
              <a:rPr lang="en-AU" dirty="0" smtClean="0"/>
              <a:t>Commenced 4 cycles </a:t>
            </a:r>
            <a:r>
              <a:rPr lang="en-AU" dirty="0" err="1" smtClean="0"/>
              <a:t>Docetaxel</a:t>
            </a:r>
            <a:r>
              <a:rPr lang="en-AU" dirty="0"/>
              <a:t>, followed by </a:t>
            </a:r>
            <a:r>
              <a:rPr lang="en-AU" dirty="0" smtClean="0"/>
              <a:t>radiotherapy. </a:t>
            </a:r>
            <a:r>
              <a:rPr lang="en-AU" dirty="0"/>
              <a:t>M</a:t>
            </a:r>
            <a:r>
              <a:rPr lang="en-AU" dirty="0" smtClean="0"/>
              <a:t>onthly Herceptin &amp; </a:t>
            </a:r>
            <a:r>
              <a:rPr lang="en-AU" dirty="0" err="1" smtClean="0"/>
              <a:t>Zometa</a:t>
            </a:r>
            <a:r>
              <a:rPr lang="en-AU" dirty="0" smtClean="0"/>
              <a:t> </a:t>
            </a:r>
          </a:p>
          <a:p>
            <a:r>
              <a:rPr lang="en-AU" sz="2800" b="1" dirty="0"/>
              <a:t>Nov 2006: </a:t>
            </a:r>
            <a:r>
              <a:rPr lang="en-AU" sz="2800" dirty="0"/>
              <a:t>Herceptin toxicity</a:t>
            </a:r>
          </a:p>
          <a:p>
            <a:r>
              <a:rPr lang="en-AU" sz="2800" b="1" dirty="0"/>
              <a:t>Jan 2007: </a:t>
            </a:r>
            <a:r>
              <a:rPr lang="en-AU" sz="2800" dirty="0" smtClean="0"/>
              <a:t>Recommenced Herceptin</a:t>
            </a:r>
            <a:endParaRPr lang="en-AU" sz="2800" dirty="0"/>
          </a:p>
          <a:p>
            <a:r>
              <a:rPr lang="en-AU" sz="2800" b="1" dirty="0"/>
              <a:t>Jan 2010: </a:t>
            </a:r>
            <a:r>
              <a:rPr lang="en-AU" sz="2800" dirty="0" err="1" smtClean="0"/>
              <a:t>Inc</a:t>
            </a:r>
            <a:r>
              <a:rPr lang="en-AU" sz="2800" dirty="0" smtClean="0"/>
              <a:t> </a:t>
            </a:r>
            <a:r>
              <a:rPr lang="en-AU" sz="2800" dirty="0"/>
              <a:t>R) arm nerve </a:t>
            </a:r>
            <a:r>
              <a:rPr lang="en-AU" sz="2800" dirty="0" err="1"/>
              <a:t>sx</a:t>
            </a:r>
            <a:r>
              <a:rPr lang="en-AU" sz="2800" dirty="0"/>
              <a:t>, MRI shows no </a:t>
            </a:r>
            <a:r>
              <a:rPr lang="en-AU" sz="2800" dirty="0" smtClean="0"/>
              <a:t>change</a:t>
            </a:r>
          </a:p>
          <a:p>
            <a:r>
              <a:rPr lang="en-AU" sz="2800" b="1" dirty="0"/>
              <a:t>Mar 2010: </a:t>
            </a:r>
            <a:r>
              <a:rPr lang="en-AU" sz="2800" dirty="0"/>
              <a:t>Admitted for 2/7 due to analgesia-related GIT upset</a:t>
            </a:r>
          </a:p>
          <a:p>
            <a:endParaRPr lang="en-AU" sz="2800" dirty="0"/>
          </a:p>
          <a:p>
            <a:endParaRPr lang="en-AU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C</a:t>
            </a:r>
            <a:r>
              <a:rPr lang="en-AU" dirty="0" smtClean="0"/>
              <a:t>hronology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411685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3466728" cy="5026563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en-AU" u="sng" dirty="0" smtClean="0"/>
              <a:t>Overall survival </a:t>
            </a:r>
          </a:p>
          <a:p>
            <a:pPr marL="109728" indent="0">
              <a:buNone/>
            </a:pPr>
            <a:endParaRPr lang="en-AU" u="sng" dirty="0"/>
          </a:p>
          <a:p>
            <a:endParaRPr lang="en-AU" dirty="0"/>
          </a:p>
          <a:p>
            <a:r>
              <a:rPr lang="en-AU" dirty="0"/>
              <a:t>“adjuvant </a:t>
            </a:r>
            <a:r>
              <a:rPr lang="en-AU" dirty="0" err="1"/>
              <a:t>trastuzumab</a:t>
            </a:r>
            <a:r>
              <a:rPr lang="en-AU" dirty="0"/>
              <a:t> for 1 year improved disease-free and overall survival among women with early-stage HER2-positive breast cancer at 5 years, and found that a </a:t>
            </a:r>
            <a:r>
              <a:rPr lang="en-AU" dirty="0" err="1"/>
              <a:t>nonanthracycline</a:t>
            </a:r>
            <a:r>
              <a:rPr lang="en-AU" dirty="0"/>
              <a:t> regimen plus </a:t>
            </a:r>
            <a:r>
              <a:rPr lang="en-AU" dirty="0" err="1"/>
              <a:t>trastuzumab</a:t>
            </a:r>
            <a:r>
              <a:rPr lang="en-AU" dirty="0"/>
              <a:t> had a more </a:t>
            </a:r>
            <a:r>
              <a:rPr lang="en-AU" dirty="0" err="1"/>
              <a:t>favorable</a:t>
            </a:r>
            <a:r>
              <a:rPr lang="en-AU" dirty="0"/>
              <a:t> risk-benefit ratio than </a:t>
            </a:r>
            <a:r>
              <a:rPr lang="en-AU" dirty="0" err="1"/>
              <a:t>anthracycline</a:t>
            </a:r>
            <a:r>
              <a:rPr lang="en-AU" dirty="0"/>
              <a:t>-based regimens due to similar efficacy, fewer acute toxic effects, and lower risks of </a:t>
            </a:r>
            <a:r>
              <a:rPr lang="en-AU" dirty="0" err="1"/>
              <a:t>cardiotoxicity</a:t>
            </a:r>
            <a:r>
              <a:rPr lang="en-AU" dirty="0"/>
              <a:t> and </a:t>
            </a:r>
            <a:r>
              <a:rPr lang="en-AU" dirty="0" err="1" smtClean="0"/>
              <a:t>leukemia</a:t>
            </a:r>
            <a:r>
              <a:rPr lang="en-AU" dirty="0" smtClean="0"/>
              <a:t>”</a:t>
            </a:r>
            <a:endParaRPr lang="en-AU" u="sng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897" y="-171400"/>
            <a:ext cx="4255585" cy="72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97421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832648"/>
          </a:xfrm>
        </p:spPr>
        <p:txBody>
          <a:bodyPr>
            <a:normAutofit fontScale="92500"/>
          </a:bodyPr>
          <a:lstStyle/>
          <a:p>
            <a:r>
              <a:rPr lang="en-AU" dirty="0" smtClean="0"/>
              <a:t>Alternatives</a:t>
            </a:r>
          </a:p>
          <a:p>
            <a:pPr lvl="1"/>
            <a:r>
              <a:rPr lang="en-AU" b="1" dirty="0" smtClean="0"/>
              <a:t>Ado-</a:t>
            </a:r>
            <a:r>
              <a:rPr lang="en-AU" b="1" dirty="0" err="1" smtClean="0"/>
              <a:t>trastuzumab</a:t>
            </a:r>
            <a:r>
              <a:rPr lang="en-AU" dirty="0" smtClean="0"/>
              <a:t> </a:t>
            </a:r>
            <a:r>
              <a:rPr lang="en-AU" dirty="0"/>
              <a:t>(</a:t>
            </a:r>
            <a:r>
              <a:rPr lang="en-AU" dirty="0" err="1"/>
              <a:t>Kadcyla</a:t>
            </a:r>
            <a:r>
              <a:rPr lang="en-AU" dirty="0" smtClean="0"/>
              <a:t>): </a:t>
            </a:r>
          </a:p>
          <a:p>
            <a:pPr lvl="2"/>
            <a:r>
              <a:rPr lang="en-AU" dirty="0" smtClean="0"/>
              <a:t>single </a:t>
            </a:r>
            <a:r>
              <a:rPr lang="en-AU" dirty="0"/>
              <a:t>agent for treatment of HER2-positive, metastatic breast cancer in patients who have already undergone unsuccessful treatment with </a:t>
            </a:r>
            <a:r>
              <a:rPr lang="en-AU" dirty="0" err="1"/>
              <a:t>trastuzumab</a:t>
            </a:r>
            <a:r>
              <a:rPr lang="en-AU" dirty="0"/>
              <a:t> and a </a:t>
            </a:r>
            <a:r>
              <a:rPr lang="en-AU" dirty="0" err="1"/>
              <a:t>taxane</a:t>
            </a:r>
            <a:r>
              <a:rPr lang="en-AU" dirty="0"/>
              <a:t>, either separately or in combination</a:t>
            </a:r>
            <a:r>
              <a:rPr lang="en-AU" dirty="0" smtClean="0"/>
              <a:t>.</a:t>
            </a:r>
          </a:p>
          <a:p>
            <a:pPr lvl="1"/>
            <a:r>
              <a:rPr lang="en-AU" b="1" dirty="0" err="1" smtClean="0"/>
              <a:t>Pertuzumab</a:t>
            </a:r>
            <a:r>
              <a:rPr lang="en-AU" b="1" dirty="0" smtClean="0"/>
              <a:t>: </a:t>
            </a:r>
          </a:p>
          <a:p>
            <a:pPr lvl="2"/>
            <a:r>
              <a:rPr lang="en-AU" dirty="0" smtClean="0"/>
              <a:t>elicits </a:t>
            </a:r>
            <a:r>
              <a:rPr lang="en-AU" dirty="0"/>
              <a:t>action at a different ligand binding site from </a:t>
            </a:r>
            <a:r>
              <a:rPr lang="en-AU" dirty="0" err="1"/>
              <a:t>trastuzumab</a:t>
            </a:r>
            <a:r>
              <a:rPr lang="en-AU" dirty="0"/>
              <a:t> to prevent HER2 dimerization. The combination of both HER2 receptor antibodies (</a:t>
            </a:r>
            <a:r>
              <a:rPr lang="en-AU" dirty="0" err="1"/>
              <a:t>pertuzumab</a:t>
            </a:r>
            <a:r>
              <a:rPr lang="en-AU" dirty="0"/>
              <a:t> plus </a:t>
            </a:r>
            <a:r>
              <a:rPr lang="en-AU" dirty="0" err="1"/>
              <a:t>trastuzumab</a:t>
            </a:r>
            <a:r>
              <a:rPr lang="en-AU" dirty="0"/>
              <a:t>) is superior to either agent alone. </a:t>
            </a:r>
            <a:endParaRPr lang="en-AU" dirty="0" smtClean="0"/>
          </a:p>
          <a:p>
            <a:pPr lvl="2"/>
            <a:r>
              <a:rPr lang="en-AU" dirty="0"/>
              <a:t>A</a:t>
            </a:r>
            <a:r>
              <a:rPr lang="en-AU" dirty="0" smtClean="0"/>
              <a:t>verage </a:t>
            </a:r>
            <a:r>
              <a:rPr lang="en-AU" dirty="0"/>
              <a:t>increase in progression-free survival of 6.1 months in patients receiving </a:t>
            </a:r>
            <a:r>
              <a:rPr lang="en-AU" dirty="0" err="1"/>
              <a:t>pertuzumab</a:t>
            </a:r>
            <a:r>
              <a:rPr lang="en-AU" dirty="0"/>
              <a:t> in addition to </a:t>
            </a:r>
            <a:r>
              <a:rPr lang="en-AU" dirty="0" err="1"/>
              <a:t>trastuzumab</a:t>
            </a:r>
            <a:r>
              <a:rPr lang="en-AU" dirty="0"/>
              <a:t> and </a:t>
            </a:r>
            <a:r>
              <a:rPr lang="en-AU" dirty="0" err="1"/>
              <a:t>docetaxel</a:t>
            </a:r>
            <a:r>
              <a:rPr lang="en-AU" dirty="0"/>
              <a:t> with minimal to no increase in cardiac toxic </a:t>
            </a:r>
            <a:r>
              <a:rPr lang="en-AU" dirty="0" smtClean="0"/>
              <a:t>effects</a:t>
            </a:r>
          </a:p>
          <a:p>
            <a:pPr lvl="1"/>
            <a:r>
              <a:rPr lang="en-AU" b="1" dirty="0" err="1" smtClean="0"/>
              <a:t>Lapatinib</a:t>
            </a:r>
            <a:r>
              <a:rPr lang="en-AU" b="1" dirty="0" smtClean="0"/>
              <a:t>:</a:t>
            </a:r>
          </a:p>
          <a:p>
            <a:pPr lvl="2"/>
            <a:r>
              <a:rPr lang="en-AU" dirty="0" smtClean="0"/>
              <a:t>Orally bioavailable TK </a:t>
            </a:r>
            <a:r>
              <a:rPr lang="en-AU" dirty="0" err="1" smtClean="0"/>
              <a:t>inhib</a:t>
            </a:r>
            <a:r>
              <a:rPr lang="en-AU" dirty="0" smtClean="0"/>
              <a:t>. SE: rash/diarrhoea. </a:t>
            </a:r>
            <a:r>
              <a:rPr lang="en-AU" dirty="0" err="1" smtClean="0"/>
              <a:t>Synergystic</a:t>
            </a:r>
            <a:r>
              <a:rPr lang="en-AU" dirty="0" smtClean="0"/>
              <a:t> w/ </a:t>
            </a:r>
            <a:r>
              <a:rPr lang="en-AU" dirty="0" err="1" smtClean="0"/>
              <a:t>trastuzumab</a:t>
            </a:r>
            <a:r>
              <a:rPr lang="en-AU" dirty="0" smtClean="0"/>
              <a:t>. Improves survival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312626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62500" lnSpcReduction="20000"/>
          </a:bodyPr>
          <a:lstStyle/>
          <a:p>
            <a:r>
              <a:rPr lang="en-AU" dirty="0" err="1" smtClean="0"/>
              <a:t>EviQ</a:t>
            </a:r>
            <a:endParaRPr lang="en-AU" dirty="0" smtClean="0"/>
          </a:p>
          <a:p>
            <a:r>
              <a:rPr lang="en-AU" dirty="0" smtClean="0"/>
              <a:t>Best Practice</a:t>
            </a:r>
          </a:p>
          <a:p>
            <a:r>
              <a:rPr lang="en-AU" dirty="0" smtClean="0"/>
              <a:t>Medscape</a:t>
            </a:r>
          </a:p>
          <a:p>
            <a:r>
              <a:rPr lang="en-AU" dirty="0" smtClean="0"/>
              <a:t>Manual of Clinical Oncology, seventh ed.</a:t>
            </a:r>
          </a:p>
          <a:p>
            <a:r>
              <a:rPr lang="en-AU" dirty="0" err="1"/>
              <a:t>Slamon</a:t>
            </a:r>
            <a:r>
              <a:rPr lang="en-AU" dirty="0"/>
              <a:t> D, </a:t>
            </a:r>
            <a:r>
              <a:rPr lang="en-AU" dirty="0" err="1"/>
              <a:t>Eiermann</a:t>
            </a:r>
            <a:r>
              <a:rPr lang="en-AU" dirty="0"/>
              <a:t> W, Robert N, </a:t>
            </a:r>
            <a:r>
              <a:rPr lang="en-AU" dirty="0" err="1"/>
              <a:t>Pienkowski</a:t>
            </a:r>
            <a:r>
              <a:rPr lang="en-AU" dirty="0"/>
              <a:t> T, Martin M, Press M, et al. Adjuvant </a:t>
            </a:r>
            <a:r>
              <a:rPr lang="en-AU" dirty="0" err="1"/>
              <a:t>trastuzumab</a:t>
            </a:r>
            <a:r>
              <a:rPr lang="en-AU" dirty="0"/>
              <a:t> in HER2-positive breast cancer. </a:t>
            </a:r>
            <a:r>
              <a:rPr lang="en-AU" i="1" dirty="0"/>
              <a:t>N </a:t>
            </a:r>
            <a:r>
              <a:rPr lang="en-AU" i="1" dirty="0" err="1"/>
              <a:t>Engl</a:t>
            </a:r>
            <a:r>
              <a:rPr lang="en-AU" i="1" dirty="0"/>
              <a:t> J Med</a:t>
            </a:r>
            <a:r>
              <a:rPr lang="en-AU" dirty="0"/>
              <a:t>. Oct 6 2011;365(14):1273-83. </a:t>
            </a:r>
          </a:p>
          <a:p>
            <a:r>
              <a:rPr lang="en-AU" dirty="0" err="1"/>
              <a:t>Baselga</a:t>
            </a:r>
            <a:r>
              <a:rPr lang="en-AU" dirty="0"/>
              <a:t> J, Cortés J, Kim SB, </a:t>
            </a:r>
            <a:r>
              <a:rPr lang="en-AU" dirty="0" err="1"/>
              <a:t>Im</a:t>
            </a:r>
            <a:r>
              <a:rPr lang="en-AU" dirty="0"/>
              <a:t> SA, </a:t>
            </a:r>
            <a:r>
              <a:rPr lang="en-AU" dirty="0" err="1"/>
              <a:t>Hegg</a:t>
            </a:r>
            <a:r>
              <a:rPr lang="en-AU" dirty="0"/>
              <a:t> R, </a:t>
            </a:r>
            <a:r>
              <a:rPr lang="en-AU" dirty="0" err="1"/>
              <a:t>Im</a:t>
            </a:r>
            <a:r>
              <a:rPr lang="en-AU" dirty="0"/>
              <a:t> YH, et al. </a:t>
            </a:r>
            <a:r>
              <a:rPr lang="en-AU" dirty="0" err="1"/>
              <a:t>Pertuzumab</a:t>
            </a:r>
            <a:r>
              <a:rPr lang="en-AU" dirty="0"/>
              <a:t> plus </a:t>
            </a:r>
            <a:r>
              <a:rPr lang="en-AU" dirty="0" err="1"/>
              <a:t>trastuzumab</a:t>
            </a:r>
            <a:r>
              <a:rPr lang="en-AU" dirty="0"/>
              <a:t> plus </a:t>
            </a:r>
            <a:r>
              <a:rPr lang="en-AU" dirty="0" err="1"/>
              <a:t>docetaxel</a:t>
            </a:r>
            <a:r>
              <a:rPr lang="en-AU" dirty="0"/>
              <a:t> for metastatic breast cancer. </a:t>
            </a:r>
            <a:r>
              <a:rPr lang="en-AU" i="1" dirty="0"/>
              <a:t>N </a:t>
            </a:r>
            <a:r>
              <a:rPr lang="en-AU" i="1" dirty="0" err="1"/>
              <a:t>Engl</a:t>
            </a:r>
            <a:r>
              <a:rPr lang="en-AU" i="1" dirty="0"/>
              <a:t> J Med</a:t>
            </a:r>
            <a:r>
              <a:rPr lang="en-AU" dirty="0"/>
              <a:t>. Jan 12 2012;366(2):109-19. </a:t>
            </a:r>
            <a:endParaRPr lang="en-AU" dirty="0" smtClean="0"/>
          </a:p>
          <a:p>
            <a:r>
              <a:rPr lang="en-AU" dirty="0" err="1"/>
              <a:t>Slamon</a:t>
            </a:r>
            <a:r>
              <a:rPr lang="en-AU" dirty="0"/>
              <a:t> DJ, Leyland-Jones B, </a:t>
            </a:r>
            <a:r>
              <a:rPr lang="en-AU" dirty="0" err="1"/>
              <a:t>Shak</a:t>
            </a:r>
            <a:r>
              <a:rPr lang="en-AU" dirty="0"/>
              <a:t> S, Fuchs H, Paton V, </a:t>
            </a:r>
            <a:r>
              <a:rPr lang="en-AU" dirty="0" err="1"/>
              <a:t>Bajamonde</a:t>
            </a:r>
            <a:r>
              <a:rPr lang="en-AU" dirty="0"/>
              <a:t> A, et al. Use of chemotherapy plus a monoclonal antibody against HER2 for metastatic breast cancer that overexpresses HER2. </a:t>
            </a:r>
            <a:r>
              <a:rPr lang="en-AU" i="1" dirty="0"/>
              <a:t>N </a:t>
            </a:r>
            <a:r>
              <a:rPr lang="en-AU" i="1" dirty="0" err="1"/>
              <a:t>Engl</a:t>
            </a:r>
            <a:r>
              <a:rPr lang="en-AU" i="1" dirty="0"/>
              <a:t> J Med</a:t>
            </a:r>
            <a:r>
              <a:rPr lang="en-AU" dirty="0"/>
              <a:t>. Mar 15 2001;344(11):783-92. </a:t>
            </a:r>
          </a:p>
          <a:p>
            <a:r>
              <a:rPr lang="en-AU" dirty="0" err="1"/>
              <a:t>Welslau</a:t>
            </a:r>
            <a:r>
              <a:rPr lang="en-AU" dirty="0"/>
              <a:t> M. </a:t>
            </a:r>
            <a:r>
              <a:rPr lang="en-AU" dirty="0" err="1"/>
              <a:t>Dieras</a:t>
            </a:r>
            <a:r>
              <a:rPr lang="en-AU" dirty="0"/>
              <a:t> V. </a:t>
            </a:r>
            <a:r>
              <a:rPr lang="en-AU" dirty="0" err="1"/>
              <a:t>Sohn</a:t>
            </a:r>
            <a:r>
              <a:rPr lang="en-AU" dirty="0"/>
              <a:t> JH. </a:t>
            </a:r>
            <a:r>
              <a:rPr lang="en-AU" dirty="0" err="1"/>
              <a:t>Hurvitz</a:t>
            </a:r>
            <a:r>
              <a:rPr lang="en-AU" dirty="0"/>
              <a:t> SA. Lalla D. Fang L. </a:t>
            </a:r>
            <a:r>
              <a:rPr lang="en-AU" dirty="0" err="1"/>
              <a:t>Althaus</a:t>
            </a:r>
            <a:r>
              <a:rPr lang="en-AU" dirty="0"/>
              <a:t> B. </a:t>
            </a:r>
            <a:r>
              <a:rPr lang="en-AU" dirty="0" err="1"/>
              <a:t>Guardino</a:t>
            </a:r>
            <a:r>
              <a:rPr lang="en-AU" dirty="0"/>
              <a:t> E. Miles </a:t>
            </a:r>
            <a:r>
              <a:rPr lang="en-AU" dirty="0" smtClean="0"/>
              <a:t>D. Patient-reported </a:t>
            </a:r>
            <a:r>
              <a:rPr lang="en-AU" dirty="0"/>
              <a:t>outcomes from EMILIA, a randomized phase 3 study of </a:t>
            </a:r>
            <a:r>
              <a:rPr lang="en-AU" dirty="0" err="1"/>
              <a:t>trastuzumab</a:t>
            </a:r>
            <a:r>
              <a:rPr lang="en-AU" dirty="0"/>
              <a:t> </a:t>
            </a:r>
            <a:r>
              <a:rPr lang="en-AU" dirty="0" err="1"/>
              <a:t>emtansine</a:t>
            </a:r>
            <a:r>
              <a:rPr lang="en-AU" dirty="0"/>
              <a:t> (T-DM1) versus </a:t>
            </a:r>
            <a:r>
              <a:rPr lang="en-AU" dirty="0" err="1"/>
              <a:t>capecitabine</a:t>
            </a:r>
            <a:r>
              <a:rPr lang="en-AU" dirty="0"/>
              <a:t> and </a:t>
            </a:r>
            <a:r>
              <a:rPr lang="en-AU" dirty="0" err="1"/>
              <a:t>lapatinib</a:t>
            </a:r>
            <a:r>
              <a:rPr lang="en-AU" dirty="0"/>
              <a:t> in human epidermal growth factor receptor 2-positive locally advanced or metastatic breast </a:t>
            </a:r>
            <a:r>
              <a:rPr lang="en-AU" dirty="0" err="1" smtClean="0"/>
              <a:t>cancer.</a:t>
            </a:r>
            <a:r>
              <a:rPr lang="en-AU" i="1" dirty="0" err="1" smtClean="0"/>
              <a:t>Clinical</a:t>
            </a:r>
            <a:r>
              <a:rPr lang="en-AU" i="1" dirty="0" smtClean="0"/>
              <a:t> </a:t>
            </a:r>
            <a:r>
              <a:rPr lang="en-AU" i="1" dirty="0"/>
              <a:t>Trial, Phase III. Journal Article. </a:t>
            </a:r>
            <a:r>
              <a:rPr lang="en-AU" i="1" dirty="0" smtClean="0"/>
              <a:t>120(5</a:t>
            </a:r>
            <a:r>
              <a:rPr lang="en-AU" i="1" dirty="0"/>
              <a:t>):642-51, 2014 Mar 1.</a:t>
            </a:r>
          </a:p>
          <a:p>
            <a:pPr marL="109728" indent="0">
              <a:buNone/>
            </a:pPr>
            <a:endParaRPr lang="en-AU" i="1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References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59444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>
            <a:noAutofit/>
          </a:bodyPr>
          <a:lstStyle/>
          <a:p>
            <a:r>
              <a:rPr lang="en-AU" sz="2400" b="1" dirty="0" smtClean="0"/>
              <a:t>Oct 2010: </a:t>
            </a:r>
            <a:r>
              <a:rPr lang="en-AU" sz="2400" dirty="0" smtClean="0"/>
              <a:t>Pain </a:t>
            </a:r>
            <a:r>
              <a:rPr lang="en-AU" sz="2400" dirty="0" err="1" smtClean="0"/>
              <a:t>sx</a:t>
            </a:r>
            <a:r>
              <a:rPr lang="en-AU" sz="2400" dirty="0" smtClean="0"/>
              <a:t> continuing despite various </a:t>
            </a:r>
            <a:r>
              <a:rPr lang="en-AU" sz="2400" dirty="0" err="1" smtClean="0"/>
              <a:t>rx</a:t>
            </a:r>
            <a:r>
              <a:rPr lang="en-AU" sz="2400" dirty="0" smtClean="0"/>
              <a:t> modalities. Radiographic change on MRI; subacute post-ganglionic C8T1/lower trunk brachial plexus region</a:t>
            </a:r>
          </a:p>
          <a:p>
            <a:r>
              <a:rPr lang="en-AU" sz="2400" b="1" dirty="0" smtClean="0"/>
              <a:t>Nov 2010: </a:t>
            </a:r>
            <a:r>
              <a:rPr lang="en-AU" sz="2400" dirty="0" smtClean="0"/>
              <a:t>Radiotherapy</a:t>
            </a:r>
          </a:p>
          <a:p>
            <a:r>
              <a:rPr lang="en-AU" sz="2400" b="1" dirty="0" smtClean="0"/>
              <a:t>Mar –July 2011: </a:t>
            </a:r>
            <a:r>
              <a:rPr lang="en-AU" sz="2400" dirty="0" smtClean="0"/>
              <a:t>Commence 4 cycles </a:t>
            </a:r>
            <a:r>
              <a:rPr lang="en-AU" sz="2400" dirty="0" err="1" smtClean="0"/>
              <a:t>abraxane</a:t>
            </a:r>
            <a:endParaRPr lang="en-AU" sz="2400" dirty="0"/>
          </a:p>
          <a:p>
            <a:r>
              <a:rPr lang="en-AU" sz="2400" b="1" dirty="0" smtClean="0"/>
              <a:t>Jan 2012: </a:t>
            </a:r>
            <a:r>
              <a:rPr lang="en-AU" sz="2400" dirty="0" smtClean="0"/>
              <a:t>Pain controlled, </a:t>
            </a:r>
            <a:r>
              <a:rPr lang="en-AU" sz="2400" dirty="0" err="1" smtClean="0"/>
              <a:t>dec</a:t>
            </a:r>
            <a:r>
              <a:rPr lang="en-AU" sz="2400" dirty="0" smtClean="0"/>
              <a:t> fine motor in R) hand, retired.</a:t>
            </a:r>
            <a:endParaRPr lang="en-AU" sz="2400" b="1" dirty="0" smtClean="0"/>
          </a:p>
          <a:p>
            <a:r>
              <a:rPr lang="en-AU" sz="2400" b="1" dirty="0" smtClean="0"/>
              <a:t>Dec 2013</a:t>
            </a:r>
            <a:r>
              <a:rPr lang="en-AU" sz="2400" dirty="0" smtClean="0"/>
              <a:t>: Tooth infection</a:t>
            </a:r>
          </a:p>
          <a:p>
            <a:r>
              <a:rPr lang="en-AU" sz="2400" b="1" dirty="0" smtClean="0"/>
              <a:t>Feb 2014: </a:t>
            </a:r>
            <a:r>
              <a:rPr lang="en-AU" sz="2400" dirty="0" smtClean="0"/>
              <a:t>Bony</a:t>
            </a:r>
            <a:r>
              <a:rPr lang="en-AU" sz="2400" b="1" dirty="0" smtClean="0"/>
              <a:t> </a:t>
            </a:r>
            <a:r>
              <a:rPr lang="en-AU" sz="2400" dirty="0" smtClean="0"/>
              <a:t>spurs/abscess in mouth; </a:t>
            </a:r>
            <a:r>
              <a:rPr lang="en-AU" sz="2400" dirty="0" err="1" smtClean="0"/>
              <a:t>Zometa</a:t>
            </a:r>
            <a:r>
              <a:rPr lang="en-AU" sz="2400" dirty="0" smtClean="0"/>
              <a:t> discontinued</a:t>
            </a:r>
          </a:p>
          <a:p>
            <a:r>
              <a:rPr lang="en-AU" sz="2400" b="1" dirty="0" smtClean="0"/>
              <a:t>Present</a:t>
            </a:r>
            <a:r>
              <a:rPr lang="en-AU" sz="2400" dirty="0" smtClean="0"/>
              <a:t>: Herceptin 3 weekly, specialist reviews</a:t>
            </a:r>
          </a:p>
          <a:p>
            <a:endParaRPr lang="en-AU" sz="2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Chronology </a:t>
            </a:r>
            <a:r>
              <a:rPr lang="en-AU" dirty="0" err="1" smtClean="0"/>
              <a:t>cont</a:t>
            </a:r>
            <a:r>
              <a:rPr lang="en-AU" dirty="0" smtClean="0"/>
              <a:t>’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7085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Attended GP w/ ~6/12 </a:t>
            </a:r>
            <a:r>
              <a:rPr lang="en-AU" dirty="0" err="1" smtClean="0"/>
              <a:t>hx</a:t>
            </a:r>
            <a:r>
              <a:rPr lang="en-AU" dirty="0" smtClean="0"/>
              <a:t> of breast lump in L) UO quadrant</a:t>
            </a:r>
          </a:p>
          <a:p>
            <a:pPr lvl="1"/>
            <a:r>
              <a:rPr lang="en-AU" dirty="0" smtClean="0"/>
              <a:t>FNA unsuccessful</a:t>
            </a:r>
          </a:p>
          <a:p>
            <a:pPr lvl="1"/>
            <a:r>
              <a:rPr lang="en-AU" dirty="0" smtClean="0"/>
              <a:t>Core </a:t>
            </a:r>
            <a:r>
              <a:rPr lang="en-AU" dirty="0" err="1" smtClean="0"/>
              <a:t>bx</a:t>
            </a:r>
            <a:r>
              <a:rPr lang="en-AU" dirty="0" smtClean="0"/>
              <a:t>: Invasive Ductal Carcinoma </a:t>
            </a:r>
          </a:p>
          <a:p>
            <a:pPr lvl="2"/>
            <a:r>
              <a:rPr lang="en-AU" dirty="0" smtClean="0"/>
              <a:t>BRE grade 3 (poorly differentiated)</a:t>
            </a:r>
          </a:p>
          <a:p>
            <a:pPr lvl="1"/>
            <a:r>
              <a:rPr lang="en-AU" dirty="0" smtClean="0"/>
              <a:t>Nil other symptoms</a:t>
            </a:r>
          </a:p>
          <a:p>
            <a:r>
              <a:rPr lang="en-AU" dirty="0" smtClean="0"/>
              <a:t>Lumpectomy w/ axillary clearance</a:t>
            </a:r>
          </a:p>
          <a:p>
            <a:pPr lvl="1"/>
            <a:r>
              <a:rPr lang="en-AU" dirty="0" smtClean="0"/>
              <a:t>Uncomplicated procedure</a:t>
            </a:r>
          </a:p>
          <a:p>
            <a:pPr lvl="1"/>
            <a:r>
              <a:rPr lang="en-AU" dirty="0" err="1" smtClean="0"/>
              <a:t>Dx</a:t>
            </a:r>
            <a:r>
              <a:rPr lang="en-AU" dirty="0"/>
              <a:t>: Stage </a:t>
            </a:r>
            <a:r>
              <a:rPr lang="en-AU" dirty="0" err="1" smtClean="0"/>
              <a:t>IIa</a:t>
            </a:r>
            <a:r>
              <a:rPr lang="en-AU" dirty="0" smtClean="0"/>
              <a:t> </a:t>
            </a:r>
            <a:r>
              <a:rPr lang="en-AU" dirty="0"/>
              <a:t>(T2N0M0) </a:t>
            </a:r>
            <a:r>
              <a:rPr lang="en-AU" dirty="0" smtClean="0"/>
              <a:t>invasive ductal carcinoma with surrounding </a:t>
            </a:r>
            <a:r>
              <a:rPr lang="en-AU" dirty="0"/>
              <a:t>high-grade solid </a:t>
            </a:r>
            <a:r>
              <a:rPr lang="en-AU" dirty="0" smtClean="0"/>
              <a:t>DCIS</a:t>
            </a:r>
          </a:p>
          <a:p>
            <a:pPr lvl="1"/>
            <a:r>
              <a:rPr lang="en-AU" dirty="0" smtClean="0"/>
              <a:t>ER + / PR + / c-erbB-2 (Her2) +</a:t>
            </a:r>
          </a:p>
          <a:p>
            <a:pPr lvl="1"/>
            <a:r>
              <a:rPr lang="en-AU" dirty="0" smtClean="0"/>
              <a:t>Margins clear, 12 benign LN harvested</a:t>
            </a:r>
          </a:p>
          <a:p>
            <a:r>
              <a:rPr lang="en-AU" dirty="0" smtClean="0"/>
              <a:t>Commenced chemotherapy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HOPC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498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Current medications: </a:t>
            </a:r>
            <a:r>
              <a:rPr lang="en-AU" dirty="0" err="1" smtClean="0"/>
              <a:t>Femara</a:t>
            </a:r>
            <a:r>
              <a:rPr lang="en-AU" dirty="0" smtClean="0"/>
              <a:t>, </a:t>
            </a:r>
            <a:r>
              <a:rPr lang="en-AU" dirty="0" err="1" smtClean="0"/>
              <a:t>coversyl</a:t>
            </a:r>
            <a:r>
              <a:rPr lang="en-AU" dirty="0" smtClean="0"/>
              <a:t> plus, </a:t>
            </a:r>
            <a:r>
              <a:rPr lang="en-AU" dirty="0" err="1" smtClean="0"/>
              <a:t>cipramil</a:t>
            </a:r>
            <a:r>
              <a:rPr lang="en-AU" dirty="0" smtClean="0"/>
              <a:t>, prophylactic </a:t>
            </a:r>
            <a:r>
              <a:rPr lang="en-AU" dirty="0" err="1" smtClean="0"/>
              <a:t>abx</a:t>
            </a:r>
            <a:r>
              <a:rPr lang="en-AU" dirty="0" smtClean="0"/>
              <a:t> (dental)</a:t>
            </a:r>
          </a:p>
          <a:p>
            <a:r>
              <a:rPr lang="en-AU" dirty="0" err="1" smtClean="0"/>
              <a:t>Phx</a:t>
            </a:r>
            <a:endParaRPr lang="en-AU" dirty="0" smtClean="0"/>
          </a:p>
          <a:p>
            <a:pPr lvl="1"/>
            <a:r>
              <a:rPr lang="en-AU" dirty="0" smtClean="0"/>
              <a:t>Bilateral oophorectomy (2005)</a:t>
            </a:r>
          </a:p>
          <a:p>
            <a:pPr lvl="1"/>
            <a:r>
              <a:rPr lang="en-AU" dirty="0" smtClean="0"/>
              <a:t>HTN</a:t>
            </a:r>
          </a:p>
          <a:p>
            <a:pPr lvl="1"/>
            <a:r>
              <a:rPr lang="en-AU" dirty="0" smtClean="0"/>
              <a:t>Depression</a:t>
            </a:r>
          </a:p>
          <a:p>
            <a:pPr lvl="1"/>
            <a:r>
              <a:rPr lang="en-AU" dirty="0" smtClean="0"/>
              <a:t>Menstrual </a:t>
            </a:r>
            <a:r>
              <a:rPr lang="en-AU" dirty="0" err="1" smtClean="0"/>
              <a:t>hx</a:t>
            </a:r>
            <a:r>
              <a:rPr lang="en-AU" dirty="0" smtClean="0"/>
              <a:t> normal</a:t>
            </a:r>
          </a:p>
          <a:p>
            <a:pPr lvl="2"/>
            <a:r>
              <a:rPr lang="en-AU" dirty="0" smtClean="0"/>
              <a:t>Was on OCP for many years</a:t>
            </a:r>
          </a:p>
          <a:p>
            <a:pPr lvl="1"/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Phx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40593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err="1" smtClean="0"/>
              <a:t>FHx</a:t>
            </a:r>
            <a:endParaRPr lang="en-AU" dirty="0" smtClean="0"/>
          </a:p>
          <a:p>
            <a:pPr lvl="1"/>
            <a:r>
              <a:rPr lang="en-AU" dirty="0" smtClean="0"/>
              <a:t>Paternal grandmother: sigmoid ca (60)</a:t>
            </a:r>
          </a:p>
          <a:p>
            <a:pPr lvl="1"/>
            <a:r>
              <a:rPr lang="en-AU" dirty="0" smtClean="0"/>
              <a:t>Father: ? Throat ca (71)</a:t>
            </a:r>
          </a:p>
          <a:p>
            <a:pPr lvl="1"/>
            <a:r>
              <a:rPr lang="en-AU" dirty="0" smtClean="0"/>
              <a:t>Nil other relevant family </a:t>
            </a:r>
            <a:r>
              <a:rPr lang="en-AU" dirty="0" err="1" smtClean="0"/>
              <a:t>hx</a:t>
            </a:r>
            <a:endParaRPr lang="en-AU" dirty="0" smtClean="0"/>
          </a:p>
          <a:p>
            <a:r>
              <a:rPr lang="en-AU" dirty="0" smtClean="0"/>
              <a:t>Social</a:t>
            </a:r>
          </a:p>
          <a:p>
            <a:pPr lvl="1"/>
            <a:r>
              <a:rPr lang="en-AU" dirty="0" smtClean="0"/>
              <a:t>Mrs B lives with her husband and pets in a Melbourne suburb. She and husband were initially planning to have kids </a:t>
            </a:r>
            <a:r>
              <a:rPr lang="en-AU" dirty="0" err="1" smtClean="0"/>
              <a:t>approx</a:t>
            </a:r>
            <a:r>
              <a:rPr lang="en-AU" dirty="0" smtClean="0"/>
              <a:t> at time of initial diagnosis</a:t>
            </a:r>
          </a:p>
          <a:p>
            <a:pPr lvl="1"/>
            <a:r>
              <a:rPr lang="en-AU" dirty="0" smtClean="0"/>
              <a:t>Worked as community health nurse until deteriorating R) hand function prompted retirement in 2010. Now on disability pension.</a:t>
            </a:r>
          </a:p>
          <a:p>
            <a:pPr lvl="1"/>
            <a:r>
              <a:rPr lang="en-AU" dirty="0" smtClean="0"/>
              <a:t>Smoking </a:t>
            </a:r>
            <a:r>
              <a:rPr lang="en-AU" dirty="0" err="1" smtClean="0"/>
              <a:t>hx</a:t>
            </a:r>
            <a:r>
              <a:rPr lang="en-AU" dirty="0" smtClean="0"/>
              <a:t>: occasional when young adult</a:t>
            </a:r>
          </a:p>
          <a:p>
            <a:pPr lvl="1"/>
            <a:r>
              <a:rPr lang="en-AU" dirty="0" smtClean="0"/>
              <a:t>Alcohol: average 5 per night</a:t>
            </a:r>
          </a:p>
          <a:p>
            <a:pPr lvl="1"/>
            <a:r>
              <a:rPr lang="en-AU" dirty="0" smtClean="0"/>
              <a:t>Poor diet/exercise</a:t>
            </a:r>
          </a:p>
          <a:p>
            <a:pPr lvl="1"/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Fhx</a:t>
            </a:r>
            <a:r>
              <a:rPr lang="en-AU" dirty="0" smtClean="0"/>
              <a:t>/Social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8527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472608"/>
          </a:xfrm>
        </p:spPr>
        <p:txBody>
          <a:bodyPr>
            <a:normAutofit fontScale="92500"/>
          </a:bodyPr>
          <a:lstStyle/>
          <a:p>
            <a:pPr marL="310896" indent="-457200"/>
            <a:r>
              <a:rPr lang="en-AU" sz="2800" dirty="0" smtClean="0"/>
              <a:t>Initial </a:t>
            </a:r>
            <a:r>
              <a:rPr lang="en-AU" sz="2800" dirty="0" err="1" smtClean="0"/>
              <a:t>Dx</a:t>
            </a:r>
            <a:r>
              <a:rPr lang="en-AU" sz="2800" dirty="0"/>
              <a:t>: Invasive Ductal Carcinoma, </a:t>
            </a:r>
            <a:r>
              <a:rPr lang="en-AU" sz="2800" dirty="0" smtClean="0"/>
              <a:t>Stage </a:t>
            </a:r>
            <a:r>
              <a:rPr lang="en-AU" sz="2800" dirty="0" err="1" smtClean="0"/>
              <a:t>IIa</a:t>
            </a:r>
            <a:r>
              <a:rPr lang="en-AU" sz="2800" dirty="0" smtClean="0"/>
              <a:t> (T2N0M0</a:t>
            </a:r>
            <a:r>
              <a:rPr lang="en-AU" sz="2800" dirty="0"/>
              <a:t>) </a:t>
            </a:r>
            <a:endParaRPr lang="en-AU" sz="2800" dirty="0" smtClean="0"/>
          </a:p>
          <a:p>
            <a:pPr marL="804672" lvl="2" indent="-457200">
              <a:spcBef>
                <a:spcPts val="400"/>
              </a:spcBef>
              <a:buSzPct val="68000"/>
            </a:pPr>
            <a:r>
              <a:rPr lang="en-AU" sz="2800" dirty="0" smtClean="0"/>
              <a:t>Rx: 4 cycles Doxorubicin &amp; </a:t>
            </a:r>
            <a:r>
              <a:rPr lang="en-AU" sz="2800" dirty="0" err="1" smtClean="0"/>
              <a:t>Taxol</a:t>
            </a:r>
            <a:r>
              <a:rPr lang="en-AU" sz="2800" dirty="0" smtClean="0"/>
              <a:t> (paclitaxel)</a:t>
            </a:r>
          </a:p>
          <a:p>
            <a:pPr marL="310896" indent="-457200"/>
            <a:r>
              <a:rPr lang="en-AU" sz="2800" dirty="0" smtClean="0"/>
              <a:t>Secondary dx: </a:t>
            </a:r>
            <a:r>
              <a:rPr lang="en-AU" sz="2800" dirty="0"/>
              <a:t>Invasive Ductal Carcinoma with </a:t>
            </a:r>
            <a:r>
              <a:rPr lang="en-AU" sz="2800" dirty="0" smtClean="0"/>
              <a:t>bony metastases, Stage IV (T2N0M1)</a:t>
            </a:r>
          </a:p>
          <a:p>
            <a:pPr marL="804672" lvl="2" indent="-457200"/>
            <a:r>
              <a:rPr lang="en-AU" sz="3000" dirty="0" smtClean="0"/>
              <a:t>Rx: 4 cycles </a:t>
            </a:r>
            <a:r>
              <a:rPr lang="en-AU" sz="3000" dirty="0" err="1" smtClean="0"/>
              <a:t>Docetaxel</a:t>
            </a:r>
            <a:endParaRPr lang="en-AU" sz="3000" dirty="0" smtClean="0"/>
          </a:p>
          <a:p>
            <a:pPr marL="804672" lvl="2" indent="-457200"/>
            <a:r>
              <a:rPr lang="en-AU" sz="3000" dirty="0" smtClean="0"/>
              <a:t>Recurrence: 4 cycles Nab-paclitaxel</a:t>
            </a:r>
            <a:endParaRPr lang="en-AU" dirty="0"/>
          </a:p>
          <a:p>
            <a:pPr marL="310896" indent="-457200"/>
            <a:r>
              <a:rPr lang="en-AU" dirty="0" smtClean="0"/>
              <a:t>Additional </a:t>
            </a:r>
            <a:r>
              <a:rPr lang="en-AU" dirty="0"/>
              <a:t>medications</a:t>
            </a:r>
          </a:p>
          <a:p>
            <a:pPr lvl="2"/>
            <a:r>
              <a:rPr lang="en-AU" dirty="0" smtClean="0"/>
              <a:t>Hydrocortisone</a:t>
            </a:r>
          </a:p>
          <a:p>
            <a:pPr lvl="2"/>
            <a:r>
              <a:rPr lang="en-AU" dirty="0" smtClean="0"/>
              <a:t>Phenergan</a:t>
            </a:r>
            <a:endParaRPr lang="en-AU" dirty="0"/>
          </a:p>
          <a:p>
            <a:pPr lvl="2"/>
            <a:r>
              <a:rPr lang="en-AU" dirty="0" err="1" smtClean="0"/>
              <a:t>Aprepitant</a:t>
            </a:r>
            <a:r>
              <a:rPr lang="en-AU" dirty="0" smtClean="0"/>
              <a:t> </a:t>
            </a:r>
            <a:r>
              <a:rPr lang="en-AU" dirty="0"/>
              <a:t>(CINV)</a:t>
            </a:r>
          </a:p>
          <a:p>
            <a:pPr lvl="2"/>
            <a:r>
              <a:rPr lang="en-AU" dirty="0" err="1" smtClean="0"/>
              <a:t>Palonsteron</a:t>
            </a:r>
            <a:r>
              <a:rPr lang="en-AU" dirty="0" smtClean="0"/>
              <a:t> </a:t>
            </a:r>
            <a:r>
              <a:rPr lang="en-AU" dirty="0"/>
              <a:t>(CINV)</a:t>
            </a:r>
          </a:p>
          <a:p>
            <a:pPr lvl="2"/>
            <a:r>
              <a:rPr lang="en-AU" dirty="0" err="1" smtClean="0"/>
              <a:t>NaCl</a:t>
            </a:r>
            <a:r>
              <a:rPr lang="en-AU" dirty="0" smtClean="0"/>
              <a:t> </a:t>
            </a:r>
            <a:r>
              <a:rPr lang="en-AU" dirty="0"/>
              <a:t>(hydration)</a:t>
            </a:r>
          </a:p>
          <a:p>
            <a:pPr lvl="2"/>
            <a:endParaRPr lang="en-AU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398"/>
            <a:ext cx="8229600" cy="1143000"/>
          </a:xfrm>
        </p:spPr>
        <p:txBody>
          <a:bodyPr/>
          <a:lstStyle/>
          <a:p>
            <a:r>
              <a:rPr lang="en-AU" dirty="0" err="1" smtClean="0"/>
              <a:t>Mx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28978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4 cycles Doxorubicin &amp; </a:t>
            </a:r>
            <a:r>
              <a:rPr lang="en-AU" dirty="0" err="1" smtClean="0"/>
              <a:t>Taxol</a:t>
            </a:r>
            <a:endParaRPr lang="en-AU" dirty="0" smtClean="0"/>
          </a:p>
          <a:p>
            <a:r>
              <a:rPr lang="en-AU" dirty="0" smtClean="0"/>
              <a:t>Effects:</a:t>
            </a:r>
          </a:p>
          <a:p>
            <a:pPr lvl="1"/>
            <a:r>
              <a:rPr lang="en-AU" dirty="0" smtClean="0"/>
              <a:t>Nil documented information</a:t>
            </a:r>
          </a:p>
          <a:p>
            <a:pPr lvl="1"/>
            <a:r>
              <a:rPr lang="en-AU" dirty="0" smtClean="0"/>
              <a:t>Mrs B reports nil significant issues</a:t>
            </a:r>
          </a:p>
          <a:p>
            <a:pPr lvl="2"/>
            <a:r>
              <a:rPr lang="en-AU" dirty="0" smtClean="0"/>
              <a:t>~ ?well tolerated</a:t>
            </a:r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Chemo 1  (Feb - May 2001)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602210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3671</TotalTime>
  <Words>2234</Words>
  <Application>Microsoft Office PowerPoint</Application>
  <PresentationFormat>On-screen Show (4:3)</PresentationFormat>
  <Paragraphs>359</Paragraphs>
  <Slides>32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Concourse</vt:lpstr>
      <vt:lpstr>Her2 + Breast Cancer</vt:lpstr>
      <vt:lpstr>Intro</vt:lpstr>
      <vt:lpstr>Chronology</vt:lpstr>
      <vt:lpstr>Chronology cont’</vt:lpstr>
      <vt:lpstr>HOPC </vt:lpstr>
      <vt:lpstr>Phx</vt:lpstr>
      <vt:lpstr>Fhx/Social</vt:lpstr>
      <vt:lpstr>Mx</vt:lpstr>
      <vt:lpstr>Chemo 1  (Feb - May 2001)</vt:lpstr>
      <vt:lpstr>Interim </vt:lpstr>
      <vt:lpstr>Chemo 2  (Mar- Jul 2005)</vt:lpstr>
      <vt:lpstr>Interim (2005 – 2010)</vt:lpstr>
      <vt:lpstr>Chemo 3  (Mar-July 2011)</vt:lpstr>
      <vt:lpstr>Progress</vt:lpstr>
      <vt:lpstr>Breast Cancer</vt:lpstr>
      <vt:lpstr>Incidence &amp; Aetiology</vt:lpstr>
      <vt:lpstr>Risk Factors</vt:lpstr>
      <vt:lpstr>Pathophysiology</vt:lpstr>
      <vt:lpstr>Sg &amp; Sx</vt:lpstr>
      <vt:lpstr>Ix &amp; Differential dx</vt:lpstr>
      <vt:lpstr>Staging- TNM</vt:lpstr>
      <vt:lpstr>Staging- TNM</vt:lpstr>
      <vt:lpstr>Staging</vt:lpstr>
      <vt:lpstr>Grading</vt:lpstr>
      <vt:lpstr>Prognostic factors</vt:lpstr>
      <vt:lpstr>Treatment modalities</vt:lpstr>
      <vt:lpstr>HER2</vt:lpstr>
      <vt:lpstr>Chemotherapy regimen</vt:lpstr>
      <vt:lpstr>PowerPoint Presentation</vt:lpstr>
      <vt:lpstr>PowerPoint Presentation</vt:lpstr>
      <vt:lpstr>PowerPoint Presentation</vt:lpstr>
      <vt:lpstr>References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Hodkins lymphoma</dc:title>
  <dc:creator>Toshiba</dc:creator>
  <cp:lastModifiedBy>Monica</cp:lastModifiedBy>
  <cp:revision>98</cp:revision>
  <dcterms:created xsi:type="dcterms:W3CDTF">2014-04-29T11:37:51Z</dcterms:created>
  <dcterms:modified xsi:type="dcterms:W3CDTF">2014-10-17T00:32:35Z</dcterms:modified>
</cp:coreProperties>
</file>