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85" r:id="rId5"/>
    <p:sldId id="308" r:id="rId6"/>
    <p:sldId id="259" r:id="rId7"/>
    <p:sldId id="260" r:id="rId8"/>
    <p:sldId id="275" r:id="rId9"/>
    <p:sldId id="262" r:id="rId10"/>
    <p:sldId id="289" r:id="rId11"/>
    <p:sldId id="268" r:id="rId12"/>
    <p:sldId id="302" r:id="rId13"/>
    <p:sldId id="284" r:id="rId14"/>
    <p:sldId id="290" r:id="rId15"/>
    <p:sldId id="291" r:id="rId16"/>
    <p:sldId id="293" r:id="rId17"/>
    <p:sldId id="303" r:id="rId18"/>
    <p:sldId id="294" r:id="rId19"/>
    <p:sldId id="307" r:id="rId20"/>
    <p:sldId id="304" r:id="rId21"/>
    <p:sldId id="296" r:id="rId22"/>
    <p:sldId id="270" r:id="rId23"/>
    <p:sldId id="271" r:id="rId24"/>
    <p:sldId id="301" r:id="rId25"/>
    <p:sldId id="309" r:id="rId26"/>
    <p:sldId id="310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9343" autoAdjust="0"/>
  </p:normalViewPr>
  <p:slideViewPr>
    <p:cSldViewPr>
      <p:cViewPr varScale="1">
        <p:scale>
          <a:sx n="104" d="100"/>
          <a:sy n="104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540AA-F838-4CE4-AB9A-4EACE88A8015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DD637-A3F9-4D72-B503-E93C7FA3C9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56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DD637-A3F9-4D72-B503-E93C7FA3C9B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58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DD637-A3F9-4D72-B503-E93C7FA3C9B2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30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A6B53E-D7AA-4B5A-9204-1203C70F11DD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66F5D6-4109-4D34-BEC5-509E78704D3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6B53E-D7AA-4B5A-9204-1203C70F11DD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6F5D6-4109-4D34-BEC5-509E78704D3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6B53E-D7AA-4B5A-9204-1203C70F11DD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6F5D6-4109-4D34-BEC5-509E78704D3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6B53E-D7AA-4B5A-9204-1203C70F11DD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6F5D6-4109-4D34-BEC5-509E78704D30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6B53E-D7AA-4B5A-9204-1203C70F11DD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6F5D6-4109-4D34-BEC5-509E78704D30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6B53E-D7AA-4B5A-9204-1203C70F11DD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6F5D6-4109-4D34-BEC5-509E78704D30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6B53E-D7AA-4B5A-9204-1203C70F11DD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6F5D6-4109-4D34-BEC5-509E78704D30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6B53E-D7AA-4B5A-9204-1203C70F11DD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6F5D6-4109-4D34-BEC5-509E78704D30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6B53E-D7AA-4B5A-9204-1203C70F11DD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6F5D6-4109-4D34-BEC5-509E78704D3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A6B53E-D7AA-4B5A-9204-1203C70F11DD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6F5D6-4109-4D34-BEC5-509E78704D30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A6B53E-D7AA-4B5A-9204-1203C70F11DD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66F5D6-4109-4D34-BEC5-509E78704D30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A6B53E-D7AA-4B5A-9204-1203C70F11DD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66F5D6-4109-4D34-BEC5-509E78704D30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estpractice.bmj.com.ezproxy.lib.monash.edu.au/best-practice/monograph/258/resources/references.html#ref-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Colorectal Cancer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Laura </a:t>
            </a:r>
            <a:r>
              <a:rPr lang="en-AU" dirty="0" err="1" smtClean="0"/>
              <a:t>Bidstrup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0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Colorectal Cancer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85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12568"/>
          </a:xfrm>
        </p:spPr>
        <p:txBody>
          <a:bodyPr>
            <a:normAutofit lnSpcReduction="10000"/>
          </a:bodyPr>
          <a:lstStyle/>
          <a:p>
            <a:r>
              <a:rPr lang="en-AU" sz="3300" dirty="0" smtClean="0"/>
              <a:t>Incidence:</a:t>
            </a:r>
          </a:p>
          <a:p>
            <a:pPr lvl="1"/>
            <a:r>
              <a:rPr lang="en-AU" sz="2800" dirty="0" smtClean="0"/>
              <a:t>2010</a:t>
            </a:r>
            <a:r>
              <a:rPr lang="en-AU" sz="2800" dirty="0"/>
              <a:t>:</a:t>
            </a:r>
            <a:r>
              <a:rPr lang="en-AU" sz="2800" dirty="0" smtClean="0"/>
              <a:t> </a:t>
            </a:r>
            <a:r>
              <a:rPr lang="en-AU" sz="2800" dirty="0"/>
              <a:t>14,860 new cases </a:t>
            </a:r>
            <a:endParaRPr lang="en-AU" sz="2800" dirty="0" smtClean="0"/>
          </a:p>
          <a:p>
            <a:pPr lvl="1"/>
            <a:r>
              <a:rPr lang="en-AU" sz="2800" dirty="0" smtClean="0"/>
              <a:t>Risk </a:t>
            </a:r>
            <a:r>
              <a:rPr lang="en-AU" sz="2800" dirty="0"/>
              <a:t>of </a:t>
            </a:r>
            <a:r>
              <a:rPr lang="en-AU" sz="2800" dirty="0" smtClean="0"/>
              <a:t>dx by 85: 1/10 (m), 1/15 (f)</a:t>
            </a:r>
          </a:p>
          <a:p>
            <a:pPr lvl="1"/>
            <a:r>
              <a:rPr lang="en-AU" sz="2800" dirty="0" smtClean="0"/>
              <a:t>Risk of </a:t>
            </a:r>
            <a:r>
              <a:rPr lang="en-AU" sz="2800" dirty="0" err="1" smtClean="0"/>
              <a:t>dev</a:t>
            </a:r>
            <a:r>
              <a:rPr lang="en-AU" sz="2800" dirty="0" smtClean="0"/>
              <a:t> second primary in colon: 1%/year</a:t>
            </a:r>
          </a:p>
          <a:p>
            <a:pPr lvl="1"/>
            <a:r>
              <a:rPr lang="en-AU" sz="2800" dirty="0" smtClean="0"/>
              <a:t>Mortality</a:t>
            </a:r>
            <a:r>
              <a:rPr lang="en-AU" sz="2500" dirty="0" smtClean="0"/>
              <a:t>: </a:t>
            </a:r>
            <a:r>
              <a:rPr lang="en-AU" sz="2200" dirty="0" smtClean="0"/>
              <a:t>In 2011, there were 3999 colorectal ca related deaths (second highest after lung cancer)</a:t>
            </a:r>
          </a:p>
          <a:p>
            <a:r>
              <a:rPr lang="en-AU" sz="3900" dirty="0" smtClean="0"/>
              <a:t>Aetiology:</a:t>
            </a:r>
          </a:p>
          <a:p>
            <a:pPr lvl="1"/>
            <a:r>
              <a:rPr lang="en-AU" sz="2200" dirty="0" smtClean="0"/>
              <a:t>Multifactorial</a:t>
            </a:r>
            <a:r>
              <a:rPr lang="en-AU" sz="2200" dirty="0"/>
              <a:t>	</a:t>
            </a:r>
            <a:endParaRPr lang="en-AU" sz="2200" dirty="0" smtClean="0"/>
          </a:p>
          <a:p>
            <a:pPr lvl="2"/>
            <a:r>
              <a:rPr lang="en-AU" sz="2000" dirty="0" smtClean="0"/>
              <a:t>Genetic predisposition (</a:t>
            </a:r>
            <a:r>
              <a:rPr lang="en-AU" sz="2000" dirty="0" err="1" smtClean="0"/>
              <a:t>eg</a:t>
            </a:r>
            <a:r>
              <a:rPr lang="en-AU" sz="2000" dirty="0" smtClean="0"/>
              <a:t> </a:t>
            </a:r>
            <a:r>
              <a:rPr lang="en-AU" sz="2000" dirty="0"/>
              <a:t>familial adenomatous polyposis </a:t>
            </a:r>
            <a:r>
              <a:rPr lang="en-AU" sz="2000" dirty="0" smtClean="0"/>
              <a:t>[FAP], hereditary </a:t>
            </a:r>
            <a:r>
              <a:rPr lang="en-AU" sz="2000" dirty="0" err="1" smtClean="0"/>
              <a:t>nonpolyposis</a:t>
            </a:r>
            <a:r>
              <a:rPr lang="en-AU" sz="2000" dirty="0" smtClean="0"/>
              <a:t> </a:t>
            </a:r>
            <a:r>
              <a:rPr lang="en-AU" sz="2000" dirty="0" err="1" smtClean="0"/>
              <a:t>crc</a:t>
            </a:r>
            <a:r>
              <a:rPr lang="en-AU" sz="2000" dirty="0" smtClean="0"/>
              <a:t> [Lynch syndrome])</a:t>
            </a:r>
          </a:p>
          <a:p>
            <a:pPr lvl="2"/>
            <a:r>
              <a:rPr lang="en-AU" sz="2000" dirty="0" smtClean="0"/>
              <a:t>Environmental carcinogens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Incidence &amp; Aetiology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868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Colorectal polyps</a:t>
            </a:r>
          </a:p>
          <a:p>
            <a:r>
              <a:rPr lang="en-AU" dirty="0" smtClean="0"/>
              <a:t>Genetic mutations </a:t>
            </a:r>
          </a:p>
          <a:p>
            <a:pPr lvl="1"/>
            <a:r>
              <a:rPr lang="en-AU" dirty="0" smtClean="0"/>
              <a:t>FAP (defective APC = 100% chance of ca by 55yo), Lynch, </a:t>
            </a:r>
            <a:r>
              <a:rPr lang="en-AU" dirty="0" err="1" smtClean="0"/>
              <a:t>kras</a:t>
            </a:r>
            <a:r>
              <a:rPr lang="en-AU" dirty="0" smtClean="0"/>
              <a:t>, </a:t>
            </a:r>
            <a:r>
              <a:rPr lang="en-AU" dirty="0" err="1" smtClean="0"/>
              <a:t>braf</a:t>
            </a:r>
            <a:endParaRPr lang="en-AU" dirty="0" smtClean="0"/>
          </a:p>
          <a:p>
            <a:r>
              <a:rPr lang="en-AU" dirty="0" smtClean="0"/>
              <a:t>Family </a:t>
            </a:r>
            <a:r>
              <a:rPr lang="en-AU" dirty="0" err="1"/>
              <a:t>hx</a:t>
            </a:r>
            <a:r>
              <a:rPr lang="en-AU" dirty="0"/>
              <a:t> </a:t>
            </a:r>
            <a:endParaRPr lang="en-AU" dirty="0" smtClean="0"/>
          </a:p>
          <a:p>
            <a:pPr lvl="1"/>
            <a:r>
              <a:rPr lang="en-AU" dirty="0" smtClean="0"/>
              <a:t>First </a:t>
            </a:r>
            <a:r>
              <a:rPr lang="en-AU" dirty="0" err="1" smtClean="0"/>
              <a:t>deg</a:t>
            </a:r>
            <a:r>
              <a:rPr lang="en-AU" dirty="0" smtClean="0"/>
              <a:t> relative: more than 2x risk</a:t>
            </a:r>
          </a:p>
          <a:p>
            <a:r>
              <a:rPr lang="en-AU" dirty="0" smtClean="0"/>
              <a:t>Inflammatory bowel disease</a:t>
            </a:r>
          </a:p>
          <a:p>
            <a:pPr lvl="1"/>
            <a:r>
              <a:rPr lang="en-AU" dirty="0" smtClean="0"/>
              <a:t>UC: risk= 2% at 10yr, 8% at 20yr, 18% at 30yr</a:t>
            </a:r>
          </a:p>
          <a:p>
            <a:pPr lvl="1"/>
            <a:r>
              <a:rPr lang="en-AU" dirty="0" smtClean="0"/>
              <a:t>Cr: 1.5-2x risk</a:t>
            </a:r>
          </a:p>
          <a:p>
            <a:r>
              <a:rPr lang="en-AU" dirty="0" err="1" smtClean="0"/>
              <a:t>Phx</a:t>
            </a:r>
            <a:r>
              <a:rPr lang="en-AU" dirty="0" smtClean="0"/>
              <a:t> other cancers</a:t>
            </a:r>
            <a:endParaRPr lang="en-AU" dirty="0"/>
          </a:p>
          <a:p>
            <a:r>
              <a:rPr lang="en-AU" dirty="0" smtClean="0"/>
              <a:t>Advanced age</a:t>
            </a:r>
          </a:p>
          <a:p>
            <a:r>
              <a:rPr lang="en-AU" dirty="0" smtClean="0"/>
              <a:t>Poor diet (high fat, low fibre, high red meat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r>
              <a:rPr lang="en-AU" dirty="0" smtClean="0"/>
              <a:t>Obesity/sedentary lifestyle</a:t>
            </a:r>
          </a:p>
          <a:p>
            <a:r>
              <a:rPr lang="en-AU" dirty="0" smtClean="0"/>
              <a:t>Smoking (2.5x risk)/alcohol/</a:t>
            </a:r>
            <a:r>
              <a:rPr lang="en-AU" dirty="0" err="1" smtClean="0"/>
              <a:t>enviro</a:t>
            </a:r>
            <a:r>
              <a:rPr lang="en-AU" dirty="0" smtClean="0"/>
              <a:t> carcinogens</a:t>
            </a:r>
          </a:p>
          <a:p>
            <a:pPr marL="109728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Risk Factors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5123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80920" cy="5400600"/>
          </a:xfrm>
        </p:spPr>
        <p:txBody>
          <a:bodyPr>
            <a:normAutofit fontScale="62500" lnSpcReduction="20000"/>
          </a:bodyPr>
          <a:lstStyle/>
          <a:p>
            <a:r>
              <a:rPr lang="en-AU" dirty="0" err="1"/>
              <a:t>Pathophys</a:t>
            </a:r>
            <a:r>
              <a:rPr lang="en-AU" dirty="0" smtClean="0"/>
              <a:t>:</a:t>
            </a:r>
          </a:p>
          <a:p>
            <a:pPr lvl="1"/>
            <a:r>
              <a:rPr lang="en-AU" sz="2400" dirty="0"/>
              <a:t>Type: Majority of colorectal cancers are adenocarcinomas derived from epithelial </a:t>
            </a:r>
            <a:r>
              <a:rPr lang="en-AU" sz="2400" dirty="0" smtClean="0"/>
              <a:t>cells</a:t>
            </a:r>
            <a:endParaRPr lang="en-AU" sz="2400" dirty="0"/>
          </a:p>
          <a:p>
            <a:pPr lvl="1"/>
            <a:r>
              <a:rPr lang="en-AU" sz="2400" dirty="0" smtClean="0"/>
              <a:t>~71</a:t>
            </a:r>
            <a:r>
              <a:rPr lang="en-AU" sz="2400" dirty="0"/>
              <a:t>% arise in the colon, 29% in the </a:t>
            </a:r>
            <a:r>
              <a:rPr lang="en-AU" sz="2400" dirty="0" smtClean="0"/>
              <a:t>rectum</a:t>
            </a:r>
            <a:r>
              <a:rPr lang="en-AU" sz="2400" b="1" dirty="0">
                <a:hlinkClick r:id="rId2"/>
              </a:rPr>
              <a:t> </a:t>
            </a:r>
            <a:endParaRPr lang="en-AU" sz="2400" b="1" dirty="0" smtClean="0"/>
          </a:p>
          <a:p>
            <a:pPr lvl="1"/>
            <a:r>
              <a:rPr lang="en-AU" sz="2400" dirty="0" smtClean="0"/>
              <a:t>Other </a:t>
            </a:r>
            <a:r>
              <a:rPr lang="en-AU" sz="2400" dirty="0"/>
              <a:t>types: carcinoid </a:t>
            </a:r>
            <a:r>
              <a:rPr lang="en-AU" sz="2400" dirty="0" smtClean="0"/>
              <a:t>tumours (rectum/caecum), </a:t>
            </a:r>
            <a:r>
              <a:rPr lang="en-AU" sz="2400" dirty="0"/>
              <a:t>GI stromal cell tumours, and </a:t>
            </a:r>
            <a:r>
              <a:rPr lang="en-AU" sz="2400" dirty="0" smtClean="0"/>
              <a:t>lymphomas</a:t>
            </a:r>
          </a:p>
          <a:p>
            <a:pPr lvl="1"/>
            <a:r>
              <a:rPr lang="en-AU" sz="2400" dirty="0" smtClean="0"/>
              <a:t>2/3 in left colon, 1/3 in right colon. Right-sided more common in women</a:t>
            </a:r>
          </a:p>
          <a:p>
            <a:pPr lvl="1"/>
            <a:r>
              <a:rPr lang="en-AU" sz="2400" dirty="0" smtClean="0"/>
              <a:t>2-% CRCs are rectal, ¾ of which can be felt on PR</a:t>
            </a:r>
          </a:p>
          <a:p>
            <a:pPr lvl="1"/>
            <a:r>
              <a:rPr lang="en-AU" sz="2400" dirty="0" smtClean="0"/>
              <a:t>~3% CRCs are </a:t>
            </a:r>
            <a:r>
              <a:rPr lang="en-AU" sz="2400" dirty="0" err="1" smtClean="0"/>
              <a:t>multicentric</a:t>
            </a:r>
            <a:endParaRPr lang="en-AU" sz="2400" dirty="0" smtClean="0"/>
          </a:p>
          <a:p>
            <a:pPr lvl="1"/>
            <a:r>
              <a:rPr lang="en-AU" sz="2800" dirty="0" smtClean="0"/>
              <a:t>30</a:t>
            </a:r>
            <a:r>
              <a:rPr lang="en-AU" sz="2800" dirty="0"/>
              <a:t>% </a:t>
            </a:r>
            <a:r>
              <a:rPr lang="en-AU" sz="2800" dirty="0" smtClean="0"/>
              <a:t>-50</a:t>
            </a:r>
            <a:r>
              <a:rPr lang="en-AU" sz="2800" dirty="0"/>
              <a:t>% </a:t>
            </a:r>
            <a:r>
              <a:rPr lang="en-AU" sz="2800" dirty="0" smtClean="0"/>
              <a:t>have mutated </a:t>
            </a:r>
            <a:r>
              <a:rPr lang="en-AU" sz="2800" i="1" dirty="0" smtClean="0"/>
              <a:t>KRAS</a:t>
            </a:r>
            <a:r>
              <a:rPr lang="en-AU" sz="2800" dirty="0"/>
              <a:t> </a:t>
            </a:r>
            <a:r>
              <a:rPr lang="en-AU" sz="2800" dirty="0" smtClean="0"/>
              <a:t>gene </a:t>
            </a:r>
          </a:p>
          <a:p>
            <a:pPr lvl="2"/>
            <a:r>
              <a:rPr lang="en-AU" sz="2600" dirty="0" smtClean="0"/>
              <a:t>respond </a:t>
            </a:r>
            <a:r>
              <a:rPr lang="en-AU" sz="2600" dirty="0"/>
              <a:t>to anti-epidermal growth factor receptor </a:t>
            </a:r>
            <a:r>
              <a:rPr lang="en-AU" sz="2600" dirty="0" smtClean="0"/>
              <a:t>[EGFR</a:t>
            </a:r>
            <a:r>
              <a:rPr lang="en-AU" sz="2600" dirty="0"/>
              <a:t>]</a:t>
            </a:r>
            <a:r>
              <a:rPr lang="en-AU" sz="2600" dirty="0" smtClean="0"/>
              <a:t> </a:t>
            </a:r>
            <a:r>
              <a:rPr lang="en-AU" sz="2600" dirty="0"/>
              <a:t>antibody </a:t>
            </a:r>
            <a:r>
              <a:rPr lang="en-AU" sz="2600" dirty="0" smtClean="0"/>
              <a:t>therapy </a:t>
            </a:r>
          </a:p>
          <a:p>
            <a:pPr lvl="2"/>
            <a:r>
              <a:rPr lang="en-AU" sz="2600" dirty="0" smtClean="0"/>
              <a:t>40</a:t>
            </a:r>
            <a:r>
              <a:rPr lang="en-AU" sz="2600" dirty="0"/>
              <a:t>% to 60% of patients with wild-type </a:t>
            </a:r>
            <a:r>
              <a:rPr lang="en-AU" sz="2600" i="1" dirty="0"/>
              <a:t>KRAS</a:t>
            </a:r>
            <a:r>
              <a:rPr lang="en-AU" sz="2600" dirty="0"/>
              <a:t> </a:t>
            </a:r>
            <a:r>
              <a:rPr lang="en-AU" sz="2600" dirty="0" err="1"/>
              <a:t>tumors</a:t>
            </a:r>
            <a:r>
              <a:rPr lang="en-AU" sz="2600" dirty="0"/>
              <a:t> do not respond to </a:t>
            </a:r>
            <a:r>
              <a:rPr lang="en-AU" sz="2600" dirty="0" smtClean="0"/>
              <a:t>this therapy</a:t>
            </a:r>
          </a:p>
          <a:p>
            <a:pPr lvl="2"/>
            <a:r>
              <a:rPr lang="en-AU" sz="2600" dirty="0" smtClean="0"/>
              <a:t>mutated</a:t>
            </a:r>
            <a:r>
              <a:rPr lang="en-AU" sz="2600" dirty="0"/>
              <a:t> </a:t>
            </a:r>
            <a:r>
              <a:rPr lang="en-AU" sz="2600" i="1" dirty="0"/>
              <a:t>BRAF</a:t>
            </a:r>
            <a:r>
              <a:rPr lang="en-AU" sz="2600" dirty="0"/>
              <a:t> </a:t>
            </a:r>
            <a:r>
              <a:rPr lang="en-AU" sz="2600" dirty="0" smtClean="0"/>
              <a:t>gene (5</a:t>
            </a:r>
            <a:r>
              <a:rPr lang="en-AU" sz="2600" dirty="0"/>
              <a:t>% to 10% of </a:t>
            </a:r>
            <a:r>
              <a:rPr lang="en-AU" sz="2600" dirty="0" err="1" smtClean="0"/>
              <a:t>tumors</a:t>
            </a:r>
            <a:r>
              <a:rPr lang="en-AU" sz="2600" dirty="0"/>
              <a:t>)</a:t>
            </a:r>
            <a:r>
              <a:rPr lang="en-AU" sz="2600" dirty="0" smtClean="0"/>
              <a:t> </a:t>
            </a:r>
            <a:r>
              <a:rPr lang="en-AU" sz="2600" dirty="0"/>
              <a:t>can affect response </a:t>
            </a:r>
            <a:endParaRPr lang="en-AU" sz="2600" dirty="0" smtClean="0"/>
          </a:p>
          <a:p>
            <a:r>
              <a:rPr lang="en-AU" dirty="0" smtClean="0"/>
              <a:t>Spread</a:t>
            </a:r>
            <a:r>
              <a:rPr lang="en-AU" dirty="0"/>
              <a:t>: </a:t>
            </a:r>
            <a:endParaRPr lang="en-AU" dirty="0" smtClean="0"/>
          </a:p>
          <a:p>
            <a:pPr lvl="1"/>
            <a:r>
              <a:rPr lang="en-AU" dirty="0" smtClean="0"/>
              <a:t>Lymphatic </a:t>
            </a:r>
          </a:p>
          <a:p>
            <a:pPr lvl="1"/>
            <a:r>
              <a:rPr lang="en-AU" dirty="0" smtClean="0"/>
              <a:t>Vascular invasion</a:t>
            </a:r>
          </a:p>
          <a:p>
            <a:pPr lvl="1"/>
            <a:r>
              <a:rPr lang="en-AU" dirty="0" smtClean="0"/>
              <a:t>Local invasion </a:t>
            </a:r>
          </a:p>
          <a:p>
            <a:r>
              <a:rPr lang="en-AU" dirty="0" smtClean="0"/>
              <a:t>Sites</a:t>
            </a:r>
          </a:p>
          <a:p>
            <a:pPr lvl="1"/>
            <a:r>
              <a:rPr lang="en-AU" dirty="0" smtClean="0"/>
              <a:t>Regional LN (40-70%), liver (usually colon), peritoneal cavity, lungs (usually rectal), adrenals, ovaries, bone, brain (rare)</a:t>
            </a:r>
            <a:endParaRPr lang="en-AU" sz="2200" dirty="0"/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1143000"/>
          </a:xfrm>
        </p:spPr>
        <p:txBody>
          <a:bodyPr/>
          <a:lstStyle/>
          <a:p>
            <a:r>
              <a:rPr lang="en-AU" dirty="0" smtClean="0"/>
              <a:t>Pathophysiology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111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AU" dirty="0" err="1" smtClean="0"/>
              <a:t>Sx</a:t>
            </a:r>
            <a:endParaRPr lang="en-AU" dirty="0" smtClean="0"/>
          </a:p>
          <a:p>
            <a:pPr lvl="1" fontAlgn="base"/>
            <a:r>
              <a:rPr lang="en-AU" dirty="0"/>
              <a:t>Right sided often </a:t>
            </a:r>
            <a:r>
              <a:rPr lang="en-AU" dirty="0" err="1"/>
              <a:t>asymp</a:t>
            </a:r>
            <a:r>
              <a:rPr lang="en-AU" dirty="0"/>
              <a:t>; or dull/vague </a:t>
            </a:r>
            <a:r>
              <a:rPr lang="en-AU" dirty="0" smtClean="0"/>
              <a:t>pain, anaemic </a:t>
            </a:r>
            <a:r>
              <a:rPr lang="en-AU" dirty="0" err="1" smtClean="0"/>
              <a:t>sx</a:t>
            </a:r>
            <a:r>
              <a:rPr lang="en-AU" dirty="0" smtClean="0"/>
              <a:t> (fatigue, weight loss, weakness)</a:t>
            </a:r>
            <a:endParaRPr lang="en-AU" dirty="0"/>
          </a:p>
          <a:p>
            <a:pPr lvl="1" fontAlgn="base"/>
            <a:r>
              <a:rPr lang="en-AU" dirty="0" smtClean="0"/>
              <a:t>Left sided: change in bowel habit/stool consistency, PR bleed, abdominal bloating or cramping, obstruction</a:t>
            </a:r>
          </a:p>
          <a:p>
            <a:r>
              <a:rPr lang="en-AU" dirty="0" smtClean="0"/>
              <a:t>Clinical signs</a:t>
            </a:r>
          </a:p>
          <a:p>
            <a:pPr lvl="1"/>
            <a:r>
              <a:rPr lang="en-AU" dirty="0" smtClean="0"/>
              <a:t>Bloating</a:t>
            </a:r>
            <a:endParaRPr lang="en-AU" dirty="0"/>
          </a:p>
          <a:p>
            <a:pPr lvl="1"/>
            <a:r>
              <a:rPr lang="en-AU" dirty="0" smtClean="0"/>
              <a:t>Signs of anaemia</a:t>
            </a:r>
            <a:endParaRPr lang="en-AU" dirty="0"/>
          </a:p>
          <a:p>
            <a:pPr lvl="1"/>
            <a:r>
              <a:rPr lang="en-AU" dirty="0" smtClean="0"/>
              <a:t>Weight loss</a:t>
            </a:r>
          </a:p>
          <a:p>
            <a:pPr lvl="1"/>
            <a:r>
              <a:rPr lang="en-AU" dirty="0" err="1" smtClean="0"/>
              <a:t>Abdo</a:t>
            </a:r>
            <a:r>
              <a:rPr lang="en-AU" dirty="0" smtClean="0"/>
              <a:t> mass</a:t>
            </a: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AU" dirty="0" smtClean="0"/>
              <a:t>Sg &amp; </a:t>
            </a:r>
            <a:r>
              <a:rPr lang="en-AU" dirty="0" err="1" smtClean="0"/>
              <a:t>Sx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213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412776"/>
            <a:ext cx="6336704" cy="4752528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Ix</a:t>
            </a:r>
          </a:p>
          <a:p>
            <a:pPr lvl="1"/>
            <a:r>
              <a:rPr lang="en-AU" dirty="0" smtClean="0"/>
              <a:t>Clinical exam/PR</a:t>
            </a:r>
          </a:p>
          <a:p>
            <a:pPr lvl="1"/>
            <a:r>
              <a:rPr lang="en-AU" dirty="0" smtClean="0"/>
              <a:t>FOBT</a:t>
            </a:r>
          </a:p>
          <a:p>
            <a:pPr lvl="1"/>
            <a:r>
              <a:rPr lang="en-AU" dirty="0" smtClean="0"/>
              <a:t>Bloods (FBE, UEC, LFT,CEA)</a:t>
            </a:r>
          </a:p>
          <a:p>
            <a:pPr lvl="1"/>
            <a:r>
              <a:rPr lang="en-AU" dirty="0" smtClean="0"/>
              <a:t>Colonoscopy (+</a:t>
            </a:r>
            <a:r>
              <a:rPr lang="en-AU" dirty="0" err="1" smtClean="0"/>
              <a:t>bx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Barium enema</a:t>
            </a:r>
          </a:p>
          <a:p>
            <a:pPr lvl="1"/>
            <a:r>
              <a:rPr lang="en-AU" dirty="0" smtClean="0"/>
              <a:t>CT </a:t>
            </a:r>
            <a:r>
              <a:rPr lang="en-AU" dirty="0" err="1" smtClean="0"/>
              <a:t>colonography</a:t>
            </a:r>
            <a:endParaRPr lang="en-AU" dirty="0" smtClean="0"/>
          </a:p>
          <a:p>
            <a:pPr lvl="1"/>
            <a:r>
              <a:rPr lang="en-AU" dirty="0" smtClean="0"/>
              <a:t>EUS</a:t>
            </a:r>
          </a:p>
          <a:p>
            <a:pPr lvl="1"/>
            <a:r>
              <a:rPr lang="en-AU" dirty="0" smtClean="0"/>
              <a:t>CT/PET/MRI</a:t>
            </a:r>
          </a:p>
          <a:p>
            <a:pPr algn="r"/>
            <a:r>
              <a:rPr lang="en-AU" dirty="0" err="1" smtClean="0"/>
              <a:t>Ddx</a:t>
            </a:r>
            <a:endParaRPr lang="en-AU" dirty="0" smtClean="0"/>
          </a:p>
          <a:p>
            <a:pPr lvl="1" algn="r"/>
            <a:r>
              <a:rPr lang="en-AU" dirty="0" smtClean="0"/>
              <a:t>IBS</a:t>
            </a:r>
          </a:p>
          <a:p>
            <a:pPr lvl="1" algn="r"/>
            <a:r>
              <a:rPr lang="en-AU" dirty="0" smtClean="0"/>
              <a:t>IBD</a:t>
            </a:r>
          </a:p>
          <a:p>
            <a:pPr lvl="1" algn="r"/>
            <a:r>
              <a:rPr lang="en-AU" dirty="0" smtClean="0"/>
              <a:t>Anal </a:t>
            </a:r>
            <a:r>
              <a:rPr lang="en-AU" dirty="0"/>
              <a:t>fissure</a:t>
            </a:r>
          </a:p>
          <a:p>
            <a:pPr lvl="1" algn="r"/>
            <a:r>
              <a:rPr lang="en-AU" dirty="0"/>
              <a:t>Haemorrhoids</a:t>
            </a:r>
          </a:p>
          <a:p>
            <a:pPr lvl="1" algn="r"/>
            <a:r>
              <a:rPr lang="en-AU" dirty="0" smtClean="0"/>
              <a:t>Diverticular disease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Ix &amp; Differential dx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3956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/>
          </a:bodyPr>
          <a:lstStyle/>
          <a:p>
            <a:r>
              <a:rPr lang="en-AU" dirty="0" smtClean="0"/>
              <a:t>Primary </a:t>
            </a:r>
            <a:r>
              <a:rPr lang="en-AU" dirty="0"/>
              <a:t>tumour (T)</a:t>
            </a:r>
          </a:p>
          <a:p>
            <a:pPr lvl="1"/>
            <a:r>
              <a:rPr lang="en-AU" dirty="0" err="1" smtClean="0"/>
              <a:t>Tx</a:t>
            </a:r>
            <a:r>
              <a:rPr lang="en-AU" dirty="0"/>
              <a:t>:</a:t>
            </a:r>
            <a:r>
              <a:rPr lang="en-AU" dirty="0" smtClean="0"/>
              <a:t> </a:t>
            </a:r>
            <a:r>
              <a:rPr lang="en-AU" dirty="0"/>
              <a:t>Primary </a:t>
            </a:r>
            <a:r>
              <a:rPr lang="en-AU" dirty="0" err="1"/>
              <a:t>tumor</a:t>
            </a:r>
            <a:r>
              <a:rPr lang="en-AU" dirty="0"/>
              <a:t> cannot be assessed</a:t>
            </a:r>
          </a:p>
          <a:p>
            <a:pPr lvl="1"/>
            <a:r>
              <a:rPr lang="en-AU" dirty="0" smtClean="0"/>
              <a:t>T0: </a:t>
            </a:r>
            <a:r>
              <a:rPr lang="en-AU" dirty="0"/>
              <a:t>No evidence of primary </a:t>
            </a:r>
            <a:r>
              <a:rPr lang="en-AU" dirty="0" err="1"/>
              <a:t>tumor</a:t>
            </a:r>
            <a:endParaRPr lang="en-AU" dirty="0"/>
          </a:p>
          <a:p>
            <a:pPr lvl="1"/>
            <a:r>
              <a:rPr lang="en-AU" dirty="0" smtClean="0"/>
              <a:t>Tis: Carcinoma in situ: intraepithelial or invasion of the lamina </a:t>
            </a:r>
            <a:r>
              <a:rPr lang="en-AU" dirty="0" err="1" smtClean="0"/>
              <a:t>propria</a:t>
            </a:r>
            <a:endParaRPr lang="en-AU" dirty="0"/>
          </a:p>
          <a:p>
            <a:pPr lvl="1"/>
            <a:r>
              <a:rPr lang="en-AU" dirty="0" smtClean="0"/>
              <a:t>T1: invasion of submucosa</a:t>
            </a:r>
            <a:endParaRPr lang="en-AU" dirty="0"/>
          </a:p>
          <a:p>
            <a:pPr lvl="1"/>
            <a:r>
              <a:rPr lang="en-AU" dirty="0" smtClean="0"/>
              <a:t>T2: invasion of the muscularis </a:t>
            </a:r>
            <a:r>
              <a:rPr lang="en-AU" dirty="0" err="1" smtClean="0"/>
              <a:t>propria</a:t>
            </a:r>
            <a:endParaRPr lang="en-AU" dirty="0" smtClean="0"/>
          </a:p>
          <a:p>
            <a:pPr lvl="1"/>
            <a:r>
              <a:rPr lang="en-AU" dirty="0" smtClean="0"/>
              <a:t>T3: </a:t>
            </a:r>
            <a:r>
              <a:rPr lang="en-AU" dirty="0"/>
              <a:t>invasion </a:t>
            </a:r>
            <a:r>
              <a:rPr lang="en-AU" dirty="0" smtClean="0"/>
              <a:t>through </a:t>
            </a:r>
            <a:r>
              <a:rPr lang="en-AU" dirty="0"/>
              <a:t>the muscularis </a:t>
            </a:r>
            <a:r>
              <a:rPr lang="en-AU" dirty="0" err="1" smtClean="0"/>
              <a:t>propria</a:t>
            </a:r>
            <a:r>
              <a:rPr lang="en-AU" dirty="0" smtClean="0"/>
              <a:t> into </a:t>
            </a:r>
            <a:r>
              <a:rPr lang="en-AU" dirty="0" err="1" smtClean="0"/>
              <a:t>pericolorectal</a:t>
            </a:r>
            <a:r>
              <a:rPr lang="en-AU" dirty="0" smtClean="0"/>
              <a:t> tissues</a:t>
            </a:r>
            <a:endParaRPr lang="en-AU" dirty="0"/>
          </a:p>
          <a:p>
            <a:pPr lvl="1"/>
            <a:r>
              <a:rPr lang="en-AU" dirty="0" smtClean="0"/>
              <a:t>T4a:Tumor penetrates to surface of </a:t>
            </a:r>
            <a:r>
              <a:rPr lang="en-AU" dirty="0" err="1" smtClean="0"/>
              <a:t>visc</a:t>
            </a:r>
            <a:r>
              <a:rPr lang="en-AU" dirty="0" smtClean="0"/>
              <a:t> peritoneum</a:t>
            </a:r>
          </a:p>
          <a:p>
            <a:pPr lvl="1"/>
            <a:r>
              <a:rPr lang="en-AU" dirty="0" smtClean="0"/>
              <a:t>T4b: tumour directly invades or is adherent to other organs/structures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Staging- TNM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4582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184576"/>
          </a:xfrm>
        </p:spPr>
        <p:txBody>
          <a:bodyPr>
            <a:normAutofit/>
          </a:bodyPr>
          <a:lstStyle/>
          <a:p>
            <a:r>
              <a:rPr lang="en-AU" dirty="0"/>
              <a:t>Regional lymph nodes (N)</a:t>
            </a:r>
          </a:p>
          <a:p>
            <a:pPr lvl="1"/>
            <a:r>
              <a:rPr lang="en-AU" dirty="0" err="1" smtClean="0"/>
              <a:t>Nx</a:t>
            </a:r>
            <a:r>
              <a:rPr lang="en-AU" dirty="0" smtClean="0"/>
              <a:t>: </a:t>
            </a:r>
            <a:r>
              <a:rPr lang="en-AU" dirty="0"/>
              <a:t>Regional lymph nodes cannot be assessed </a:t>
            </a:r>
            <a:endParaRPr lang="en-AU" dirty="0" smtClean="0"/>
          </a:p>
          <a:p>
            <a:pPr lvl="1"/>
            <a:r>
              <a:rPr lang="en-AU" dirty="0" smtClean="0"/>
              <a:t>N0: </a:t>
            </a:r>
            <a:r>
              <a:rPr lang="en-AU" dirty="0"/>
              <a:t>No regional lymph node metastasis</a:t>
            </a:r>
          </a:p>
          <a:p>
            <a:pPr lvl="1"/>
            <a:r>
              <a:rPr lang="en-AU" dirty="0" smtClean="0"/>
              <a:t>N1: </a:t>
            </a:r>
            <a:r>
              <a:rPr lang="en-AU" dirty="0"/>
              <a:t>Metastasis in </a:t>
            </a:r>
            <a:r>
              <a:rPr lang="en-AU" dirty="0" smtClean="0"/>
              <a:t>1-3 regional node(s)</a:t>
            </a:r>
          </a:p>
          <a:p>
            <a:pPr lvl="1"/>
            <a:r>
              <a:rPr lang="en-AU" dirty="0" smtClean="0"/>
              <a:t>N1a: </a:t>
            </a:r>
            <a:r>
              <a:rPr lang="en-AU" dirty="0"/>
              <a:t>Metastasis in 1</a:t>
            </a:r>
            <a:r>
              <a:rPr lang="en-AU" dirty="0" smtClean="0"/>
              <a:t> </a:t>
            </a:r>
            <a:r>
              <a:rPr lang="en-AU" dirty="0"/>
              <a:t>regional </a:t>
            </a:r>
            <a:r>
              <a:rPr lang="en-AU" dirty="0" smtClean="0"/>
              <a:t>node</a:t>
            </a:r>
          </a:p>
          <a:p>
            <a:pPr lvl="1"/>
            <a:r>
              <a:rPr lang="en-AU" dirty="0" smtClean="0"/>
              <a:t>N1b: </a:t>
            </a:r>
            <a:r>
              <a:rPr lang="en-AU" dirty="0"/>
              <a:t>Metastasis in </a:t>
            </a:r>
            <a:r>
              <a:rPr lang="en-AU" dirty="0" smtClean="0"/>
              <a:t>2-3 </a:t>
            </a:r>
            <a:r>
              <a:rPr lang="en-AU" dirty="0"/>
              <a:t>regional </a:t>
            </a:r>
            <a:r>
              <a:rPr lang="en-AU" dirty="0" smtClean="0"/>
              <a:t>nodes</a:t>
            </a:r>
          </a:p>
          <a:p>
            <a:pPr lvl="1"/>
            <a:r>
              <a:rPr lang="en-AU" dirty="0" smtClean="0"/>
              <a:t>N1c: Tumour deposits in </a:t>
            </a:r>
            <a:r>
              <a:rPr lang="en-AU" dirty="0" err="1" smtClean="0"/>
              <a:t>subserosa</a:t>
            </a:r>
            <a:r>
              <a:rPr lang="en-AU" dirty="0" smtClean="0"/>
              <a:t>, mesentery, or </a:t>
            </a:r>
            <a:r>
              <a:rPr lang="en-AU" dirty="0" err="1" smtClean="0"/>
              <a:t>nonperitonealize</a:t>
            </a:r>
            <a:r>
              <a:rPr lang="en-AU" dirty="0" smtClean="0"/>
              <a:t> </a:t>
            </a:r>
            <a:r>
              <a:rPr lang="en-AU" dirty="0" err="1" smtClean="0"/>
              <a:t>pericolic</a:t>
            </a:r>
            <a:r>
              <a:rPr lang="en-AU" dirty="0" smtClean="0"/>
              <a:t> or perirectal tissues w/o regional node </a:t>
            </a:r>
            <a:r>
              <a:rPr lang="en-AU" dirty="0" err="1" smtClean="0"/>
              <a:t>mets</a:t>
            </a:r>
            <a:endParaRPr lang="en-AU" dirty="0"/>
          </a:p>
          <a:p>
            <a:pPr lvl="1"/>
            <a:r>
              <a:rPr lang="en-AU" dirty="0" smtClean="0"/>
              <a:t>N2: </a:t>
            </a:r>
            <a:r>
              <a:rPr lang="en-AU" dirty="0"/>
              <a:t>Metastasis in </a:t>
            </a:r>
            <a:r>
              <a:rPr lang="en-AU" dirty="0" smtClean="0"/>
              <a:t>&gt;4 regional nodes</a:t>
            </a:r>
            <a:endParaRPr lang="en-AU" dirty="0"/>
          </a:p>
          <a:p>
            <a:pPr lvl="1"/>
            <a:r>
              <a:rPr lang="en-AU" dirty="0" smtClean="0"/>
              <a:t>N2a: </a:t>
            </a:r>
            <a:r>
              <a:rPr lang="en-AU" dirty="0"/>
              <a:t>Metastasis in </a:t>
            </a:r>
            <a:r>
              <a:rPr lang="en-AU" dirty="0" smtClean="0"/>
              <a:t>4-6 regional </a:t>
            </a:r>
            <a:r>
              <a:rPr lang="en-AU" dirty="0"/>
              <a:t>nodes</a:t>
            </a:r>
          </a:p>
          <a:p>
            <a:pPr lvl="1"/>
            <a:r>
              <a:rPr lang="en-AU" dirty="0" smtClean="0"/>
              <a:t>N2b: Metastasis </a:t>
            </a:r>
            <a:r>
              <a:rPr lang="en-AU" dirty="0"/>
              <a:t>in </a:t>
            </a:r>
            <a:r>
              <a:rPr lang="en-AU" dirty="0" smtClean="0"/>
              <a:t>&gt;7 </a:t>
            </a:r>
            <a:r>
              <a:rPr lang="en-AU" dirty="0"/>
              <a:t>regional nodes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Staging- TNM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24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tx1"/>
            </a:gs>
            <a:gs pos="0">
              <a:schemeClr val="bg1">
                <a:tint val="65000"/>
                <a:satMod val="300000"/>
              </a:schemeClr>
            </a:gs>
            <a:gs pos="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738531"/>
          </a:xfrm>
        </p:spPr>
        <p:txBody>
          <a:bodyPr>
            <a:normAutofit fontScale="70000" lnSpcReduction="20000"/>
          </a:bodyPr>
          <a:lstStyle/>
          <a:p>
            <a:pPr lvl="1"/>
            <a:endParaRPr lang="en-AU" dirty="0" smtClean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Distant metastasis (M)</a:t>
            </a:r>
          </a:p>
          <a:p>
            <a:pPr lvl="1"/>
            <a:r>
              <a:rPr lang="en-AU" dirty="0" err="1">
                <a:solidFill>
                  <a:schemeClr val="bg1"/>
                </a:solidFill>
              </a:rPr>
              <a:t>Mx</a:t>
            </a:r>
            <a:r>
              <a:rPr lang="en-AU" dirty="0">
                <a:solidFill>
                  <a:schemeClr val="bg1"/>
                </a:solidFill>
              </a:rPr>
              <a:t>: distant metastasis cannot be assessed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M0: no distant metastasis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M1: distant metastasis present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M1a: </a:t>
            </a:r>
            <a:r>
              <a:rPr lang="en-AU" dirty="0" err="1">
                <a:solidFill>
                  <a:schemeClr val="bg1"/>
                </a:solidFill>
              </a:rPr>
              <a:t>mets</a:t>
            </a:r>
            <a:r>
              <a:rPr lang="en-AU" dirty="0">
                <a:solidFill>
                  <a:schemeClr val="bg1"/>
                </a:solidFill>
              </a:rPr>
              <a:t> confined to one organ/site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M1b: </a:t>
            </a:r>
            <a:r>
              <a:rPr lang="en-AU" dirty="0" err="1">
                <a:solidFill>
                  <a:schemeClr val="bg1"/>
                </a:solidFill>
              </a:rPr>
              <a:t>mets</a:t>
            </a:r>
            <a:r>
              <a:rPr lang="en-AU" dirty="0">
                <a:solidFill>
                  <a:schemeClr val="bg1"/>
                </a:solidFill>
              </a:rPr>
              <a:t> in &gt;1 organ/site or the peritoneum</a:t>
            </a:r>
          </a:p>
          <a:p>
            <a:r>
              <a:rPr lang="en-AU" dirty="0">
                <a:solidFill>
                  <a:schemeClr val="bg1"/>
                </a:solidFill>
              </a:rPr>
              <a:t>Stage grouping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Stage 0: Tis, N0, M0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Stage I: T1/2, N0, M0. Dukes A, MAC A/B1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Stage IIA: T3, N0, M0. Dukes B, MAC B2</a:t>
            </a:r>
          </a:p>
          <a:p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594515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AU" dirty="0">
                <a:solidFill>
                  <a:schemeClr val="bg1"/>
                </a:solidFill>
              </a:rPr>
              <a:t>Stage IIB: T4a, N0, M0. Dukes B, MAC B2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Stage IIC: T4b, N0, M0. Dukes B, MAC B3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Stage </a:t>
            </a:r>
            <a:r>
              <a:rPr lang="en-AU" dirty="0">
                <a:solidFill>
                  <a:schemeClr val="bg1"/>
                </a:solidFill>
              </a:rPr>
              <a:t>IIIA: T1-2, N1, M0. Dukes C, MAC C1</a:t>
            </a:r>
          </a:p>
          <a:p>
            <a:pPr lvl="2"/>
            <a:r>
              <a:rPr lang="en-AU" dirty="0">
                <a:solidFill>
                  <a:schemeClr val="bg1"/>
                </a:solidFill>
              </a:rPr>
              <a:t>T1, N2a; M0. Dukes C, MAC C1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Stage IIIB: T3-4a, N1/1c; M0. Dukes C, MAC C2</a:t>
            </a:r>
          </a:p>
          <a:p>
            <a:pPr lvl="2"/>
            <a:r>
              <a:rPr lang="en-AU" dirty="0">
                <a:solidFill>
                  <a:schemeClr val="bg1"/>
                </a:solidFill>
              </a:rPr>
              <a:t>T2-3, N2a; M0. Dukes C, MAC C1/2</a:t>
            </a:r>
          </a:p>
          <a:p>
            <a:pPr lvl="2"/>
            <a:r>
              <a:rPr lang="en-AU" dirty="0">
                <a:solidFill>
                  <a:schemeClr val="bg1"/>
                </a:solidFill>
              </a:rPr>
              <a:t>T1-2, N2b; M0. Dukes C, MAC C1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Stage IIIC: T4a, N2a; M0. Dukes C, MAC C2</a:t>
            </a:r>
          </a:p>
          <a:p>
            <a:pPr lvl="2"/>
            <a:r>
              <a:rPr lang="en-AU" dirty="0">
                <a:solidFill>
                  <a:schemeClr val="bg1"/>
                </a:solidFill>
              </a:rPr>
              <a:t>T3-4a, N2b; M0. Dukes C, MAC C2</a:t>
            </a:r>
          </a:p>
          <a:p>
            <a:pPr lvl="2"/>
            <a:r>
              <a:rPr lang="en-AU" dirty="0">
                <a:solidFill>
                  <a:schemeClr val="bg1"/>
                </a:solidFill>
              </a:rPr>
              <a:t>T4b, N1-2; M0. Dukes C, MAC C1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Stage IVA: any T, any N, M1a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Stage IVB: any T, any N, M1a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Staging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68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Dukes</a:t>
            </a:r>
          </a:p>
          <a:p>
            <a:pPr lvl="1"/>
            <a:r>
              <a:rPr lang="en-AU" dirty="0" smtClean="0"/>
              <a:t>Dukes</a:t>
            </a:r>
            <a:r>
              <a:rPr lang="en-AU" dirty="0"/>
              <a:t>' A: Invasion into but not through the bowel wall(90% 5-y </a:t>
            </a:r>
            <a:r>
              <a:rPr lang="en-AU" dirty="0" smtClean="0"/>
              <a:t>survival)</a:t>
            </a:r>
            <a:endParaRPr lang="en-AU" baseline="30000" dirty="0"/>
          </a:p>
          <a:p>
            <a:pPr lvl="1"/>
            <a:r>
              <a:rPr lang="en-AU" dirty="0" smtClean="0"/>
              <a:t>Dukes</a:t>
            </a:r>
            <a:r>
              <a:rPr lang="en-AU" dirty="0"/>
              <a:t>' B: Invasion through the bowel wall but not involving lymph nodes(70% 5-y survival)</a:t>
            </a:r>
          </a:p>
          <a:p>
            <a:pPr lvl="1"/>
            <a:r>
              <a:rPr lang="en-AU" dirty="0"/>
              <a:t>Dukes' C: Involvement of lymph nodes (20-30% 5-y survival)</a:t>
            </a:r>
          </a:p>
          <a:p>
            <a:pPr lvl="1"/>
            <a:r>
              <a:rPr lang="en-AU" dirty="0"/>
              <a:t>Dukes' D: Widespread metastases (&lt;5% 5-y </a:t>
            </a:r>
            <a:r>
              <a:rPr lang="en-AU" dirty="0" smtClean="0"/>
              <a:t>survival</a:t>
            </a:r>
          </a:p>
          <a:p>
            <a:r>
              <a:rPr lang="en-AU" dirty="0" smtClean="0"/>
              <a:t>MAC</a:t>
            </a:r>
          </a:p>
          <a:p>
            <a:pPr lvl="1"/>
            <a:r>
              <a:rPr lang="en-AU" dirty="0" smtClean="0"/>
              <a:t>Stage </a:t>
            </a:r>
            <a:r>
              <a:rPr lang="en-AU" dirty="0"/>
              <a:t>A: Limited to mucosa</a:t>
            </a:r>
          </a:p>
          <a:p>
            <a:pPr lvl="1"/>
            <a:r>
              <a:rPr lang="en-AU" dirty="0"/>
              <a:t>Stage B1: Extending into muscularis </a:t>
            </a:r>
            <a:r>
              <a:rPr lang="en-AU" dirty="0" err="1"/>
              <a:t>propria</a:t>
            </a:r>
            <a:r>
              <a:rPr lang="en-AU" dirty="0"/>
              <a:t> but not penetrating through it; nodes not involved</a:t>
            </a:r>
          </a:p>
          <a:p>
            <a:pPr lvl="1"/>
            <a:r>
              <a:rPr lang="en-AU" dirty="0"/>
              <a:t>Stage B2: Penetrating through muscularis </a:t>
            </a:r>
            <a:r>
              <a:rPr lang="en-AU" dirty="0" err="1"/>
              <a:t>propria</a:t>
            </a:r>
            <a:r>
              <a:rPr lang="en-AU" dirty="0"/>
              <a:t>; nodes not involved</a:t>
            </a:r>
          </a:p>
          <a:p>
            <a:pPr lvl="1"/>
            <a:r>
              <a:rPr lang="en-AU" dirty="0"/>
              <a:t>Stage C1: Extending into muscularis </a:t>
            </a:r>
            <a:r>
              <a:rPr lang="en-AU" dirty="0" err="1"/>
              <a:t>propria</a:t>
            </a:r>
            <a:r>
              <a:rPr lang="en-AU" dirty="0"/>
              <a:t> but not penetrating through it. Nodes involved</a:t>
            </a:r>
          </a:p>
          <a:p>
            <a:pPr lvl="1"/>
            <a:r>
              <a:rPr lang="en-AU" dirty="0"/>
              <a:t>Stage C2: Penetrating through muscularis </a:t>
            </a:r>
            <a:r>
              <a:rPr lang="en-AU" dirty="0" err="1"/>
              <a:t>propria</a:t>
            </a:r>
            <a:r>
              <a:rPr lang="en-AU" dirty="0"/>
              <a:t>. Nodes involved</a:t>
            </a:r>
          </a:p>
          <a:p>
            <a:pPr lvl="1"/>
            <a:r>
              <a:rPr lang="en-AU" dirty="0"/>
              <a:t>Stage D: Distant metastatic spread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Dukes/MAC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773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/>
              <a:t>Mr A is a 39 </a:t>
            </a:r>
            <a:r>
              <a:rPr lang="en-AU" dirty="0" err="1" smtClean="0"/>
              <a:t>yo</a:t>
            </a:r>
            <a:r>
              <a:rPr lang="en-AU" dirty="0"/>
              <a:t> </a:t>
            </a:r>
            <a:r>
              <a:rPr lang="en-AU" dirty="0" smtClean="0"/>
              <a:t>man who attended for review and maintenance therapy for metastatic rectal cancer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 smtClean="0"/>
          </a:p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AU" dirty="0" smtClean="0"/>
              <a:t>Intro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886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GX: Grade cannot be assessed </a:t>
            </a:r>
            <a:endParaRPr lang="en-AU" dirty="0" smtClean="0"/>
          </a:p>
          <a:p>
            <a:r>
              <a:rPr lang="en-AU" dirty="0" smtClean="0"/>
              <a:t>G1</a:t>
            </a:r>
            <a:r>
              <a:rPr lang="en-AU" dirty="0"/>
              <a:t>: </a:t>
            </a:r>
            <a:r>
              <a:rPr lang="en-AU" dirty="0" smtClean="0"/>
              <a:t>Well-differentiated</a:t>
            </a:r>
            <a:r>
              <a:rPr lang="en-AU" dirty="0"/>
              <a:t> (low grade)</a:t>
            </a:r>
          </a:p>
          <a:p>
            <a:r>
              <a:rPr lang="en-AU" dirty="0"/>
              <a:t>G2: Moderately differentiated (intermediate grade)</a:t>
            </a:r>
          </a:p>
          <a:p>
            <a:r>
              <a:rPr lang="en-AU" dirty="0"/>
              <a:t>G3: Poorly differentiated (high grade)</a:t>
            </a:r>
          </a:p>
          <a:p>
            <a:r>
              <a:rPr lang="en-AU" dirty="0"/>
              <a:t>G4: Undifferentiated (high grade)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0269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r>
              <a:rPr lang="en-AU" dirty="0" smtClean="0"/>
              <a:t>Prognosis: </a:t>
            </a:r>
          </a:p>
          <a:p>
            <a:pPr lvl="1"/>
            <a:r>
              <a:rPr lang="en-AU" dirty="0"/>
              <a:t>5-year survival </a:t>
            </a:r>
            <a:r>
              <a:rPr lang="en-AU" dirty="0" smtClean="0"/>
              <a:t>rates by tumour stage:</a:t>
            </a:r>
          </a:p>
          <a:p>
            <a:pPr lvl="2"/>
            <a:r>
              <a:rPr lang="en-AU" dirty="0" smtClean="0"/>
              <a:t>Stage </a:t>
            </a:r>
            <a:r>
              <a:rPr lang="en-AU" dirty="0"/>
              <a:t>I, </a:t>
            </a:r>
            <a:r>
              <a:rPr lang="en-AU" dirty="0" smtClean="0"/>
              <a:t>93</a:t>
            </a:r>
            <a:r>
              <a:rPr lang="en-AU" dirty="0"/>
              <a:t>% to 97% </a:t>
            </a:r>
          </a:p>
          <a:p>
            <a:pPr lvl="2"/>
            <a:r>
              <a:rPr lang="en-AU" dirty="0"/>
              <a:t>Stage II, </a:t>
            </a:r>
            <a:r>
              <a:rPr lang="en-AU" dirty="0" smtClean="0"/>
              <a:t>72</a:t>
            </a:r>
            <a:r>
              <a:rPr lang="en-AU" dirty="0"/>
              <a:t>% to 85% </a:t>
            </a:r>
          </a:p>
          <a:p>
            <a:pPr lvl="2"/>
            <a:r>
              <a:rPr lang="en-AU" dirty="0"/>
              <a:t>Stage III, </a:t>
            </a:r>
            <a:r>
              <a:rPr lang="en-AU" dirty="0" smtClean="0"/>
              <a:t>44</a:t>
            </a:r>
            <a:r>
              <a:rPr lang="en-AU" dirty="0"/>
              <a:t>% to 83% (depending on nodal involvement</a:t>
            </a:r>
          </a:p>
          <a:p>
            <a:pPr lvl="2"/>
            <a:r>
              <a:rPr lang="en-AU" dirty="0"/>
              <a:t>Stage IV, </a:t>
            </a:r>
            <a:r>
              <a:rPr lang="en-AU" dirty="0" smtClean="0"/>
              <a:t>&lt;8</a:t>
            </a:r>
            <a:r>
              <a:rPr lang="en-AU" dirty="0"/>
              <a:t>% </a:t>
            </a:r>
            <a:endParaRPr lang="en-AU" dirty="0" smtClean="0"/>
          </a:p>
          <a:p>
            <a:r>
              <a:rPr lang="en-AU" dirty="0" smtClean="0"/>
              <a:t>Factors</a:t>
            </a:r>
          </a:p>
          <a:p>
            <a:pPr lvl="1"/>
            <a:r>
              <a:rPr lang="en-AU" u="sng" dirty="0" smtClean="0"/>
              <a:t>Stage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Clinical presentation (obstruction/</a:t>
            </a:r>
            <a:r>
              <a:rPr lang="en-AU" dirty="0" err="1" smtClean="0"/>
              <a:t>perf</a:t>
            </a:r>
            <a:r>
              <a:rPr lang="en-AU" dirty="0" smtClean="0"/>
              <a:t>)</a:t>
            </a:r>
            <a:endParaRPr lang="en-AU" dirty="0"/>
          </a:p>
          <a:p>
            <a:pPr lvl="1"/>
            <a:r>
              <a:rPr lang="en-AU" dirty="0" err="1" smtClean="0"/>
              <a:t>Tumor</a:t>
            </a:r>
            <a:r>
              <a:rPr lang="en-AU" dirty="0" smtClean="0"/>
              <a:t> location (rectal, transverse, descending worse)</a:t>
            </a:r>
            <a:endParaRPr lang="en-AU" dirty="0"/>
          </a:p>
          <a:p>
            <a:pPr lvl="1"/>
            <a:r>
              <a:rPr lang="en-AU" dirty="0" smtClean="0"/>
              <a:t>Chromosome 18 (allelic loss)</a:t>
            </a:r>
            <a:endParaRPr lang="en-AU" dirty="0"/>
          </a:p>
          <a:p>
            <a:pPr lvl="1"/>
            <a:r>
              <a:rPr lang="en-AU" dirty="0"/>
              <a:t>Histologic </a:t>
            </a:r>
            <a:r>
              <a:rPr lang="en-AU" dirty="0" smtClean="0"/>
              <a:t>grade (well-differentiated&gt;poorly diff)</a:t>
            </a:r>
            <a:endParaRPr lang="en-AU" dirty="0"/>
          </a:p>
          <a:p>
            <a:pPr lvl="1"/>
            <a:r>
              <a:rPr lang="en-AU" dirty="0" smtClean="0"/>
              <a:t>Tumour characteristics/markers</a:t>
            </a:r>
          </a:p>
          <a:p>
            <a:pPr marL="393192" lvl="1" indent="0">
              <a:buNone/>
            </a:pPr>
            <a:endParaRPr lang="en-AU" dirty="0"/>
          </a:p>
          <a:p>
            <a:pPr lvl="2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AU" dirty="0" smtClean="0"/>
              <a:t>Prognostic factors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3769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en-AU" dirty="0" smtClean="0"/>
              <a:t>Surgery</a:t>
            </a:r>
          </a:p>
          <a:p>
            <a:pPr lvl="1"/>
            <a:r>
              <a:rPr lang="en-AU" dirty="0" smtClean="0"/>
              <a:t>Open, laparoscopic, trans-anal</a:t>
            </a:r>
          </a:p>
          <a:p>
            <a:pPr lvl="1"/>
            <a:r>
              <a:rPr lang="en-AU" dirty="0" smtClean="0"/>
              <a:t>Extent </a:t>
            </a:r>
            <a:r>
              <a:rPr lang="en-AU" dirty="0"/>
              <a:t>of the colectomy depends on </a:t>
            </a:r>
            <a:r>
              <a:rPr lang="en-AU" dirty="0" smtClean="0"/>
              <a:t>tumour site/size</a:t>
            </a:r>
          </a:p>
          <a:p>
            <a:pPr lvl="1"/>
            <a:r>
              <a:rPr lang="en-AU" dirty="0" smtClean="0"/>
              <a:t>Resection </a:t>
            </a:r>
            <a:r>
              <a:rPr lang="en-AU" dirty="0"/>
              <a:t>and examination of a minimum of 12 nodes is necessary for accurate </a:t>
            </a:r>
            <a:r>
              <a:rPr lang="en-AU" dirty="0" smtClean="0"/>
              <a:t>staging</a:t>
            </a:r>
          </a:p>
          <a:p>
            <a:pPr lvl="1"/>
            <a:r>
              <a:rPr lang="en-AU" dirty="0" smtClean="0"/>
              <a:t>?Concurrent resection of </a:t>
            </a:r>
            <a:r>
              <a:rPr lang="en-AU" dirty="0" err="1" smtClean="0"/>
              <a:t>mets</a:t>
            </a:r>
            <a:endParaRPr lang="en-AU" dirty="0" smtClean="0"/>
          </a:p>
          <a:p>
            <a:r>
              <a:rPr lang="en-AU" dirty="0" smtClean="0"/>
              <a:t>Chemotherapy</a:t>
            </a:r>
          </a:p>
          <a:p>
            <a:r>
              <a:rPr lang="en-AU" dirty="0" smtClean="0"/>
              <a:t>Radiotherapy (</a:t>
            </a:r>
            <a:r>
              <a:rPr lang="en-AU" dirty="0" err="1" smtClean="0"/>
              <a:t>rx</a:t>
            </a:r>
            <a:r>
              <a:rPr lang="en-AU" dirty="0" smtClean="0"/>
              <a:t> or pall)</a:t>
            </a:r>
          </a:p>
          <a:p>
            <a:r>
              <a:rPr lang="en-AU" dirty="0" smtClean="0"/>
              <a:t>Other</a:t>
            </a:r>
          </a:p>
          <a:p>
            <a:pPr lvl="1"/>
            <a:r>
              <a:rPr lang="en-AU" dirty="0" err="1" smtClean="0"/>
              <a:t>Floxuridine</a:t>
            </a:r>
            <a:r>
              <a:rPr lang="en-AU" dirty="0" smtClean="0"/>
              <a:t> for flushing hepatic arteries (supply </a:t>
            </a:r>
            <a:r>
              <a:rPr lang="en-AU" dirty="0" err="1" smtClean="0"/>
              <a:t>mets</a:t>
            </a:r>
            <a:r>
              <a:rPr lang="en-AU" dirty="0" smtClean="0"/>
              <a:t>; veins supply hepatocytes)</a:t>
            </a:r>
          </a:p>
          <a:p>
            <a:pPr lvl="1"/>
            <a:endParaRPr lang="en-AU" sz="1800" dirty="0" smtClean="0">
              <a:solidFill>
                <a:srgbClr val="333333"/>
              </a:solidFill>
              <a:effectLst/>
              <a:latin typeface="Verdana"/>
            </a:endParaRPr>
          </a:p>
          <a:p>
            <a:pPr lvl="1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Treatment modalities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7613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Chemotherapy regimen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2447726"/>
            <a:ext cx="4040188" cy="4221634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SE</a:t>
            </a:r>
            <a:r>
              <a:rPr lang="en-AU" dirty="0"/>
              <a:t>: </a:t>
            </a:r>
            <a:endParaRPr lang="en-AU" dirty="0" smtClean="0"/>
          </a:p>
          <a:p>
            <a:pPr lvl="1"/>
            <a:r>
              <a:rPr lang="en-AU" dirty="0" smtClean="0"/>
              <a:t>Caution: </a:t>
            </a:r>
            <a:r>
              <a:rPr lang="en-AU" dirty="0" err="1" smtClean="0"/>
              <a:t>neutropaenic</a:t>
            </a:r>
            <a:r>
              <a:rPr lang="en-AU" dirty="0" smtClean="0"/>
              <a:t> sepsis (admit)</a:t>
            </a:r>
            <a:endParaRPr lang="en-AU" dirty="0"/>
          </a:p>
          <a:p>
            <a:r>
              <a:rPr lang="en-AU" dirty="0" smtClean="0"/>
              <a:t>Immediate </a:t>
            </a:r>
            <a:r>
              <a:rPr lang="en-AU" dirty="0"/>
              <a:t>(onset hours to days)</a:t>
            </a:r>
          </a:p>
          <a:p>
            <a:pPr lvl="1"/>
            <a:r>
              <a:rPr lang="en-AU" dirty="0" err="1"/>
              <a:t>Cardiotoxicity</a:t>
            </a:r>
            <a:r>
              <a:rPr lang="en-AU" dirty="0"/>
              <a:t> </a:t>
            </a:r>
            <a:r>
              <a:rPr lang="en-AU" dirty="0" err="1" smtClean="0"/>
              <a:t>a/w</a:t>
            </a:r>
            <a:r>
              <a:rPr lang="en-AU" dirty="0" smtClean="0"/>
              <a:t> Fluorouracil </a:t>
            </a:r>
            <a:r>
              <a:rPr lang="en-AU" dirty="0"/>
              <a:t>and Capecitabine  </a:t>
            </a:r>
            <a:endParaRPr lang="en-AU" dirty="0" smtClean="0"/>
          </a:p>
          <a:p>
            <a:pPr lvl="1"/>
            <a:r>
              <a:rPr lang="en-AU" dirty="0" smtClean="0"/>
              <a:t>Diarrhoea</a:t>
            </a:r>
            <a:r>
              <a:rPr lang="en-AU" dirty="0"/>
              <a:t> </a:t>
            </a:r>
            <a:r>
              <a:rPr lang="en-AU" dirty="0" smtClean="0"/>
              <a:t>&amp; Cholinergic </a:t>
            </a:r>
            <a:r>
              <a:rPr lang="en-AU" dirty="0"/>
              <a:t>syndrome </a:t>
            </a:r>
            <a:r>
              <a:rPr lang="en-AU" dirty="0" smtClean="0"/>
              <a:t>(</a:t>
            </a:r>
            <a:r>
              <a:rPr lang="en-AU" dirty="0" err="1" smtClean="0"/>
              <a:t>a/w</a:t>
            </a:r>
            <a:r>
              <a:rPr lang="en-AU" dirty="0" smtClean="0"/>
              <a:t> </a:t>
            </a:r>
            <a:r>
              <a:rPr lang="en-AU" dirty="0" err="1" smtClean="0"/>
              <a:t>Irinotecan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N/V </a:t>
            </a:r>
          </a:p>
          <a:p>
            <a:r>
              <a:rPr lang="en-AU" dirty="0" smtClean="0"/>
              <a:t>Early </a:t>
            </a:r>
            <a:r>
              <a:rPr lang="en-AU" dirty="0"/>
              <a:t>(onset days to weeks)</a:t>
            </a:r>
          </a:p>
          <a:p>
            <a:pPr lvl="2"/>
            <a:r>
              <a:rPr lang="en-AU" dirty="0"/>
              <a:t>Anaemia/neutropenia/thrombocytopenia (delay)</a:t>
            </a:r>
          </a:p>
          <a:p>
            <a:pPr lvl="2"/>
            <a:r>
              <a:rPr lang="en-AU" dirty="0" smtClean="0"/>
              <a:t>Oral </a:t>
            </a:r>
            <a:r>
              <a:rPr lang="en-AU" dirty="0" err="1"/>
              <a:t>mucositis</a:t>
            </a:r>
            <a:r>
              <a:rPr lang="en-AU" dirty="0"/>
              <a:t> </a:t>
            </a:r>
            <a:endParaRPr lang="en-AU" sz="1200" dirty="0"/>
          </a:p>
          <a:p>
            <a:pPr lvl="2"/>
            <a:r>
              <a:rPr lang="en-AU" dirty="0" smtClean="0"/>
              <a:t>Hand-foot syndrome</a:t>
            </a:r>
            <a:endParaRPr lang="en-AU" dirty="0"/>
          </a:p>
          <a:p>
            <a:pPr lvl="2"/>
            <a:r>
              <a:rPr lang="en-AU" dirty="0"/>
              <a:t>Fatigue   </a:t>
            </a:r>
          </a:p>
          <a:p>
            <a:pPr lvl="2"/>
            <a:endParaRPr lang="en-AU" dirty="0"/>
          </a:p>
          <a:p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1283" y="2447726"/>
            <a:ext cx="4041775" cy="4142531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AU" dirty="0"/>
              <a:t>Diarrhoea   </a:t>
            </a:r>
          </a:p>
          <a:p>
            <a:pPr lvl="2"/>
            <a:r>
              <a:rPr lang="en-AU" dirty="0" err="1"/>
              <a:t>Hyperlacrimation</a:t>
            </a:r>
            <a:endParaRPr lang="en-AU" dirty="0"/>
          </a:p>
          <a:p>
            <a:pPr lvl="2"/>
            <a:r>
              <a:rPr lang="en-AU" dirty="0" smtClean="0"/>
              <a:t>Actinic </a:t>
            </a:r>
            <a:r>
              <a:rPr lang="en-AU" dirty="0" err="1" smtClean="0"/>
              <a:t>keratoses</a:t>
            </a:r>
            <a:r>
              <a:rPr lang="en-AU" dirty="0" smtClean="0"/>
              <a:t> flare</a:t>
            </a:r>
          </a:p>
          <a:p>
            <a:pPr lvl="2"/>
            <a:r>
              <a:rPr lang="en-AU" dirty="0" smtClean="0"/>
              <a:t>HTN</a:t>
            </a:r>
          </a:p>
          <a:p>
            <a:pPr lvl="2"/>
            <a:r>
              <a:rPr lang="en-AU" dirty="0" smtClean="0"/>
              <a:t>Proteinuria</a:t>
            </a:r>
          </a:p>
          <a:p>
            <a:pPr lvl="2"/>
            <a:r>
              <a:rPr lang="en-AU" dirty="0" smtClean="0"/>
              <a:t>Photosensitivity</a:t>
            </a:r>
          </a:p>
          <a:p>
            <a:pPr lvl="2"/>
            <a:r>
              <a:rPr lang="en-AU" dirty="0" smtClean="0"/>
              <a:t>Gastric perforation</a:t>
            </a:r>
          </a:p>
          <a:p>
            <a:pPr lvl="2"/>
            <a:r>
              <a:rPr lang="en-AU" dirty="0" smtClean="0"/>
              <a:t>Thromboembolism</a:t>
            </a:r>
          </a:p>
          <a:p>
            <a:pPr lvl="2"/>
            <a:r>
              <a:rPr lang="en-AU" dirty="0" err="1" smtClean="0"/>
              <a:t>Expstaxis</a:t>
            </a:r>
            <a:endParaRPr lang="en-AU" dirty="0" smtClean="0"/>
          </a:p>
          <a:p>
            <a:r>
              <a:rPr lang="en-AU" dirty="0" smtClean="0"/>
              <a:t>Late </a:t>
            </a:r>
            <a:r>
              <a:rPr lang="en-AU" dirty="0"/>
              <a:t>(onset weeks to months)</a:t>
            </a:r>
          </a:p>
          <a:p>
            <a:pPr lvl="2"/>
            <a:r>
              <a:rPr lang="en-AU" dirty="0"/>
              <a:t>Alopecia    </a:t>
            </a:r>
          </a:p>
          <a:p>
            <a:pPr lvl="2"/>
            <a:r>
              <a:rPr lang="en-AU" dirty="0" smtClean="0"/>
              <a:t>Nail changes</a:t>
            </a:r>
          </a:p>
          <a:p>
            <a:pPr lvl="2"/>
            <a:r>
              <a:rPr lang="en-AU" dirty="0" smtClean="0"/>
              <a:t>Hyperpigmentation</a:t>
            </a:r>
          </a:p>
          <a:p>
            <a:pPr lvl="2"/>
            <a:endParaRPr lang="en-AU" dirty="0" smtClean="0"/>
          </a:p>
          <a:p>
            <a:endParaRPr lang="en-AU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7544" y="99695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67544" y="124739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/>
              <a:t>Metastatic colorectal cancer</a:t>
            </a:r>
            <a:r>
              <a:rPr lang="en-AU" sz="2000" dirty="0"/>
              <a:t>: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b="1" dirty="0" smtClean="0"/>
              <a:t>FOLFIRI  (</a:t>
            </a:r>
            <a:r>
              <a:rPr lang="en-AU" sz="2000" b="1" dirty="0"/>
              <a:t>Fluorouracil </a:t>
            </a:r>
            <a:r>
              <a:rPr lang="en-AU" sz="2000" b="1" dirty="0" err="1"/>
              <a:t>Leucovorin</a:t>
            </a:r>
            <a:r>
              <a:rPr lang="en-AU" sz="2000" b="1" dirty="0"/>
              <a:t> </a:t>
            </a:r>
            <a:r>
              <a:rPr lang="en-AU" sz="2000" b="1" dirty="0" err="1"/>
              <a:t>Irinotecan</a:t>
            </a:r>
            <a:r>
              <a:rPr lang="en-AU" sz="2000" b="1" dirty="0"/>
              <a:t>) with </a:t>
            </a:r>
            <a:r>
              <a:rPr lang="en-AU" sz="2000" b="1" dirty="0" err="1" smtClean="0"/>
              <a:t>Bevacizumab</a:t>
            </a:r>
            <a:endParaRPr lang="en-AU" sz="2000" b="1" dirty="0" smtClean="0"/>
          </a:p>
          <a:p>
            <a:r>
              <a:rPr lang="en-AU" sz="1600" dirty="0"/>
              <a:t>Repeated every 2 weeks continuously until disease progression or unacceptable toxicity</a:t>
            </a:r>
          </a:p>
        </p:txBody>
      </p:sp>
    </p:spTree>
    <p:extLst>
      <p:ext uri="{BB962C8B-B14F-4D97-AF65-F5344CB8AC3E}">
        <p14:creationId xmlns:p14="http://schemas.microsoft.com/office/powerpoint/2010/main" val="1305967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Meta analysis 2013: different </a:t>
            </a:r>
            <a:r>
              <a:rPr lang="en-AU" sz="3200" dirty="0" err="1" smtClean="0"/>
              <a:t>chemos</a:t>
            </a:r>
            <a:r>
              <a:rPr lang="en-AU" sz="3200" dirty="0" smtClean="0"/>
              <a:t> with and without </a:t>
            </a:r>
            <a:r>
              <a:rPr lang="en-AU" sz="3200" dirty="0" err="1" smtClean="0"/>
              <a:t>bevacizumab</a:t>
            </a:r>
            <a:endParaRPr lang="en-A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229600" cy="349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433480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u="sng" dirty="0" smtClean="0"/>
              <a:t>Overall survival</a:t>
            </a:r>
            <a:endParaRPr lang="en-AU" u="sng" dirty="0"/>
          </a:p>
        </p:txBody>
      </p:sp>
    </p:spTree>
    <p:extLst>
      <p:ext uri="{BB962C8B-B14F-4D97-AF65-F5344CB8AC3E}">
        <p14:creationId xmlns:p14="http://schemas.microsoft.com/office/powerpoint/2010/main" val="2748495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2900"/>
            <a:ext cx="8229600" cy="33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626637" y="260648"/>
            <a:ext cx="77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0" dirty="0" err="1" smtClean="0">
                <a:effectLst/>
              </a:rPr>
              <a:t>Bevacizumab</a:t>
            </a:r>
            <a:r>
              <a:rPr lang="en-AU" sz="1600" b="0" dirty="0" smtClean="0">
                <a:effectLst/>
              </a:rPr>
              <a:t>: </a:t>
            </a:r>
            <a:r>
              <a:rPr lang="en-AU" sz="1600" b="0" dirty="0">
                <a:effectLst/>
              </a:rPr>
              <a:t> monoclonal </a:t>
            </a:r>
            <a:r>
              <a:rPr lang="en-AU" sz="1600" b="0" dirty="0" smtClean="0">
                <a:effectLst/>
              </a:rPr>
              <a:t>antibody</a:t>
            </a:r>
            <a:r>
              <a:rPr lang="en-AU" sz="1600" b="0" dirty="0">
                <a:effectLst/>
              </a:rPr>
              <a:t> </a:t>
            </a:r>
            <a:r>
              <a:rPr lang="en-AU" sz="1600" b="0" dirty="0" smtClean="0">
                <a:effectLst/>
              </a:rPr>
              <a:t>that inhibits </a:t>
            </a:r>
            <a:r>
              <a:rPr lang="en-AU" sz="1600" b="0" dirty="0">
                <a:effectLst/>
              </a:rPr>
              <a:t> vascular endothelial growth factor A (VEGF-A</a:t>
            </a:r>
            <a:r>
              <a:rPr lang="en-AU" sz="1600" b="0" dirty="0" smtClean="0">
                <a:effectLst/>
              </a:rPr>
              <a:t>); therefore prevents stimulation of angiogenesis</a:t>
            </a:r>
            <a:endParaRPr lang="en-AU" sz="1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43348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u="sng" dirty="0" smtClean="0"/>
              <a:t>Progression free survival</a:t>
            </a:r>
            <a:endParaRPr lang="en-AU" u="sng" dirty="0"/>
          </a:p>
        </p:txBody>
      </p:sp>
    </p:spTree>
    <p:extLst>
      <p:ext uri="{BB962C8B-B14F-4D97-AF65-F5344CB8AC3E}">
        <p14:creationId xmlns:p14="http://schemas.microsoft.com/office/powerpoint/2010/main" val="2356370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29600" cy="25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58112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OS </a:t>
            </a:r>
            <a:r>
              <a:rPr lang="en-AU" dirty="0"/>
              <a:t>(18.2 vs. </a:t>
            </a:r>
            <a:r>
              <a:rPr lang="en-AU" dirty="0" smtClean="0"/>
              <a:t>16.3)</a:t>
            </a:r>
          </a:p>
          <a:p>
            <a:r>
              <a:rPr lang="en-AU" dirty="0" smtClean="0"/>
              <a:t>PFS </a:t>
            </a:r>
            <a:r>
              <a:rPr lang="en-AU" dirty="0"/>
              <a:t>(8.9 vs. </a:t>
            </a:r>
            <a:r>
              <a:rPr lang="en-AU" dirty="0" smtClean="0"/>
              <a:t>6.5</a:t>
            </a:r>
            <a:r>
              <a:rPr lang="en-AU" dirty="0"/>
              <a:t>)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“evident </a:t>
            </a:r>
            <a:r>
              <a:rPr lang="en-AU" dirty="0"/>
              <a:t>benefits of additional BEV in OS and PFS can be identified in all subgroups, except for the CTX containing </a:t>
            </a:r>
            <a:r>
              <a:rPr lang="en-AU" dirty="0" err="1"/>
              <a:t>capecitabine</a:t>
            </a:r>
            <a:r>
              <a:rPr lang="en-AU" dirty="0"/>
              <a:t> in </a:t>
            </a:r>
            <a:r>
              <a:rPr lang="en-AU" dirty="0" smtClean="0"/>
              <a:t>OS”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0082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47500" lnSpcReduction="20000"/>
          </a:bodyPr>
          <a:lstStyle/>
          <a:p>
            <a:r>
              <a:rPr lang="en-AU" dirty="0" err="1" smtClean="0"/>
              <a:t>EviQ</a:t>
            </a:r>
            <a:endParaRPr lang="en-AU" dirty="0" smtClean="0"/>
          </a:p>
          <a:p>
            <a:r>
              <a:rPr lang="en-AU" dirty="0" smtClean="0"/>
              <a:t>Best Practice</a:t>
            </a:r>
          </a:p>
          <a:p>
            <a:r>
              <a:rPr lang="en-AU" dirty="0" smtClean="0"/>
              <a:t>Medscape</a:t>
            </a:r>
          </a:p>
          <a:p>
            <a:r>
              <a:rPr lang="en-AU" dirty="0" smtClean="0"/>
              <a:t>Manual of Clinical Oncology, seventh ed.</a:t>
            </a:r>
          </a:p>
          <a:p>
            <a:pPr marL="624078" indent="-514350">
              <a:buFont typeface="+mj-lt"/>
              <a:buAutoNum type="arabicPeriod"/>
            </a:pP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Weitz</a:t>
            </a:r>
            <a:r>
              <a:rPr lang="en-AU" dirty="0" smtClean="0"/>
              <a:t> </a:t>
            </a:r>
            <a:r>
              <a:rPr lang="en-AU" dirty="0"/>
              <a:t>J, Koch M, Debus J, et al. Colorectal cancer. Lancet 2005;365:153</a:t>
            </a:r>
            <a:r>
              <a:rPr lang="en-AU" dirty="0" smtClean="0"/>
              <a:t>.</a:t>
            </a:r>
            <a:r>
              <a:rPr lang="en-AU" dirty="0"/>
              <a:t> 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Chao </a:t>
            </a:r>
            <a:r>
              <a:rPr lang="en-AU" dirty="0" err="1"/>
              <a:t>Lv</a:t>
            </a:r>
            <a:r>
              <a:rPr lang="en-AU" dirty="0"/>
              <a:t>, </a:t>
            </a:r>
            <a:r>
              <a:rPr lang="en-AU" dirty="0" err="1"/>
              <a:t>Shuodong</a:t>
            </a:r>
            <a:r>
              <a:rPr lang="en-AU" dirty="0"/>
              <a:t> Wu, Duo Zheng, </a:t>
            </a:r>
            <a:r>
              <a:rPr lang="en-AU" dirty="0" err="1"/>
              <a:t>Yuli</a:t>
            </a:r>
            <a:r>
              <a:rPr lang="en-AU" dirty="0"/>
              <a:t> Wu, </a:t>
            </a:r>
            <a:r>
              <a:rPr lang="en-AU" dirty="0" err="1"/>
              <a:t>Dianbo</a:t>
            </a:r>
            <a:r>
              <a:rPr lang="en-AU" dirty="0"/>
              <a:t> Yao, and </a:t>
            </a:r>
            <a:r>
              <a:rPr lang="en-AU" dirty="0" err="1"/>
              <a:t>Xiaopeng</a:t>
            </a:r>
            <a:r>
              <a:rPr lang="en-AU" dirty="0"/>
              <a:t> Yu. Cancer Biotherapy &amp; Radiopharmaceuticals. September 2013, 28(7): 501-509. doi:10.1089/cbr.2012.1458.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Meyerhardt</a:t>
            </a:r>
            <a:r>
              <a:rPr lang="en-AU" dirty="0" smtClean="0"/>
              <a:t> </a:t>
            </a:r>
            <a:r>
              <a:rPr lang="en-AU" dirty="0"/>
              <a:t>JA, Li L, </a:t>
            </a:r>
            <a:r>
              <a:rPr lang="en-AU" dirty="0" err="1"/>
              <a:t>Sanoff</a:t>
            </a:r>
            <a:r>
              <a:rPr lang="en-AU" dirty="0"/>
              <a:t> HK, et al. Effectiveness of </a:t>
            </a:r>
            <a:r>
              <a:rPr lang="en-AU" dirty="0" err="1"/>
              <a:t>bevacizumab</a:t>
            </a:r>
            <a:r>
              <a:rPr lang="en-AU" dirty="0"/>
              <a:t> with first-line combination chemotherapy for Medicare patients with stage IV colorectal cancer. J </a:t>
            </a:r>
            <a:r>
              <a:rPr lang="en-AU" dirty="0" err="1"/>
              <a:t>Clin</a:t>
            </a:r>
            <a:r>
              <a:rPr lang="en-AU" dirty="0"/>
              <a:t> </a:t>
            </a:r>
            <a:r>
              <a:rPr lang="en-AU" dirty="0" err="1"/>
              <a:t>Oncol</a:t>
            </a:r>
            <a:r>
              <a:rPr lang="en-AU" dirty="0"/>
              <a:t> 2012;30:608.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Hochster</a:t>
            </a:r>
            <a:r>
              <a:rPr lang="en-AU" dirty="0" smtClean="0"/>
              <a:t> </a:t>
            </a:r>
            <a:r>
              <a:rPr lang="en-AU" dirty="0"/>
              <a:t>HS, Hart LL, </a:t>
            </a:r>
            <a:r>
              <a:rPr lang="en-AU" dirty="0" err="1"/>
              <a:t>Ramanathan</a:t>
            </a:r>
            <a:r>
              <a:rPr lang="en-AU" dirty="0"/>
              <a:t> RK, et al. Safety and efficacy of </a:t>
            </a:r>
            <a:r>
              <a:rPr lang="en-AU" dirty="0" err="1"/>
              <a:t>oxaliplatin</a:t>
            </a:r>
            <a:r>
              <a:rPr lang="en-AU" dirty="0"/>
              <a:t> and </a:t>
            </a:r>
            <a:r>
              <a:rPr lang="en-AU" dirty="0" err="1"/>
              <a:t>fluoropyrimidine</a:t>
            </a:r>
            <a:r>
              <a:rPr lang="en-AU" dirty="0"/>
              <a:t> regimens with or without </a:t>
            </a:r>
            <a:r>
              <a:rPr lang="en-AU" dirty="0" err="1"/>
              <a:t>bevacizumab</a:t>
            </a:r>
            <a:r>
              <a:rPr lang="en-AU" dirty="0"/>
              <a:t> as first-line treatment of metastatic colorectal cancer: Results of the TREE Study. J </a:t>
            </a:r>
            <a:r>
              <a:rPr lang="en-AU" dirty="0" err="1"/>
              <a:t>Clin</a:t>
            </a:r>
            <a:r>
              <a:rPr lang="en-AU" dirty="0"/>
              <a:t> </a:t>
            </a:r>
            <a:r>
              <a:rPr lang="en-AU" dirty="0" err="1"/>
              <a:t>Oncol</a:t>
            </a:r>
            <a:r>
              <a:rPr lang="en-AU" dirty="0"/>
              <a:t> 2008;26:3523.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Thirion</a:t>
            </a:r>
            <a:r>
              <a:rPr lang="en-AU" dirty="0" smtClean="0"/>
              <a:t> </a:t>
            </a:r>
            <a:r>
              <a:rPr lang="en-AU" dirty="0"/>
              <a:t>P, </a:t>
            </a:r>
            <a:r>
              <a:rPr lang="en-AU" dirty="0" err="1"/>
              <a:t>Michiels</a:t>
            </a:r>
            <a:r>
              <a:rPr lang="en-AU" dirty="0"/>
              <a:t> S, </a:t>
            </a:r>
            <a:r>
              <a:rPr lang="en-AU" dirty="0" err="1"/>
              <a:t>Pignon</a:t>
            </a:r>
            <a:r>
              <a:rPr lang="en-AU" dirty="0"/>
              <a:t> JP, et al. Modulation of fluorouracil by </a:t>
            </a:r>
            <a:r>
              <a:rPr lang="en-AU" dirty="0" err="1"/>
              <a:t>leucovorin</a:t>
            </a:r>
            <a:r>
              <a:rPr lang="en-AU" dirty="0"/>
              <a:t> in patients with advanced colorectal cancer: An updated meta-analysis. J </a:t>
            </a:r>
            <a:r>
              <a:rPr lang="en-AU" dirty="0" err="1"/>
              <a:t>Clin</a:t>
            </a:r>
            <a:r>
              <a:rPr lang="en-AU" dirty="0"/>
              <a:t> </a:t>
            </a:r>
            <a:r>
              <a:rPr lang="en-AU" dirty="0" err="1"/>
              <a:t>Oncol</a:t>
            </a:r>
            <a:r>
              <a:rPr lang="en-AU" dirty="0"/>
              <a:t> 2004;22:3766.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Moertel</a:t>
            </a:r>
            <a:r>
              <a:rPr lang="en-AU" dirty="0" smtClean="0"/>
              <a:t> </a:t>
            </a:r>
            <a:r>
              <a:rPr lang="en-AU" dirty="0"/>
              <a:t>CG. Chemotherapy for colorectal cancer. N </a:t>
            </a:r>
            <a:r>
              <a:rPr lang="en-AU" dirty="0" err="1"/>
              <a:t>Engl</a:t>
            </a:r>
            <a:r>
              <a:rPr lang="en-AU" dirty="0"/>
              <a:t> J Med 1994;330:1136.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Van </a:t>
            </a:r>
            <a:r>
              <a:rPr lang="en-AU" dirty="0" err="1"/>
              <a:t>Cutsem</a:t>
            </a:r>
            <a:r>
              <a:rPr lang="en-AU" dirty="0"/>
              <a:t> E, Twelves C, Cassidy J, et al. Oral </a:t>
            </a:r>
            <a:r>
              <a:rPr lang="en-AU" dirty="0" err="1"/>
              <a:t>capecitabine</a:t>
            </a:r>
            <a:r>
              <a:rPr lang="en-AU" dirty="0"/>
              <a:t> compared with intravenous fluorouracil plus </a:t>
            </a:r>
            <a:r>
              <a:rPr lang="en-AU" dirty="0" err="1"/>
              <a:t>leucovorin</a:t>
            </a:r>
            <a:r>
              <a:rPr lang="en-AU" dirty="0"/>
              <a:t> in patients with metastatic colorectal cancer: Results of a large phase III study. J </a:t>
            </a:r>
            <a:r>
              <a:rPr lang="en-AU" dirty="0" err="1"/>
              <a:t>Clin</a:t>
            </a:r>
            <a:r>
              <a:rPr lang="en-AU" dirty="0"/>
              <a:t> </a:t>
            </a:r>
            <a:r>
              <a:rPr lang="en-AU" dirty="0" err="1"/>
              <a:t>Oncol</a:t>
            </a:r>
            <a:r>
              <a:rPr lang="en-AU" dirty="0"/>
              <a:t> 2001;19:4097.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Van </a:t>
            </a:r>
            <a:r>
              <a:rPr lang="en-AU" dirty="0" err="1"/>
              <a:t>Cutsem</a:t>
            </a:r>
            <a:r>
              <a:rPr lang="en-AU" dirty="0"/>
              <a:t> E, Hoff PM, Harper P, et al. Oral </a:t>
            </a:r>
            <a:r>
              <a:rPr lang="en-AU" dirty="0" err="1"/>
              <a:t>capecitabine</a:t>
            </a:r>
            <a:r>
              <a:rPr lang="en-AU" dirty="0"/>
              <a:t> vs intravenous 5-fluorouracil and </a:t>
            </a:r>
            <a:r>
              <a:rPr lang="en-AU" dirty="0" err="1"/>
              <a:t>leucovorin</a:t>
            </a:r>
            <a:r>
              <a:rPr lang="en-AU" dirty="0"/>
              <a:t>: Integrated efficacy data and novel analyses from two large, randomised, phase III trials. Br J Cancer 2004;90:1190.</a:t>
            </a:r>
          </a:p>
          <a:p>
            <a:endParaRPr lang="en-AU" dirty="0" smtClean="0"/>
          </a:p>
          <a:p>
            <a:pPr marL="109728" indent="0">
              <a:buNone/>
            </a:pPr>
            <a:endParaRPr lang="en-AU" i="1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944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en-AU" b="1" dirty="0" smtClean="0"/>
              <a:t>Sep 2010: </a:t>
            </a:r>
            <a:r>
              <a:rPr lang="en-AU" dirty="0" smtClean="0"/>
              <a:t>attended GP regarding 6/12 PR bleeding; colonoscopy= rectal carcinoma, CT= liver </a:t>
            </a:r>
            <a:r>
              <a:rPr lang="en-AU" dirty="0" err="1" smtClean="0"/>
              <a:t>mets</a:t>
            </a:r>
            <a:r>
              <a:rPr lang="en-AU" dirty="0" smtClean="0"/>
              <a:t> </a:t>
            </a:r>
          </a:p>
          <a:p>
            <a:r>
              <a:rPr lang="en-AU" b="1" dirty="0" smtClean="0"/>
              <a:t>Oct 2010: </a:t>
            </a:r>
            <a:r>
              <a:rPr lang="en-AU" dirty="0" smtClean="0"/>
              <a:t>Completed 5 weeks of RT and PVI 5FU</a:t>
            </a:r>
          </a:p>
          <a:p>
            <a:r>
              <a:rPr lang="en-AU" b="1" dirty="0" smtClean="0"/>
              <a:t>Nov 2010- Mar  2011: </a:t>
            </a:r>
            <a:r>
              <a:rPr lang="en-AU" dirty="0" smtClean="0"/>
              <a:t>Commence folfox-6/</a:t>
            </a:r>
            <a:r>
              <a:rPr lang="en-AU" dirty="0" err="1" smtClean="0"/>
              <a:t>Avastin</a:t>
            </a:r>
            <a:r>
              <a:rPr lang="en-AU" dirty="0" smtClean="0"/>
              <a:t>, some minor SEs (cold feet, loose bowels, fatigue), positive tumour response</a:t>
            </a:r>
          </a:p>
          <a:p>
            <a:r>
              <a:rPr lang="en-AU" b="1" dirty="0" smtClean="0"/>
              <a:t>Apr 2011: </a:t>
            </a:r>
            <a:r>
              <a:rPr lang="en-AU" dirty="0" smtClean="0"/>
              <a:t>Combined resection of liver and rectum= moderately differentiated adenocarcinoma. Nil complications.</a:t>
            </a:r>
          </a:p>
          <a:p>
            <a:r>
              <a:rPr lang="en-AU" b="1" dirty="0" smtClean="0"/>
              <a:t>Jun 2011: </a:t>
            </a:r>
            <a:r>
              <a:rPr lang="en-AU" dirty="0" smtClean="0"/>
              <a:t>Commenced </a:t>
            </a:r>
            <a:r>
              <a:rPr lang="en-AU" dirty="0" err="1" smtClean="0"/>
              <a:t>Folfiri</a:t>
            </a:r>
            <a:r>
              <a:rPr lang="en-AU" dirty="0" smtClean="0"/>
              <a:t>, dose reduced due to diarrhoea. Some </a:t>
            </a:r>
            <a:r>
              <a:rPr lang="en-AU" dirty="0" err="1" smtClean="0"/>
              <a:t>periph</a:t>
            </a:r>
            <a:r>
              <a:rPr lang="en-AU" dirty="0" smtClean="0"/>
              <a:t> </a:t>
            </a:r>
            <a:r>
              <a:rPr lang="en-AU" dirty="0" err="1" smtClean="0"/>
              <a:t>neuro</a:t>
            </a:r>
            <a:r>
              <a:rPr lang="en-AU" dirty="0" smtClean="0"/>
              <a:t>. Recovering well from surg.</a:t>
            </a:r>
            <a:endParaRPr lang="en-AU" b="1" dirty="0" smtClean="0"/>
          </a:p>
          <a:p>
            <a:r>
              <a:rPr lang="en-AU" b="1" dirty="0" smtClean="0"/>
              <a:t>Aug 2011: </a:t>
            </a:r>
            <a:r>
              <a:rPr lang="en-AU" dirty="0" smtClean="0"/>
              <a:t>ECOG 1. Chemo delayed 1 week due to infective diarrhoea</a:t>
            </a:r>
          </a:p>
          <a:p>
            <a:r>
              <a:rPr lang="en-AU" sz="2800" b="1" dirty="0" smtClean="0"/>
              <a:t>Sep 2011: </a:t>
            </a:r>
            <a:r>
              <a:rPr lang="en-AU" sz="2800" dirty="0" smtClean="0"/>
              <a:t>Ileostomy reversal</a:t>
            </a:r>
            <a:endParaRPr lang="en-AU" sz="2800" dirty="0"/>
          </a:p>
          <a:p>
            <a:r>
              <a:rPr lang="en-AU" sz="2800" b="1" dirty="0" smtClean="0"/>
              <a:t>Oct 2011: </a:t>
            </a:r>
            <a:r>
              <a:rPr lang="en-AU" sz="2800" dirty="0" smtClean="0"/>
              <a:t>Postop infection after reversal, ~8weeks no chemo</a:t>
            </a:r>
            <a:endParaRPr lang="en-AU" sz="2800" dirty="0"/>
          </a:p>
          <a:p>
            <a:pPr marL="109728" indent="0">
              <a:buNone/>
            </a:pPr>
            <a:endParaRPr lang="en-AU" sz="2800" dirty="0"/>
          </a:p>
          <a:p>
            <a:endParaRPr lang="en-AU" sz="2800" dirty="0"/>
          </a:p>
          <a:p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Chronology (10-11)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116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r>
              <a:rPr lang="en-AU" sz="2400" b="1" dirty="0"/>
              <a:t>Nov 2011: </a:t>
            </a:r>
            <a:r>
              <a:rPr lang="en-AU" sz="2400" dirty="0" err="1"/>
              <a:t>Inc</a:t>
            </a:r>
            <a:r>
              <a:rPr lang="en-AU" sz="2400" dirty="0"/>
              <a:t> CEA, </a:t>
            </a:r>
            <a:r>
              <a:rPr lang="en-AU" sz="2400" dirty="0" err="1"/>
              <a:t>inc</a:t>
            </a:r>
            <a:r>
              <a:rPr lang="en-AU" sz="2400" dirty="0"/>
              <a:t> liver </a:t>
            </a:r>
            <a:r>
              <a:rPr lang="en-AU" sz="2400" dirty="0" err="1"/>
              <a:t>mets</a:t>
            </a:r>
            <a:r>
              <a:rPr lang="en-AU" sz="2400" dirty="0"/>
              <a:t> and new lung </a:t>
            </a:r>
            <a:r>
              <a:rPr lang="en-AU" sz="2400" dirty="0" err="1"/>
              <a:t>mets</a:t>
            </a:r>
            <a:r>
              <a:rPr lang="en-AU" sz="2400" dirty="0"/>
              <a:t>. Nil SEs</a:t>
            </a:r>
          </a:p>
          <a:p>
            <a:r>
              <a:rPr lang="en-AU" sz="2400" b="1" dirty="0"/>
              <a:t>Jan 2012: </a:t>
            </a:r>
            <a:r>
              <a:rPr lang="en-AU" sz="2400" dirty="0" err="1"/>
              <a:t>dec</a:t>
            </a:r>
            <a:r>
              <a:rPr lang="en-AU" sz="2400" dirty="0"/>
              <a:t> liver met size, lungs cleared. Nil SEs, some </a:t>
            </a:r>
            <a:r>
              <a:rPr lang="en-AU" sz="2400" dirty="0" err="1"/>
              <a:t>haemorhoids</a:t>
            </a:r>
            <a:endParaRPr lang="en-AU" sz="2400" dirty="0"/>
          </a:p>
          <a:p>
            <a:r>
              <a:rPr lang="en-AU" sz="2400" b="1" dirty="0" smtClean="0"/>
              <a:t>Feb 2012: </a:t>
            </a:r>
            <a:r>
              <a:rPr lang="en-AU" sz="2400" dirty="0" err="1" smtClean="0"/>
              <a:t>Folfiri</a:t>
            </a:r>
            <a:r>
              <a:rPr lang="en-AU" sz="2400" dirty="0" smtClean="0"/>
              <a:t>/</a:t>
            </a:r>
            <a:r>
              <a:rPr lang="en-AU" sz="2400" dirty="0" err="1" smtClean="0"/>
              <a:t>cetuximab</a:t>
            </a:r>
            <a:r>
              <a:rPr lang="en-AU" sz="2400" dirty="0" smtClean="0"/>
              <a:t>. PET= 12 foci in liver (</a:t>
            </a:r>
            <a:r>
              <a:rPr lang="en-AU" sz="2400" dirty="0" err="1" smtClean="0"/>
              <a:t>unresectable</a:t>
            </a:r>
            <a:r>
              <a:rPr lang="en-AU" sz="2400" dirty="0" smtClean="0"/>
              <a:t>), intense uptake in primary</a:t>
            </a:r>
            <a:r>
              <a:rPr lang="en-AU" sz="2400" dirty="0" smtClean="0">
                <a:sym typeface="Wingdings" panose="05000000000000000000" pitchFamily="2" charset="2"/>
              </a:rPr>
              <a:t>. Nil sig SEs, ECOG 1 </a:t>
            </a:r>
          </a:p>
          <a:p>
            <a:r>
              <a:rPr lang="en-AU" sz="2400" b="1" dirty="0" smtClean="0">
                <a:sym typeface="Wingdings" panose="05000000000000000000" pitchFamily="2" charset="2"/>
              </a:rPr>
              <a:t>Mar-Jul 2012: </a:t>
            </a:r>
            <a:r>
              <a:rPr lang="en-AU" sz="2400" dirty="0" smtClean="0">
                <a:sym typeface="Wingdings" panose="05000000000000000000" pitchFamily="2" charset="2"/>
              </a:rPr>
              <a:t>Rash, diarrhoea. Improving on imaging.</a:t>
            </a:r>
            <a:endParaRPr lang="en-AU" sz="2400" dirty="0">
              <a:sym typeface="Wingdings" panose="05000000000000000000" pitchFamily="2" charset="2"/>
            </a:endParaRPr>
          </a:p>
          <a:p>
            <a:r>
              <a:rPr lang="en-AU" sz="2400" b="1" dirty="0" smtClean="0">
                <a:sym typeface="Wingdings" panose="05000000000000000000" pitchFamily="2" charset="2"/>
              </a:rPr>
              <a:t>Aug 2012: </a:t>
            </a:r>
            <a:r>
              <a:rPr lang="en-AU" sz="2400" dirty="0" smtClean="0">
                <a:sym typeface="Wingdings" panose="05000000000000000000" pitchFamily="2" charset="2"/>
              </a:rPr>
              <a:t>Finished </a:t>
            </a:r>
            <a:r>
              <a:rPr lang="en-AU" sz="2400" dirty="0" err="1" smtClean="0">
                <a:sym typeface="Wingdings" panose="05000000000000000000" pitchFamily="2" charset="2"/>
              </a:rPr>
              <a:t>folfiri</a:t>
            </a:r>
            <a:r>
              <a:rPr lang="en-AU" sz="2400" dirty="0" smtClean="0">
                <a:sym typeface="Wingdings" panose="05000000000000000000" pitchFamily="2" charset="2"/>
              </a:rPr>
              <a:t>. CT clear</a:t>
            </a:r>
            <a:r>
              <a:rPr lang="en-AU" sz="2400" dirty="0">
                <a:sym typeface="Wingdings" panose="05000000000000000000" pitchFamily="2" charset="2"/>
              </a:rPr>
              <a:t>. </a:t>
            </a:r>
            <a:r>
              <a:rPr lang="en-AU" sz="2400" dirty="0" smtClean="0">
                <a:sym typeface="Wingdings" panose="05000000000000000000" pitchFamily="2" charset="2"/>
              </a:rPr>
              <a:t>Commenced weekly </a:t>
            </a:r>
            <a:r>
              <a:rPr lang="en-AU" sz="2400" dirty="0" err="1" smtClean="0">
                <a:sym typeface="Wingdings" panose="05000000000000000000" pitchFamily="2" charset="2"/>
              </a:rPr>
              <a:t>cetuximab</a:t>
            </a:r>
            <a:r>
              <a:rPr lang="en-AU" sz="2400" dirty="0" smtClean="0">
                <a:sym typeface="Wingdings" panose="05000000000000000000" pitchFamily="2" charset="2"/>
              </a:rPr>
              <a:t> (maintenance)</a:t>
            </a:r>
          </a:p>
          <a:p>
            <a:r>
              <a:rPr lang="en-AU" sz="2400" b="1" dirty="0" smtClean="0">
                <a:sym typeface="Wingdings" panose="05000000000000000000" pitchFamily="2" charset="2"/>
              </a:rPr>
              <a:t>Sep 2012-Jan 2013: </a:t>
            </a:r>
            <a:r>
              <a:rPr lang="en-AU" sz="2400" dirty="0" smtClean="0">
                <a:sym typeface="Wingdings" panose="05000000000000000000" pitchFamily="2" charset="2"/>
              </a:rPr>
              <a:t>Nil issues. ECOG 0. Minor rash persisting w/ </a:t>
            </a:r>
            <a:r>
              <a:rPr lang="en-AU" sz="2400" dirty="0" err="1" smtClean="0">
                <a:sym typeface="Wingdings" panose="05000000000000000000" pitchFamily="2" charset="2"/>
              </a:rPr>
              <a:t>abx</a:t>
            </a:r>
            <a:r>
              <a:rPr lang="en-AU" sz="2400" dirty="0" smtClean="0">
                <a:sym typeface="Wingdings" panose="05000000000000000000" pitchFamily="2" charset="2"/>
              </a:rPr>
              <a:t>. </a:t>
            </a:r>
            <a:endParaRPr lang="en-AU" sz="24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Chronology </a:t>
            </a:r>
            <a:r>
              <a:rPr lang="en-AU" dirty="0" err="1" smtClean="0"/>
              <a:t>cont</a:t>
            </a:r>
            <a:r>
              <a:rPr lang="en-AU" dirty="0" smtClean="0"/>
              <a:t>’ (11-13)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708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sz="2800" b="1" dirty="0"/>
              <a:t>Feb 2013: </a:t>
            </a:r>
            <a:r>
              <a:rPr lang="en-AU" sz="2800" dirty="0"/>
              <a:t>Progression on US/CT. PET= multifocal disease, </a:t>
            </a:r>
            <a:r>
              <a:rPr lang="en-AU" sz="2800" dirty="0" err="1"/>
              <a:t>unresectable</a:t>
            </a:r>
            <a:r>
              <a:rPr lang="en-AU" sz="2800" dirty="0"/>
              <a:t>. Commenced </a:t>
            </a:r>
            <a:r>
              <a:rPr lang="en-AU" sz="2800" dirty="0" err="1"/>
              <a:t>Folfiri</a:t>
            </a:r>
            <a:r>
              <a:rPr lang="en-AU" sz="2800" dirty="0"/>
              <a:t>-m/</a:t>
            </a:r>
            <a:r>
              <a:rPr lang="en-AU" sz="2800" dirty="0" err="1"/>
              <a:t>Bevacizumab</a:t>
            </a:r>
            <a:r>
              <a:rPr lang="en-AU" sz="2800" dirty="0"/>
              <a:t>. Minor SEs, ECOG 0-1</a:t>
            </a:r>
          </a:p>
          <a:p>
            <a:r>
              <a:rPr lang="en-AU" sz="2800" b="1" dirty="0"/>
              <a:t>Mar-Jun 2013: </a:t>
            </a:r>
            <a:r>
              <a:rPr lang="en-AU" sz="2800" dirty="0"/>
              <a:t> Nil issues. CT stable.</a:t>
            </a:r>
            <a:endParaRPr lang="en-AU" sz="2800" b="1" dirty="0"/>
          </a:p>
          <a:p>
            <a:r>
              <a:rPr lang="en-AU" sz="2800" b="1" dirty="0"/>
              <a:t>Jul 2013: </a:t>
            </a:r>
            <a:r>
              <a:rPr lang="en-AU" sz="2800" dirty="0"/>
              <a:t>Completed 12 cycles. SE: diarrhoea</a:t>
            </a:r>
            <a:r>
              <a:rPr lang="en-AU" sz="2800" dirty="0" smtClean="0"/>
              <a:t>.</a:t>
            </a:r>
            <a:r>
              <a:rPr lang="en-AU" sz="2800" dirty="0"/>
              <a:t> ECOG 1</a:t>
            </a:r>
            <a:r>
              <a:rPr lang="en-AU" sz="2800" dirty="0" smtClean="0"/>
              <a:t>. Commenced </a:t>
            </a:r>
            <a:r>
              <a:rPr lang="en-AU" sz="2800" dirty="0" err="1" smtClean="0"/>
              <a:t>bevacizumab</a:t>
            </a:r>
            <a:r>
              <a:rPr lang="en-AU" sz="2800" dirty="0" smtClean="0"/>
              <a:t>/</a:t>
            </a:r>
            <a:r>
              <a:rPr lang="en-AU" sz="2800" dirty="0" err="1" smtClean="0"/>
              <a:t>capecitabine</a:t>
            </a:r>
            <a:r>
              <a:rPr lang="en-AU" sz="2800" dirty="0" smtClean="0"/>
              <a:t>. </a:t>
            </a:r>
          </a:p>
          <a:p>
            <a:r>
              <a:rPr lang="en-AU" sz="2800" b="1" dirty="0" smtClean="0"/>
              <a:t>Aug2013</a:t>
            </a:r>
            <a:r>
              <a:rPr lang="en-AU" sz="2800" b="1" dirty="0"/>
              <a:t>: </a:t>
            </a:r>
            <a:r>
              <a:rPr lang="en-AU" sz="2800" dirty="0"/>
              <a:t>Commenced de </a:t>
            </a:r>
            <a:r>
              <a:rPr lang="en-AU" sz="2800" dirty="0" err="1"/>
              <a:t>Gramont</a:t>
            </a:r>
            <a:r>
              <a:rPr lang="en-AU" sz="2800" dirty="0"/>
              <a:t> (5FU/</a:t>
            </a:r>
            <a:r>
              <a:rPr lang="en-AU" sz="2800" dirty="0" err="1"/>
              <a:t>folinic</a:t>
            </a:r>
            <a:r>
              <a:rPr lang="en-AU" sz="2800" dirty="0"/>
              <a:t> </a:t>
            </a:r>
            <a:r>
              <a:rPr lang="en-AU" sz="2800" dirty="0" smtClean="0"/>
              <a:t>acid/</a:t>
            </a:r>
            <a:r>
              <a:rPr lang="en-AU" sz="2800" dirty="0" err="1" smtClean="0"/>
              <a:t>avastin</a:t>
            </a:r>
            <a:r>
              <a:rPr lang="en-AU" sz="2800" dirty="0" smtClean="0"/>
              <a:t>) </a:t>
            </a:r>
            <a:r>
              <a:rPr lang="en-AU" sz="2800" dirty="0"/>
              <a:t>3 weekly. CT/PET= small residual liver disease. </a:t>
            </a:r>
            <a:endParaRPr lang="en-AU" sz="2800" dirty="0" smtClean="0"/>
          </a:p>
          <a:p>
            <a:r>
              <a:rPr lang="en-AU" sz="2800" b="1" dirty="0" smtClean="0"/>
              <a:t>Sep 2013- Feb 2014: </a:t>
            </a:r>
            <a:r>
              <a:rPr lang="en-AU" sz="2800" dirty="0" smtClean="0"/>
              <a:t>Nil SEs (diarrhoea). Unstable </a:t>
            </a:r>
            <a:r>
              <a:rPr lang="en-AU" sz="2800" dirty="0"/>
              <a:t>CEAs</a:t>
            </a:r>
            <a:r>
              <a:rPr lang="en-AU" sz="2800" dirty="0" smtClean="0"/>
              <a:t>. CT stable.</a:t>
            </a:r>
            <a:endParaRPr lang="en-AU" sz="2800" b="1" dirty="0"/>
          </a:p>
          <a:p>
            <a:r>
              <a:rPr lang="en-AU" sz="2800" b="1" dirty="0"/>
              <a:t>Mar 2014</a:t>
            </a:r>
            <a:r>
              <a:rPr lang="en-AU" sz="2800" dirty="0"/>
              <a:t>: Commenced </a:t>
            </a:r>
            <a:r>
              <a:rPr lang="en-AU" sz="2800" dirty="0" err="1"/>
              <a:t>Folfiri</a:t>
            </a:r>
            <a:r>
              <a:rPr lang="en-AU" sz="2800" dirty="0"/>
              <a:t>/</a:t>
            </a:r>
            <a:r>
              <a:rPr lang="en-AU" sz="2800" dirty="0" err="1"/>
              <a:t>Bevacizumab</a:t>
            </a:r>
            <a:r>
              <a:rPr lang="en-AU" sz="2800" dirty="0"/>
              <a:t>. Nil sig issues</a:t>
            </a:r>
            <a:r>
              <a:rPr lang="en-AU" sz="2800" dirty="0" smtClean="0"/>
              <a:t>. Some mild nausea. </a:t>
            </a:r>
            <a:endParaRPr lang="en-AU" sz="2800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Chronology (13-14)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262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Attended GP w/ ~6/12 </a:t>
            </a:r>
            <a:r>
              <a:rPr lang="en-AU" dirty="0" err="1" smtClean="0"/>
              <a:t>hx</a:t>
            </a:r>
            <a:r>
              <a:rPr lang="en-AU" dirty="0" smtClean="0"/>
              <a:t> of painless PR bleed</a:t>
            </a:r>
          </a:p>
          <a:p>
            <a:pPr lvl="1"/>
            <a:r>
              <a:rPr lang="en-AU" dirty="0" smtClean="0"/>
              <a:t>Colonoscopy: rectal carcinoma</a:t>
            </a:r>
          </a:p>
          <a:p>
            <a:r>
              <a:rPr lang="en-AU" dirty="0" smtClean="0"/>
              <a:t>RT &amp; </a:t>
            </a:r>
            <a:r>
              <a:rPr lang="en-AU" dirty="0" err="1" smtClean="0"/>
              <a:t>avastin</a:t>
            </a:r>
            <a:endParaRPr lang="en-AU" dirty="0" smtClean="0"/>
          </a:p>
          <a:p>
            <a:r>
              <a:rPr lang="en-AU" dirty="0" smtClean="0"/>
              <a:t>Commenced chemotherapy</a:t>
            </a:r>
          </a:p>
          <a:p>
            <a:r>
              <a:rPr lang="en-AU" dirty="0" smtClean="0"/>
              <a:t>Combined anterior resection/liver resection</a:t>
            </a:r>
            <a:endParaRPr lang="en-AU" dirty="0"/>
          </a:p>
          <a:p>
            <a:pPr lvl="1"/>
            <a:r>
              <a:rPr lang="en-AU" dirty="0"/>
              <a:t>Uncomplicated procedure</a:t>
            </a:r>
          </a:p>
          <a:p>
            <a:pPr lvl="1"/>
            <a:r>
              <a:rPr lang="en-AU" dirty="0" err="1"/>
              <a:t>Dx</a:t>
            </a:r>
            <a:r>
              <a:rPr lang="en-AU" dirty="0"/>
              <a:t>: </a:t>
            </a:r>
            <a:r>
              <a:rPr lang="en-AU" dirty="0" smtClean="0"/>
              <a:t>Moderately differentiated adenocarcinoma, Stage IV</a:t>
            </a:r>
          </a:p>
          <a:p>
            <a:pPr lvl="1"/>
            <a:r>
              <a:rPr lang="en-AU" dirty="0" smtClean="0"/>
              <a:t>5/10 liver lesions resected</a:t>
            </a:r>
          </a:p>
          <a:p>
            <a:pPr lvl="1"/>
            <a:r>
              <a:rPr lang="en-AU" dirty="0" smtClean="0"/>
              <a:t>Margins </a:t>
            </a:r>
            <a:r>
              <a:rPr lang="en-AU" dirty="0"/>
              <a:t>clear, 6</a:t>
            </a:r>
            <a:r>
              <a:rPr lang="en-AU" dirty="0" smtClean="0"/>
              <a:t> </a:t>
            </a:r>
            <a:r>
              <a:rPr lang="en-AU" dirty="0"/>
              <a:t>benign </a:t>
            </a:r>
            <a:r>
              <a:rPr lang="en-AU" dirty="0" smtClean="0"/>
              <a:t>regional LN </a:t>
            </a:r>
            <a:r>
              <a:rPr lang="en-AU" dirty="0"/>
              <a:t>harvested</a:t>
            </a:r>
          </a:p>
          <a:p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HOPC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49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Current medications: </a:t>
            </a:r>
            <a:r>
              <a:rPr lang="en-AU" dirty="0" err="1" smtClean="0"/>
              <a:t>Gastrostop</a:t>
            </a:r>
            <a:r>
              <a:rPr lang="en-AU" dirty="0" smtClean="0"/>
              <a:t>, codeine phosphate. ?</a:t>
            </a:r>
            <a:r>
              <a:rPr lang="en-AU" dirty="0" err="1" smtClean="0"/>
              <a:t>Dex</a:t>
            </a:r>
            <a:r>
              <a:rPr lang="en-AU" dirty="0" smtClean="0"/>
              <a:t> (excitability)</a:t>
            </a:r>
          </a:p>
          <a:p>
            <a:r>
              <a:rPr lang="en-AU" dirty="0" err="1" smtClean="0"/>
              <a:t>Phx</a:t>
            </a:r>
            <a:endParaRPr lang="en-AU" dirty="0" smtClean="0"/>
          </a:p>
          <a:p>
            <a:pPr lvl="1"/>
            <a:r>
              <a:rPr lang="en-AU" dirty="0" smtClean="0"/>
              <a:t>NKA</a:t>
            </a:r>
          </a:p>
          <a:p>
            <a:pPr lvl="1"/>
            <a:r>
              <a:rPr lang="en-AU" dirty="0" smtClean="0"/>
              <a:t>Hernia as baby</a:t>
            </a:r>
          </a:p>
          <a:p>
            <a:pPr lvl="1"/>
            <a:r>
              <a:rPr lang="en-AU" dirty="0" smtClean="0"/>
              <a:t>Nil other </a:t>
            </a:r>
            <a:r>
              <a:rPr lang="en-AU" dirty="0" err="1" smtClean="0"/>
              <a:t>hx</a:t>
            </a:r>
            <a:endParaRPr lang="en-AU" dirty="0" smtClean="0"/>
          </a:p>
          <a:p>
            <a:pPr lvl="1"/>
            <a:endParaRPr lang="en-AU" dirty="0"/>
          </a:p>
          <a:p>
            <a:r>
              <a:rPr lang="en-AU" dirty="0" err="1"/>
              <a:t>FHx</a:t>
            </a:r>
            <a:endParaRPr lang="en-AU" dirty="0"/>
          </a:p>
          <a:p>
            <a:pPr lvl="1"/>
            <a:r>
              <a:rPr lang="en-AU" dirty="0"/>
              <a:t>Nil relevant </a:t>
            </a:r>
            <a:r>
              <a:rPr lang="en-AU" dirty="0" err="1"/>
              <a:t>hx</a:t>
            </a:r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Phx</a:t>
            </a:r>
            <a:r>
              <a:rPr lang="en-AU" dirty="0" smtClean="0"/>
              <a:t>/</a:t>
            </a:r>
            <a:r>
              <a:rPr lang="en-AU" dirty="0" err="1" smtClean="0"/>
              <a:t>Fhx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059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Social</a:t>
            </a:r>
          </a:p>
          <a:p>
            <a:pPr lvl="1"/>
            <a:r>
              <a:rPr lang="en-AU" dirty="0" smtClean="0"/>
              <a:t>Mr </a:t>
            </a:r>
            <a:r>
              <a:rPr lang="en-AU" dirty="0"/>
              <a:t>A</a:t>
            </a:r>
            <a:r>
              <a:rPr lang="en-AU" dirty="0" smtClean="0"/>
              <a:t> lives with his wife and two children (3 and 5). He continues to work at an office job ~4/7. Nil financial issues.</a:t>
            </a:r>
          </a:p>
          <a:p>
            <a:pPr lvl="1"/>
            <a:r>
              <a:rPr lang="en-AU" dirty="0" smtClean="0"/>
              <a:t>Smoking </a:t>
            </a:r>
            <a:r>
              <a:rPr lang="en-AU" dirty="0" err="1" smtClean="0"/>
              <a:t>hx</a:t>
            </a:r>
            <a:r>
              <a:rPr lang="en-AU" dirty="0" smtClean="0"/>
              <a:t>: 1-2 packs/week when young adult</a:t>
            </a:r>
          </a:p>
          <a:p>
            <a:pPr lvl="1"/>
            <a:r>
              <a:rPr lang="en-AU" dirty="0" smtClean="0"/>
              <a:t>Alcohol: ~20/week prior to dx, very occasional use now</a:t>
            </a:r>
          </a:p>
          <a:p>
            <a:pPr lvl="1"/>
            <a:r>
              <a:rPr lang="en-AU" dirty="0" smtClean="0"/>
              <a:t>Relatively poor diet/exercise</a:t>
            </a:r>
          </a:p>
          <a:p>
            <a:pPr lvl="1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Social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52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472608"/>
          </a:xfrm>
        </p:spPr>
        <p:txBody>
          <a:bodyPr>
            <a:normAutofit fontScale="77500" lnSpcReduction="20000"/>
          </a:bodyPr>
          <a:lstStyle/>
          <a:p>
            <a:pPr marL="310896" indent="-457200"/>
            <a:r>
              <a:rPr lang="en-AU" sz="2800" dirty="0" smtClean="0"/>
              <a:t>Initial </a:t>
            </a:r>
            <a:r>
              <a:rPr lang="en-AU" sz="2800" dirty="0" err="1" smtClean="0"/>
              <a:t>Dx</a:t>
            </a:r>
            <a:r>
              <a:rPr lang="en-AU" sz="2800" dirty="0"/>
              <a:t>: </a:t>
            </a:r>
            <a:r>
              <a:rPr lang="en-AU" sz="2800" dirty="0" smtClean="0"/>
              <a:t>Metastatic rectal adenocarcinoma</a:t>
            </a:r>
            <a:endParaRPr lang="en-AU" sz="2800" dirty="0"/>
          </a:p>
          <a:p>
            <a:pPr marL="310896" indent="-457200"/>
            <a:r>
              <a:rPr lang="en-AU" sz="2800" dirty="0" smtClean="0"/>
              <a:t>RX (</a:t>
            </a:r>
            <a:r>
              <a:rPr lang="en-AU" sz="2800" dirty="0" err="1" smtClean="0"/>
              <a:t>earliest</a:t>
            </a:r>
            <a:r>
              <a:rPr lang="en-AU" sz="2800" dirty="0" err="1" smtClean="0">
                <a:sym typeface="Wingdings" panose="05000000000000000000" pitchFamily="2" charset="2"/>
              </a:rPr>
              <a:t>most</a:t>
            </a:r>
            <a:r>
              <a:rPr lang="en-AU" sz="2800" dirty="0" smtClean="0">
                <a:sym typeface="Wingdings" panose="05000000000000000000" pitchFamily="2" charset="2"/>
              </a:rPr>
              <a:t> recent)</a:t>
            </a:r>
            <a:r>
              <a:rPr lang="en-AU" sz="2800" dirty="0" smtClean="0"/>
              <a:t>:</a:t>
            </a:r>
          </a:p>
          <a:p>
            <a:pPr marL="1145286" lvl="3" indent="-514350">
              <a:spcBef>
                <a:spcPts val="400"/>
              </a:spcBef>
              <a:buSzPct val="68000"/>
              <a:buFont typeface="+mj-lt"/>
              <a:buAutoNum type="arabicPeriod"/>
            </a:pPr>
            <a:r>
              <a:rPr lang="en-AU" sz="2600" dirty="0" smtClean="0"/>
              <a:t>6x 5FU + RT</a:t>
            </a:r>
          </a:p>
          <a:p>
            <a:pPr marL="1145286" lvl="3" indent="-514350">
              <a:spcBef>
                <a:spcPts val="400"/>
              </a:spcBef>
              <a:buSzPct val="68000"/>
              <a:buFont typeface="+mj-lt"/>
              <a:buAutoNum type="arabicPeriod"/>
            </a:pPr>
            <a:r>
              <a:rPr lang="en-AU" sz="2600" dirty="0" smtClean="0"/>
              <a:t>11x </a:t>
            </a:r>
            <a:r>
              <a:rPr lang="en-AU" sz="2600" dirty="0" err="1" smtClean="0"/>
              <a:t>Folfox</a:t>
            </a:r>
            <a:r>
              <a:rPr lang="en-AU" sz="2600" dirty="0" smtClean="0"/>
              <a:t> 6m/</a:t>
            </a:r>
            <a:r>
              <a:rPr lang="en-AU" sz="2600" dirty="0" err="1" smtClean="0"/>
              <a:t>beva</a:t>
            </a:r>
            <a:endParaRPr lang="en-AU" sz="2600" dirty="0" smtClean="0"/>
          </a:p>
          <a:p>
            <a:pPr marL="1145286" lvl="3" indent="-514350">
              <a:spcBef>
                <a:spcPts val="400"/>
              </a:spcBef>
              <a:buSzPct val="68000"/>
              <a:buFont typeface="+mj-lt"/>
              <a:buAutoNum type="arabicPeriod"/>
            </a:pPr>
            <a:r>
              <a:rPr lang="en-AU" sz="2600" dirty="0" smtClean="0"/>
              <a:t>15x </a:t>
            </a:r>
            <a:r>
              <a:rPr lang="en-AU" sz="2600" dirty="0" err="1" smtClean="0"/>
              <a:t>Folfiri</a:t>
            </a:r>
            <a:r>
              <a:rPr lang="en-AU" sz="2600" dirty="0" smtClean="0"/>
              <a:t> m/ </a:t>
            </a:r>
            <a:r>
              <a:rPr lang="en-AU" sz="2600" dirty="0" err="1" smtClean="0"/>
              <a:t>beva</a:t>
            </a:r>
            <a:endParaRPr lang="en-AU" sz="2600" dirty="0" smtClean="0"/>
          </a:p>
          <a:p>
            <a:pPr marL="1145286" lvl="3" indent="-514350">
              <a:spcBef>
                <a:spcPts val="400"/>
              </a:spcBef>
              <a:buSzPct val="68000"/>
              <a:buFont typeface="+mj-lt"/>
              <a:buAutoNum type="arabicPeriod"/>
            </a:pPr>
            <a:r>
              <a:rPr lang="en-AU" sz="2600" dirty="0" smtClean="0"/>
              <a:t>10x </a:t>
            </a:r>
            <a:r>
              <a:rPr lang="en-AU" sz="2600" dirty="0" err="1" smtClean="0"/>
              <a:t>Folfiri</a:t>
            </a:r>
            <a:r>
              <a:rPr lang="en-AU" sz="2600" dirty="0" smtClean="0"/>
              <a:t>-m/</a:t>
            </a:r>
            <a:r>
              <a:rPr lang="en-AU" sz="2600" dirty="0" err="1" smtClean="0"/>
              <a:t>cetux</a:t>
            </a:r>
            <a:endParaRPr lang="en-AU" sz="2600" dirty="0" smtClean="0"/>
          </a:p>
          <a:p>
            <a:pPr marL="1145286" lvl="3" indent="-514350">
              <a:spcBef>
                <a:spcPts val="400"/>
              </a:spcBef>
              <a:buSzPct val="68000"/>
              <a:buFont typeface="+mj-lt"/>
              <a:buAutoNum type="arabicPeriod"/>
            </a:pPr>
            <a:r>
              <a:rPr lang="en-AU" sz="2600" dirty="0" smtClean="0"/>
              <a:t>24x weekly </a:t>
            </a:r>
            <a:r>
              <a:rPr lang="en-AU" sz="2600" dirty="0" err="1" smtClean="0"/>
              <a:t>Cetux</a:t>
            </a:r>
            <a:endParaRPr lang="en-AU" sz="2600" dirty="0" smtClean="0"/>
          </a:p>
          <a:p>
            <a:pPr marL="1145286" lvl="3" indent="-514350">
              <a:spcBef>
                <a:spcPts val="400"/>
              </a:spcBef>
              <a:buSzPct val="68000"/>
              <a:buFont typeface="+mj-lt"/>
              <a:buAutoNum type="arabicPeriod"/>
            </a:pPr>
            <a:r>
              <a:rPr lang="en-AU" sz="2600" dirty="0" smtClean="0"/>
              <a:t>12x </a:t>
            </a:r>
            <a:r>
              <a:rPr lang="en-AU" sz="2600" dirty="0" err="1" smtClean="0"/>
              <a:t>Folfiri</a:t>
            </a:r>
            <a:r>
              <a:rPr lang="en-AU" sz="2600" dirty="0" smtClean="0"/>
              <a:t>-m/</a:t>
            </a:r>
            <a:r>
              <a:rPr lang="en-AU" sz="2600" dirty="0" err="1" smtClean="0"/>
              <a:t>beva</a:t>
            </a:r>
            <a:endParaRPr lang="en-AU" sz="2600" dirty="0" smtClean="0"/>
          </a:p>
          <a:p>
            <a:pPr marL="1145286" lvl="3" indent="-514350">
              <a:spcBef>
                <a:spcPts val="400"/>
              </a:spcBef>
              <a:buSzPct val="68000"/>
              <a:buFont typeface="+mj-lt"/>
              <a:buAutoNum type="arabicPeriod"/>
            </a:pPr>
            <a:r>
              <a:rPr lang="en-AU" sz="2600" dirty="0" smtClean="0"/>
              <a:t>1x </a:t>
            </a:r>
            <a:r>
              <a:rPr lang="en-AU" sz="2600" dirty="0" err="1" smtClean="0"/>
              <a:t>Beva</a:t>
            </a:r>
            <a:r>
              <a:rPr lang="en-AU" sz="2600" dirty="0" smtClean="0"/>
              <a:t>/cape</a:t>
            </a:r>
          </a:p>
          <a:p>
            <a:pPr marL="1145286" lvl="3" indent="-514350">
              <a:spcBef>
                <a:spcPts val="400"/>
              </a:spcBef>
              <a:buSzPct val="68000"/>
              <a:buFont typeface="+mj-lt"/>
              <a:buAutoNum type="arabicPeriod"/>
            </a:pPr>
            <a:r>
              <a:rPr lang="en-AU" sz="2600" dirty="0" smtClean="0"/>
              <a:t>11x De </a:t>
            </a:r>
            <a:r>
              <a:rPr lang="en-AU" sz="2600" dirty="0" err="1"/>
              <a:t>G</a:t>
            </a:r>
            <a:r>
              <a:rPr lang="en-AU" sz="2600" dirty="0" err="1" smtClean="0"/>
              <a:t>ramont</a:t>
            </a:r>
            <a:endParaRPr lang="en-AU" sz="2600" dirty="0" smtClean="0"/>
          </a:p>
          <a:p>
            <a:pPr marL="1145286" lvl="3" indent="-514350">
              <a:spcBef>
                <a:spcPts val="400"/>
              </a:spcBef>
              <a:buSzPct val="68000"/>
              <a:buFont typeface="+mj-lt"/>
              <a:buAutoNum type="arabicPeriod"/>
            </a:pPr>
            <a:r>
              <a:rPr lang="en-AU" sz="2600" dirty="0" smtClean="0"/>
              <a:t>12x </a:t>
            </a:r>
            <a:r>
              <a:rPr lang="en-AU" sz="2600" dirty="0" err="1" smtClean="0"/>
              <a:t>Folfiri</a:t>
            </a:r>
            <a:r>
              <a:rPr lang="en-AU" sz="2600" dirty="0" smtClean="0"/>
              <a:t>/</a:t>
            </a:r>
            <a:r>
              <a:rPr lang="en-AU" sz="2600" dirty="0" err="1" smtClean="0"/>
              <a:t>beva</a:t>
            </a:r>
            <a:r>
              <a:rPr lang="en-AU" sz="2600" dirty="0" smtClean="0"/>
              <a:t> (until Aug 14)</a:t>
            </a:r>
          </a:p>
          <a:p>
            <a:pPr marL="1145286" lvl="3" indent="-514350">
              <a:spcBef>
                <a:spcPts val="400"/>
              </a:spcBef>
              <a:buSzPct val="68000"/>
              <a:buFont typeface="+mj-lt"/>
              <a:buAutoNum type="arabicPeriod"/>
            </a:pPr>
            <a:endParaRPr lang="en-AU" sz="2600" dirty="0"/>
          </a:p>
          <a:p>
            <a:pPr marL="310896" indent="-457200"/>
            <a:r>
              <a:rPr lang="en-AU" dirty="0" smtClean="0"/>
              <a:t>Additional </a:t>
            </a:r>
            <a:r>
              <a:rPr lang="en-AU" dirty="0"/>
              <a:t>medications</a:t>
            </a:r>
          </a:p>
          <a:p>
            <a:pPr lvl="2"/>
            <a:r>
              <a:rPr lang="en-AU" dirty="0" smtClean="0"/>
              <a:t>Hydrocortisone</a:t>
            </a:r>
          </a:p>
          <a:p>
            <a:pPr lvl="2"/>
            <a:r>
              <a:rPr lang="en-AU" dirty="0" smtClean="0"/>
              <a:t>Phenergan</a:t>
            </a:r>
            <a:endParaRPr lang="en-AU" dirty="0"/>
          </a:p>
          <a:p>
            <a:pPr lvl="2"/>
            <a:r>
              <a:rPr lang="en-AU" dirty="0" err="1" smtClean="0"/>
              <a:t>Aprepitant</a:t>
            </a:r>
            <a:r>
              <a:rPr lang="en-AU" dirty="0" smtClean="0"/>
              <a:t> </a:t>
            </a:r>
            <a:r>
              <a:rPr lang="en-AU" dirty="0"/>
              <a:t>(CINV)</a:t>
            </a:r>
          </a:p>
          <a:p>
            <a:pPr lvl="2"/>
            <a:r>
              <a:rPr lang="en-AU" dirty="0" err="1" smtClean="0"/>
              <a:t>Palonsteron</a:t>
            </a:r>
            <a:r>
              <a:rPr lang="en-AU" dirty="0" smtClean="0"/>
              <a:t> </a:t>
            </a:r>
            <a:r>
              <a:rPr lang="en-AU" dirty="0"/>
              <a:t>(CINV)</a:t>
            </a:r>
          </a:p>
          <a:p>
            <a:pPr lvl="2"/>
            <a:r>
              <a:rPr lang="en-AU" dirty="0" err="1" smtClean="0"/>
              <a:t>NaCl</a:t>
            </a:r>
            <a:r>
              <a:rPr lang="en-AU" dirty="0" smtClean="0"/>
              <a:t> </a:t>
            </a:r>
            <a:r>
              <a:rPr lang="en-AU" dirty="0"/>
              <a:t>(hydration)</a:t>
            </a:r>
          </a:p>
          <a:p>
            <a:pPr lvl="2"/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398"/>
            <a:ext cx="8229600" cy="1143000"/>
          </a:xfrm>
        </p:spPr>
        <p:txBody>
          <a:bodyPr/>
          <a:lstStyle/>
          <a:p>
            <a:r>
              <a:rPr lang="en-AU" dirty="0" err="1" smtClean="0"/>
              <a:t>Mx</a:t>
            </a:r>
            <a:r>
              <a:rPr lang="en-AU" dirty="0" smtClean="0"/>
              <a:t> summary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8978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4957</TotalTime>
  <Words>1718</Words>
  <Application>Microsoft Office PowerPoint</Application>
  <PresentationFormat>On-screen Show (4:3)</PresentationFormat>
  <Paragraphs>284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Colorectal Cancer</vt:lpstr>
      <vt:lpstr>Intro</vt:lpstr>
      <vt:lpstr>Chronology (10-11)</vt:lpstr>
      <vt:lpstr>Chronology cont’ (11-13)</vt:lpstr>
      <vt:lpstr>Chronology (13-14)</vt:lpstr>
      <vt:lpstr>HOPC </vt:lpstr>
      <vt:lpstr>Phx/Fhx</vt:lpstr>
      <vt:lpstr>Social</vt:lpstr>
      <vt:lpstr>Mx summary</vt:lpstr>
      <vt:lpstr>Colorectal Cancer</vt:lpstr>
      <vt:lpstr>Incidence &amp; Aetiology</vt:lpstr>
      <vt:lpstr>Risk Factors</vt:lpstr>
      <vt:lpstr>Pathophysiology</vt:lpstr>
      <vt:lpstr>Sg &amp; Sx</vt:lpstr>
      <vt:lpstr>Ix &amp; Differential dx</vt:lpstr>
      <vt:lpstr>Staging- TNM</vt:lpstr>
      <vt:lpstr>Staging- TNM</vt:lpstr>
      <vt:lpstr>Staging</vt:lpstr>
      <vt:lpstr>Dukes/MAC</vt:lpstr>
      <vt:lpstr>Grading</vt:lpstr>
      <vt:lpstr>Prognostic factors</vt:lpstr>
      <vt:lpstr>Treatment modalities</vt:lpstr>
      <vt:lpstr>Chemotherapy regimen</vt:lpstr>
      <vt:lpstr>Meta analysis 2013: different chemos with and without bevacizumab</vt:lpstr>
      <vt:lpstr>Bevacizumab:  monoclonal antibody that inhibits  vascular endothelial growth factor A (VEGF-A); therefore prevents stimulation of angiogenesis</vt:lpstr>
      <vt:lpstr>PowerPoint Presentation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Hodkins lymphoma</dc:title>
  <dc:creator>Toshiba</dc:creator>
  <cp:lastModifiedBy>Monica</cp:lastModifiedBy>
  <cp:revision>123</cp:revision>
  <dcterms:created xsi:type="dcterms:W3CDTF">2014-04-29T11:37:51Z</dcterms:created>
  <dcterms:modified xsi:type="dcterms:W3CDTF">2014-10-17T00:35:44Z</dcterms:modified>
</cp:coreProperties>
</file>