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85" r:id="rId5"/>
    <p:sldId id="308" r:id="rId6"/>
    <p:sldId id="260" r:id="rId7"/>
    <p:sldId id="275" r:id="rId8"/>
    <p:sldId id="262" r:id="rId9"/>
    <p:sldId id="289" r:id="rId10"/>
    <p:sldId id="268" r:id="rId11"/>
    <p:sldId id="284" r:id="rId12"/>
    <p:sldId id="290" r:id="rId13"/>
    <p:sldId id="291" r:id="rId14"/>
    <p:sldId id="296" r:id="rId15"/>
    <p:sldId id="309" r:id="rId16"/>
    <p:sldId id="271" r:id="rId17"/>
    <p:sldId id="310" r:id="rId18"/>
    <p:sldId id="311" r:id="rId19"/>
    <p:sldId id="28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89343" autoAdjust="0"/>
  </p:normalViewPr>
  <p:slideViewPr>
    <p:cSldViewPr>
      <p:cViewPr varScale="1">
        <p:scale>
          <a:sx n="104" d="100"/>
          <a:sy n="104" d="100"/>
        </p:scale>
        <p:origin x="-18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540AA-F838-4CE4-AB9A-4EACE88A8015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DD637-A3F9-4D72-B503-E93C7FA3C9B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1561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DD637-A3F9-4D72-B503-E93C7FA3C9B2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5587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DD637-A3F9-4D72-B503-E93C7FA3C9B2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308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4A6B53E-D7AA-4B5A-9204-1203C70F11DD}" type="datetimeFigureOut">
              <a:rPr lang="en-AU" smtClean="0"/>
              <a:t>17/10/2014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466F5D6-4109-4D34-BEC5-509E78704D30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Cancer of Unknown Primary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Laura </a:t>
            </a:r>
            <a:r>
              <a:rPr lang="en-AU" dirty="0" err="1" smtClean="0"/>
              <a:t>Bidstrup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08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112568"/>
          </a:xfrm>
        </p:spPr>
        <p:txBody>
          <a:bodyPr>
            <a:normAutofit lnSpcReduction="10000"/>
          </a:bodyPr>
          <a:lstStyle/>
          <a:p>
            <a:r>
              <a:rPr lang="en-AU" sz="3300" dirty="0" smtClean="0"/>
              <a:t>Incidence:</a:t>
            </a:r>
          </a:p>
          <a:p>
            <a:pPr lvl="1"/>
            <a:r>
              <a:rPr lang="en-AU" sz="2800" dirty="0" smtClean="0"/>
              <a:t>8</a:t>
            </a:r>
            <a:r>
              <a:rPr lang="en-AU" sz="2800" baseline="30000" dirty="0" smtClean="0"/>
              <a:t>th</a:t>
            </a:r>
            <a:r>
              <a:rPr lang="en-AU" sz="2800" dirty="0" smtClean="0"/>
              <a:t> most </a:t>
            </a:r>
            <a:r>
              <a:rPr lang="en-AU" sz="2800" dirty="0"/>
              <a:t>common cancer </a:t>
            </a:r>
            <a:r>
              <a:rPr lang="en-AU" sz="2800" dirty="0" smtClean="0"/>
              <a:t>in men, 9</a:t>
            </a:r>
            <a:r>
              <a:rPr lang="en-AU" sz="2800" baseline="30000" dirty="0" smtClean="0"/>
              <a:t>th</a:t>
            </a:r>
            <a:r>
              <a:rPr lang="en-AU" sz="2800" dirty="0"/>
              <a:t> </a:t>
            </a:r>
            <a:r>
              <a:rPr lang="en-AU" sz="2800" dirty="0" smtClean="0"/>
              <a:t>in women</a:t>
            </a:r>
          </a:p>
          <a:p>
            <a:pPr lvl="1"/>
            <a:r>
              <a:rPr lang="en-AU" sz="2800" dirty="0" smtClean="0"/>
              <a:t>6</a:t>
            </a:r>
            <a:r>
              <a:rPr lang="en-AU" sz="2800" baseline="30000" dirty="0" smtClean="0"/>
              <a:t>th</a:t>
            </a:r>
            <a:r>
              <a:rPr lang="en-AU" sz="2800" dirty="0" smtClean="0"/>
              <a:t> most </a:t>
            </a:r>
            <a:r>
              <a:rPr lang="en-AU" sz="2800" dirty="0"/>
              <a:t>common cause of cancer death in </a:t>
            </a:r>
            <a:r>
              <a:rPr lang="en-AU" sz="2800" dirty="0" smtClean="0"/>
              <a:t>Australians (around </a:t>
            </a:r>
            <a:r>
              <a:rPr lang="en-AU" sz="2800" dirty="0"/>
              <a:t>5% of cancer </a:t>
            </a:r>
            <a:r>
              <a:rPr lang="en-AU" sz="2800" dirty="0" smtClean="0"/>
              <a:t>deaths)</a:t>
            </a:r>
          </a:p>
          <a:p>
            <a:pPr lvl="1"/>
            <a:r>
              <a:rPr lang="en-AU" sz="2800" dirty="0" smtClean="0"/>
              <a:t>2009: ~2900 </a:t>
            </a:r>
            <a:r>
              <a:rPr lang="en-AU" sz="2800" dirty="0"/>
              <a:t>people in Australia were diagnosed with CUP. </a:t>
            </a:r>
            <a:endParaRPr lang="en-AU" sz="2800" dirty="0" smtClean="0"/>
          </a:p>
          <a:p>
            <a:pPr fontAlgn="base"/>
            <a:r>
              <a:rPr lang="en-AU" sz="2800" dirty="0" smtClean="0"/>
              <a:t>Mortality</a:t>
            </a:r>
            <a:r>
              <a:rPr lang="en-AU" sz="2500" dirty="0" smtClean="0"/>
              <a:t>: </a:t>
            </a:r>
            <a:r>
              <a:rPr lang="en-AU" dirty="0" smtClean="0"/>
              <a:t>In </a:t>
            </a:r>
            <a:r>
              <a:rPr lang="en-AU" dirty="0"/>
              <a:t>2007, there were 2344 </a:t>
            </a:r>
            <a:r>
              <a:rPr lang="en-AU" dirty="0" smtClean="0"/>
              <a:t>CUP-related deaths</a:t>
            </a:r>
            <a:endParaRPr lang="en-AU" dirty="0"/>
          </a:p>
          <a:p>
            <a:r>
              <a:rPr lang="en-AU" sz="3900" dirty="0" smtClean="0"/>
              <a:t>Aetiology:</a:t>
            </a:r>
          </a:p>
          <a:p>
            <a:pPr lvl="1"/>
            <a:r>
              <a:rPr lang="en-AU" sz="2200" dirty="0" smtClean="0"/>
              <a:t>Unknown? </a:t>
            </a:r>
            <a:endParaRPr lang="en-AU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Incidence &amp; Aetiology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8685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280920" cy="5400600"/>
          </a:xfrm>
        </p:spPr>
        <p:txBody>
          <a:bodyPr>
            <a:normAutofit fontScale="70000" lnSpcReduction="20000"/>
          </a:bodyPr>
          <a:lstStyle/>
          <a:p>
            <a:r>
              <a:rPr lang="en-AU" sz="3400" dirty="0" err="1" smtClean="0"/>
              <a:t>Pathophys</a:t>
            </a:r>
            <a:endParaRPr lang="en-AU" sz="3400" dirty="0" smtClean="0"/>
          </a:p>
          <a:p>
            <a:pPr lvl="1"/>
            <a:r>
              <a:rPr lang="en-AU" dirty="0" smtClean="0"/>
              <a:t>Normally, </a:t>
            </a:r>
            <a:r>
              <a:rPr lang="en-AU" dirty="0" err="1" smtClean="0"/>
              <a:t>mets</a:t>
            </a:r>
            <a:r>
              <a:rPr lang="en-AU" dirty="0" smtClean="0"/>
              <a:t> appear like </a:t>
            </a:r>
            <a:r>
              <a:rPr lang="en-AU" dirty="0"/>
              <a:t>abnormal versions of the </a:t>
            </a:r>
            <a:r>
              <a:rPr lang="en-AU" dirty="0" smtClean="0"/>
              <a:t>primary; if not identifiable= CUP</a:t>
            </a:r>
          </a:p>
          <a:p>
            <a:pPr lvl="1"/>
            <a:r>
              <a:rPr lang="en-AU" dirty="0" smtClean="0"/>
              <a:t>Attributes of CUP: Early </a:t>
            </a:r>
            <a:r>
              <a:rPr lang="en-AU" dirty="0"/>
              <a:t>dissemination, clinical absence of primary </a:t>
            </a:r>
            <a:r>
              <a:rPr lang="en-AU" dirty="0" smtClean="0"/>
              <a:t>tumour</a:t>
            </a:r>
            <a:r>
              <a:rPr lang="en-AU" dirty="0"/>
              <a:t>, unpredictable metastatic pattern, and aggressiveness</a:t>
            </a:r>
            <a:endParaRPr lang="en-AU" dirty="0" smtClean="0"/>
          </a:p>
          <a:p>
            <a:pPr lvl="1" fontAlgn="base"/>
            <a:r>
              <a:rPr lang="en-AU" dirty="0"/>
              <a:t>F</a:t>
            </a:r>
            <a:r>
              <a:rPr lang="en-AU" dirty="0" smtClean="0"/>
              <a:t>our </a:t>
            </a:r>
            <a:r>
              <a:rPr lang="en-AU" dirty="0"/>
              <a:t>major </a:t>
            </a:r>
            <a:r>
              <a:rPr lang="en-AU" dirty="0" smtClean="0"/>
              <a:t>subtypes:</a:t>
            </a:r>
            <a:endParaRPr lang="en-AU" dirty="0"/>
          </a:p>
          <a:p>
            <a:pPr lvl="2" fontAlgn="base"/>
            <a:r>
              <a:rPr lang="en-AU" sz="2300" dirty="0" smtClean="0"/>
              <a:t>Adenocarcinomas (well </a:t>
            </a:r>
            <a:r>
              <a:rPr lang="en-AU" sz="2300" dirty="0"/>
              <a:t>to moderately </a:t>
            </a:r>
            <a:r>
              <a:rPr lang="en-AU" sz="2300" dirty="0" smtClean="0"/>
              <a:t>differentiated)</a:t>
            </a:r>
            <a:endParaRPr lang="en-AU" sz="2300" dirty="0"/>
          </a:p>
          <a:p>
            <a:pPr lvl="2" fontAlgn="base"/>
            <a:r>
              <a:rPr lang="en-AU" sz="2300" dirty="0" smtClean="0"/>
              <a:t>Poorly </a:t>
            </a:r>
            <a:r>
              <a:rPr lang="en-AU" sz="2300" dirty="0"/>
              <a:t>differentiated carcinomas and adenocarcinomas</a:t>
            </a:r>
          </a:p>
          <a:p>
            <a:pPr lvl="2" fontAlgn="base"/>
            <a:r>
              <a:rPr lang="en-AU" sz="2300" dirty="0" smtClean="0"/>
              <a:t>Squamous </a:t>
            </a:r>
            <a:r>
              <a:rPr lang="en-AU" sz="2300" dirty="0"/>
              <a:t>cell carcinomas</a:t>
            </a:r>
          </a:p>
          <a:p>
            <a:pPr lvl="2" fontAlgn="base"/>
            <a:r>
              <a:rPr lang="en-AU" sz="2300" dirty="0" smtClean="0"/>
              <a:t>Undifferentiated </a:t>
            </a:r>
            <a:r>
              <a:rPr lang="en-AU" sz="2300" dirty="0"/>
              <a:t>neoplasms</a:t>
            </a:r>
          </a:p>
          <a:p>
            <a:pPr lvl="1" fontAlgn="base"/>
            <a:r>
              <a:rPr lang="en-AU" dirty="0"/>
              <a:t>M</a:t>
            </a:r>
            <a:r>
              <a:rPr lang="en-AU" dirty="0" smtClean="0"/>
              <a:t>ajority </a:t>
            </a:r>
            <a:r>
              <a:rPr lang="en-AU" dirty="0"/>
              <a:t>of cases are adenocarcinomas, </a:t>
            </a:r>
            <a:r>
              <a:rPr lang="en-AU" dirty="0" smtClean="0"/>
              <a:t>then </a:t>
            </a:r>
            <a:r>
              <a:rPr lang="en-AU" dirty="0"/>
              <a:t>poorly differentiated </a:t>
            </a:r>
            <a:r>
              <a:rPr lang="en-AU" dirty="0" smtClean="0"/>
              <a:t>tumours</a:t>
            </a:r>
          </a:p>
          <a:p>
            <a:pPr lvl="1" fontAlgn="base"/>
            <a:r>
              <a:rPr lang="en-AU" dirty="0" smtClean="0"/>
              <a:t>Main hypothesis: primary </a:t>
            </a:r>
            <a:r>
              <a:rPr lang="en-AU" dirty="0"/>
              <a:t>tumour remains microscopic, thus evading detection by available </a:t>
            </a:r>
            <a:r>
              <a:rPr lang="en-AU" dirty="0" smtClean="0"/>
              <a:t>techniques; </a:t>
            </a:r>
            <a:r>
              <a:rPr lang="en-AU" dirty="0"/>
              <a:t>or disappears completely after seeding the </a:t>
            </a:r>
            <a:r>
              <a:rPr lang="en-AU" dirty="0" smtClean="0"/>
              <a:t>metastasis</a:t>
            </a:r>
            <a:endParaRPr lang="en-AU" dirty="0"/>
          </a:p>
          <a:p>
            <a:pPr lvl="1"/>
            <a:endParaRPr lang="en-AU" dirty="0"/>
          </a:p>
          <a:p>
            <a:r>
              <a:rPr lang="en-AU" dirty="0" smtClean="0"/>
              <a:t>Stage:</a:t>
            </a:r>
          </a:p>
          <a:p>
            <a:pPr lvl="1"/>
            <a:r>
              <a:rPr lang="en-AU" dirty="0" smtClean="0"/>
              <a:t>Likely IV, ?III/II</a:t>
            </a:r>
          </a:p>
          <a:p>
            <a:pPr lvl="1"/>
            <a:endParaRPr lang="en-AU" dirty="0"/>
          </a:p>
          <a:p>
            <a:r>
              <a:rPr lang="en-AU" dirty="0" smtClean="0"/>
              <a:t>Risk Factors</a:t>
            </a:r>
          </a:p>
          <a:p>
            <a:pPr lvl="1"/>
            <a:r>
              <a:rPr lang="en-AU" dirty="0" smtClean="0"/>
              <a:t>Smoking, older </a:t>
            </a:r>
            <a:r>
              <a:rPr lang="en-AU" dirty="0"/>
              <a:t>age, </a:t>
            </a:r>
            <a:r>
              <a:rPr lang="en-AU" dirty="0" smtClean="0"/>
              <a:t>poor diet</a:t>
            </a:r>
            <a:r>
              <a:rPr lang="en-AU" dirty="0"/>
              <a:t>, alcohol and obesity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17632" cy="1143000"/>
          </a:xfrm>
        </p:spPr>
        <p:txBody>
          <a:bodyPr/>
          <a:lstStyle/>
          <a:p>
            <a:r>
              <a:rPr lang="en-AU" dirty="0" smtClean="0"/>
              <a:t>Pathophysiology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01114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en-AU" dirty="0"/>
              <a:t>D</a:t>
            </a:r>
            <a:r>
              <a:rPr lang="en-AU" dirty="0" smtClean="0"/>
              <a:t>epends </a:t>
            </a:r>
            <a:r>
              <a:rPr lang="en-AU" dirty="0"/>
              <a:t>on the predominant site of metastatic involvement.</a:t>
            </a:r>
            <a:endParaRPr lang="en-AU" dirty="0" smtClean="0"/>
          </a:p>
          <a:p>
            <a:r>
              <a:rPr lang="en-AU" dirty="0" smtClean="0"/>
              <a:t>Often asymptomatic</a:t>
            </a:r>
          </a:p>
          <a:p>
            <a:r>
              <a:rPr lang="en-AU" dirty="0"/>
              <a:t>T</a:t>
            </a:r>
            <a:r>
              <a:rPr lang="en-AU" dirty="0" smtClean="0"/>
              <a:t>ypical ca </a:t>
            </a:r>
            <a:r>
              <a:rPr lang="en-AU" dirty="0" err="1" smtClean="0"/>
              <a:t>sx</a:t>
            </a:r>
            <a:r>
              <a:rPr lang="en-AU" dirty="0" smtClean="0"/>
              <a:t>;</a:t>
            </a:r>
          </a:p>
          <a:p>
            <a:pPr lvl="1" fontAlgn="base"/>
            <a:r>
              <a:rPr lang="en-AU" dirty="0" smtClean="0"/>
              <a:t>SOB/chest discomfort </a:t>
            </a:r>
          </a:p>
          <a:p>
            <a:pPr lvl="1" fontAlgn="base"/>
            <a:r>
              <a:rPr lang="en-AU" dirty="0" smtClean="0"/>
              <a:t>Bone/back </a:t>
            </a:r>
            <a:r>
              <a:rPr lang="en-AU" dirty="0"/>
              <a:t>pain</a:t>
            </a:r>
          </a:p>
          <a:p>
            <a:pPr lvl="1" fontAlgn="base"/>
            <a:r>
              <a:rPr lang="en-AU" dirty="0" smtClean="0"/>
              <a:t>Ascites, </a:t>
            </a:r>
            <a:r>
              <a:rPr lang="en-AU" dirty="0" err="1" smtClean="0"/>
              <a:t>abdo</a:t>
            </a:r>
            <a:r>
              <a:rPr lang="en-AU" dirty="0" smtClean="0"/>
              <a:t> discomfort, jaundice</a:t>
            </a:r>
            <a:endParaRPr lang="en-AU" dirty="0"/>
          </a:p>
          <a:p>
            <a:pPr lvl="1" fontAlgn="base"/>
            <a:r>
              <a:rPr lang="en-AU" dirty="0" smtClean="0"/>
              <a:t>Lymphadenopathy</a:t>
            </a:r>
            <a:endParaRPr lang="en-AU" dirty="0"/>
          </a:p>
          <a:p>
            <a:pPr lvl="1" fontAlgn="base"/>
            <a:r>
              <a:rPr lang="en-AU" dirty="0"/>
              <a:t>W</a:t>
            </a:r>
            <a:r>
              <a:rPr lang="en-AU" dirty="0" smtClean="0"/>
              <a:t>eight loss</a:t>
            </a:r>
          </a:p>
          <a:p>
            <a:pPr lvl="1" fontAlgn="base"/>
            <a:r>
              <a:rPr lang="en-AU" dirty="0" smtClean="0"/>
              <a:t>Headaches</a:t>
            </a:r>
          </a:p>
          <a:p>
            <a:pPr lvl="1" fontAlgn="base"/>
            <a:r>
              <a:rPr lang="en-AU" dirty="0" smtClean="0"/>
              <a:t>Anorexia</a:t>
            </a:r>
          </a:p>
          <a:p>
            <a:pPr lvl="1" fontAlgn="base"/>
            <a:r>
              <a:rPr lang="en-AU" dirty="0" smtClean="0"/>
              <a:t>Fatigue</a:t>
            </a:r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AU" dirty="0" err="1" smtClean="0"/>
              <a:t>Sx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2139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1600" y="1412776"/>
            <a:ext cx="6336704" cy="4752528"/>
          </a:xfrm>
        </p:spPr>
        <p:txBody>
          <a:bodyPr>
            <a:normAutofit/>
          </a:bodyPr>
          <a:lstStyle/>
          <a:p>
            <a:r>
              <a:rPr lang="en-AU" dirty="0" smtClean="0"/>
              <a:t>Ix</a:t>
            </a:r>
          </a:p>
          <a:p>
            <a:pPr lvl="1"/>
            <a:r>
              <a:rPr lang="en-AU" dirty="0" smtClean="0"/>
              <a:t>Clinical exam</a:t>
            </a:r>
          </a:p>
          <a:p>
            <a:pPr lvl="1"/>
            <a:r>
              <a:rPr lang="en-AU" dirty="0" smtClean="0"/>
              <a:t>FOBT</a:t>
            </a:r>
          </a:p>
          <a:p>
            <a:pPr lvl="1"/>
            <a:r>
              <a:rPr lang="en-AU" dirty="0" smtClean="0"/>
              <a:t>Bloods (FBE, UEC, LFT,CEA)</a:t>
            </a:r>
          </a:p>
          <a:p>
            <a:pPr lvl="1"/>
            <a:r>
              <a:rPr lang="en-AU" dirty="0" smtClean="0"/>
              <a:t>Urinalysis</a:t>
            </a:r>
          </a:p>
          <a:p>
            <a:pPr lvl="1"/>
            <a:r>
              <a:rPr lang="en-AU" dirty="0" err="1" smtClean="0"/>
              <a:t>Bx</a:t>
            </a:r>
            <a:endParaRPr lang="en-AU" dirty="0" smtClean="0"/>
          </a:p>
          <a:p>
            <a:pPr lvl="1"/>
            <a:r>
              <a:rPr lang="en-AU" dirty="0" smtClean="0"/>
              <a:t>CT/PET/MRI</a:t>
            </a:r>
          </a:p>
          <a:p>
            <a:pPr algn="r"/>
            <a:r>
              <a:rPr lang="en-AU" dirty="0" err="1" smtClean="0"/>
              <a:t>Ddx</a:t>
            </a:r>
            <a:endParaRPr lang="en-AU" dirty="0" smtClean="0"/>
          </a:p>
          <a:p>
            <a:pPr lvl="1" algn="r"/>
            <a:r>
              <a:rPr lang="en-AU" dirty="0"/>
              <a:t>Squamous or neuroendocrine carcinoma of unknown </a:t>
            </a:r>
            <a:r>
              <a:rPr lang="en-AU" dirty="0" smtClean="0"/>
              <a:t>primary</a:t>
            </a:r>
          </a:p>
          <a:p>
            <a:pPr lvl="1" algn="r"/>
            <a:r>
              <a:rPr lang="en-AU" dirty="0" smtClean="0"/>
              <a:t>Met of known primary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Ix &amp; Differential dx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3956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r>
              <a:rPr lang="en-AU" dirty="0" smtClean="0"/>
              <a:t>Prognosis: </a:t>
            </a:r>
          </a:p>
          <a:p>
            <a:pPr lvl="1"/>
            <a:r>
              <a:rPr lang="en-AU" dirty="0"/>
              <a:t>N</a:t>
            </a:r>
            <a:r>
              <a:rPr lang="en-AU" dirty="0" smtClean="0"/>
              <a:t>ot </a:t>
            </a:r>
            <a:r>
              <a:rPr lang="en-AU" dirty="0"/>
              <a:t>diagnosed </a:t>
            </a:r>
            <a:r>
              <a:rPr lang="en-AU" dirty="0" smtClean="0"/>
              <a:t>until metastatic disease </a:t>
            </a:r>
          </a:p>
          <a:p>
            <a:pPr lvl="1"/>
            <a:r>
              <a:rPr lang="en-AU" dirty="0" smtClean="0"/>
              <a:t>Treatment difficult due to unknown primary </a:t>
            </a:r>
            <a:r>
              <a:rPr lang="en-AU" dirty="0"/>
              <a:t>cancer type </a:t>
            </a:r>
            <a:endParaRPr lang="en-AU" dirty="0" smtClean="0"/>
          </a:p>
          <a:p>
            <a:pPr lvl="1"/>
            <a:r>
              <a:rPr lang="en-AU" dirty="0" smtClean="0"/>
              <a:t>Five </a:t>
            </a:r>
            <a:r>
              <a:rPr lang="en-AU" dirty="0"/>
              <a:t>year </a:t>
            </a:r>
            <a:r>
              <a:rPr lang="en-AU" dirty="0" smtClean="0"/>
              <a:t>survival:16%.</a:t>
            </a:r>
          </a:p>
          <a:p>
            <a:pPr lvl="1"/>
            <a:r>
              <a:rPr lang="en-AU" dirty="0"/>
              <a:t>M</a:t>
            </a:r>
            <a:r>
              <a:rPr lang="en-AU" dirty="0" smtClean="0"/>
              <a:t>edian survival: 3 </a:t>
            </a:r>
            <a:r>
              <a:rPr lang="en-AU" dirty="0"/>
              <a:t>to 4 months, </a:t>
            </a:r>
            <a:r>
              <a:rPr lang="en-AU" dirty="0" smtClean="0"/>
              <a:t>up </a:t>
            </a:r>
            <a:r>
              <a:rPr lang="en-AU" dirty="0"/>
              <a:t>to 6 to 11 months with combination chemotherapy in selected populations.</a:t>
            </a:r>
            <a:endParaRPr lang="en-AU" dirty="0" smtClean="0"/>
          </a:p>
          <a:p>
            <a:r>
              <a:rPr lang="en-AU" dirty="0" smtClean="0"/>
              <a:t>Factors</a:t>
            </a:r>
          </a:p>
          <a:p>
            <a:pPr lvl="1"/>
            <a:r>
              <a:rPr lang="en-AU" dirty="0" smtClean="0"/>
              <a:t>Site, general health</a:t>
            </a:r>
          </a:p>
          <a:p>
            <a:pPr lvl="2"/>
            <a:r>
              <a:rPr lang="en-AU" dirty="0" smtClean="0"/>
              <a:t>Potentially curable in favourable circumstances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AU" dirty="0" smtClean="0"/>
              <a:t>Prognostic factors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3769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Supportive</a:t>
            </a:r>
            <a:endParaRPr lang="en-AU" sz="2800" dirty="0"/>
          </a:p>
          <a:p>
            <a:r>
              <a:rPr lang="en-AU" sz="2800" dirty="0"/>
              <a:t>RT only in certain localised cases </a:t>
            </a:r>
          </a:p>
          <a:p>
            <a:r>
              <a:rPr lang="en-AU" sz="2800" dirty="0" smtClean="0"/>
              <a:t>Chemo:</a:t>
            </a:r>
            <a:endParaRPr lang="en-AU" sz="2800" dirty="0"/>
          </a:p>
          <a:p>
            <a:pPr lvl="1"/>
            <a:r>
              <a:rPr lang="en-AU" dirty="0"/>
              <a:t>Almost every class of cytotoxic chemotherapeutic agent has been </a:t>
            </a:r>
            <a:r>
              <a:rPr lang="en-AU" dirty="0" smtClean="0"/>
              <a:t>assessed. </a:t>
            </a:r>
            <a:r>
              <a:rPr lang="en-AU" dirty="0"/>
              <a:t>Response rates are </a:t>
            </a:r>
            <a:r>
              <a:rPr lang="en-AU" dirty="0" smtClean="0"/>
              <a:t>low; however modern combo regimens more effective</a:t>
            </a:r>
            <a:endParaRPr lang="en-AU" dirty="0"/>
          </a:p>
          <a:p>
            <a:pPr lvl="1"/>
            <a:r>
              <a:rPr lang="en-AU" dirty="0"/>
              <a:t>S</a:t>
            </a:r>
            <a:r>
              <a:rPr lang="en-AU" dirty="0" smtClean="0"/>
              <a:t>hould </a:t>
            </a:r>
            <a:r>
              <a:rPr lang="en-AU" dirty="0"/>
              <a:t>either be treated </a:t>
            </a:r>
            <a:r>
              <a:rPr lang="en-AU" dirty="0" smtClean="0"/>
              <a:t>on trial basis with proposed future regimens, </a:t>
            </a:r>
            <a:r>
              <a:rPr lang="en-AU" dirty="0"/>
              <a:t>or </a:t>
            </a:r>
            <a:r>
              <a:rPr lang="en-AU" dirty="0" smtClean="0"/>
              <a:t>low-toxicity (palliative/maintenance) treatment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Treatment options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8591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Chemo Regimen</a:t>
            </a:r>
            <a:endParaRPr lang="en-A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>
          <a:xfrm>
            <a:off x="457200" y="1988840"/>
            <a:ext cx="4040188" cy="4680520"/>
          </a:xfrm>
        </p:spPr>
        <p:txBody>
          <a:bodyPr>
            <a:normAutofit fontScale="85000" lnSpcReduction="10000"/>
          </a:bodyPr>
          <a:lstStyle/>
          <a:p>
            <a:r>
              <a:rPr lang="en-AU" dirty="0" smtClean="0"/>
              <a:t>SE</a:t>
            </a:r>
            <a:r>
              <a:rPr lang="en-AU" dirty="0"/>
              <a:t>: </a:t>
            </a:r>
            <a:endParaRPr lang="en-AU" dirty="0" smtClean="0"/>
          </a:p>
          <a:p>
            <a:pPr lvl="1"/>
            <a:r>
              <a:rPr lang="en-AU" dirty="0" smtClean="0"/>
              <a:t>Caution: </a:t>
            </a:r>
            <a:r>
              <a:rPr lang="en-AU" dirty="0" err="1" smtClean="0"/>
              <a:t>neutropaenic</a:t>
            </a:r>
            <a:r>
              <a:rPr lang="en-AU" dirty="0" smtClean="0"/>
              <a:t> sepsis (admit)</a:t>
            </a:r>
            <a:endParaRPr lang="en-AU" dirty="0"/>
          </a:p>
          <a:p>
            <a:r>
              <a:rPr lang="en-AU" dirty="0" smtClean="0"/>
              <a:t>Immediate </a:t>
            </a:r>
            <a:r>
              <a:rPr lang="en-AU" dirty="0"/>
              <a:t>(onset hours to days)</a:t>
            </a:r>
          </a:p>
          <a:p>
            <a:pPr lvl="1"/>
            <a:r>
              <a:rPr lang="en-AU" dirty="0" err="1"/>
              <a:t>Cardiotoxicity</a:t>
            </a:r>
            <a:r>
              <a:rPr lang="en-AU" dirty="0"/>
              <a:t> </a:t>
            </a:r>
            <a:r>
              <a:rPr lang="en-AU" dirty="0" err="1" smtClean="0"/>
              <a:t>a/w</a:t>
            </a:r>
            <a:r>
              <a:rPr lang="en-AU" dirty="0" smtClean="0"/>
              <a:t> </a:t>
            </a:r>
            <a:r>
              <a:rPr lang="en-AU" dirty="0" err="1" smtClean="0"/>
              <a:t>Capecitabine</a:t>
            </a:r>
            <a:r>
              <a:rPr lang="en-AU" dirty="0"/>
              <a:t>  </a:t>
            </a:r>
            <a:endParaRPr lang="en-AU" dirty="0" smtClean="0"/>
          </a:p>
          <a:p>
            <a:pPr lvl="1"/>
            <a:r>
              <a:rPr lang="en-AU" dirty="0" smtClean="0"/>
              <a:t>N/V </a:t>
            </a:r>
          </a:p>
          <a:p>
            <a:pPr lvl="1"/>
            <a:r>
              <a:rPr lang="en-AU" dirty="0" smtClean="0"/>
              <a:t>Taste change</a:t>
            </a:r>
          </a:p>
          <a:p>
            <a:pPr lvl="1"/>
            <a:r>
              <a:rPr lang="en-AU" dirty="0" smtClean="0"/>
              <a:t>Hypersensitivity reaction</a:t>
            </a:r>
          </a:p>
          <a:p>
            <a:r>
              <a:rPr lang="en-AU" dirty="0" smtClean="0"/>
              <a:t>Early </a:t>
            </a:r>
            <a:r>
              <a:rPr lang="en-AU" dirty="0"/>
              <a:t>(onset days to weeks)</a:t>
            </a:r>
          </a:p>
          <a:p>
            <a:pPr lvl="2"/>
            <a:r>
              <a:rPr lang="en-AU" dirty="0"/>
              <a:t>Anaemia/neutropenia/thrombocytopenia (delay)</a:t>
            </a:r>
          </a:p>
          <a:p>
            <a:pPr lvl="2"/>
            <a:r>
              <a:rPr lang="en-AU" dirty="0" smtClean="0"/>
              <a:t>Oral </a:t>
            </a:r>
            <a:r>
              <a:rPr lang="en-AU" dirty="0" err="1"/>
              <a:t>mucositis</a:t>
            </a:r>
            <a:r>
              <a:rPr lang="en-AU" dirty="0"/>
              <a:t> </a:t>
            </a:r>
            <a:endParaRPr lang="en-AU" sz="1200" dirty="0"/>
          </a:p>
          <a:p>
            <a:pPr lvl="2"/>
            <a:r>
              <a:rPr lang="en-AU" dirty="0" smtClean="0"/>
              <a:t>Hand-foot syndrome</a:t>
            </a:r>
            <a:endParaRPr lang="en-AU" dirty="0"/>
          </a:p>
          <a:p>
            <a:pPr lvl="2"/>
            <a:r>
              <a:rPr lang="en-AU" dirty="0"/>
              <a:t>Fatigue   </a:t>
            </a:r>
            <a:endParaRPr lang="en-AU" dirty="0" smtClean="0"/>
          </a:p>
          <a:p>
            <a:pPr lvl="2"/>
            <a:r>
              <a:rPr lang="en-AU" dirty="0" smtClean="0"/>
              <a:t>Arthralgia/myalgia</a:t>
            </a:r>
            <a:endParaRPr lang="en-AU" dirty="0"/>
          </a:p>
          <a:p>
            <a:pPr lvl="2"/>
            <a:endParaRPr lang="en-AU" dirty="0"/>
          </a:p>
          <a:p>
            <a:endParaRPr lang="en-A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1283" y="2276872"/>
            <a:ext cx="4041775" cy="4313385"/>
          </a:xfrm>
        </p:spPr>
        <p:txBody>
          <a:bodyPr>
            <a:normAutofit fontScale="92500" lnSpcReduction="20000"/>
          </a:bodyPr>
          <a:lstStyle/>
          <a:p>
            <a:pPr lvl="2"/>
            <a:r>
              <a:rPr lang="en-AU" dirty="0"/>
              <a:t>Diarrhoea   </a:t>
            </a:r>
          </a:p>
          <a:p>
            <a:pPr lvl="2"/>
            <a:r>
              <a:rPr lang="en-AU" dirty="0" err="1"/>
              <a:t>Hyperlacrimation</a:t>
            </a:r>
            <a:endParaRPr lang="en-AU" dirty="0"/>
          </a:p>
          <a:p>
            <a:pPr lvl="2"/>
            <a:r>
              <a:rPr lang="en-AU" dirty="0" smtClean="0"/>
              <a:t>Actinic </a:t>
            </a:r>
            <a:r>
              <a:rPr lang="en-AU" dirty="0" err="1" smtClean="0"/>
              <a:t>keratoses</a:t>
            </a:r>
            <a:r>
              <a:rPr lang="en-AU" dirty="0" smtClean="0"/>
              <a:t> flare</a:t>
            </a:r>
          </a:p>
          <a:p>
            <a:pPr lvl="2"/>
            <a:r>
              <a:rPr lang="en-AU" dirty="0" smtClean="0"/>
              <a:t>HTN</a:t>
            </a:r>
          </a:p>
          <a:p>
            <a:pPr lvl="2"/>
            <a:r>
              <a:rPr lang="en-AU" dirty="0" smtClean="0"/>
              <a:t>Proteinuria</a:t>
            </a:r>
          </a:p>
          <a:p>
            <a:pPr lvl="2"/>
            <a:r>
              <a:rPr lang="en-AU" dirty="0" smtClean="0"/>
              <a:t>Photosensitivity</a:t>
            </a:r>
          </a:p>
          <a:p>
            <a:pPr lvl="2"/>
            <a:r>
              <a:rPr lang="en-AU" dirty="0" smtClean="0"/>
              <a:t>Gastric perforation</a:t>
            </a:r>
          </a:p>
          <a:p>
            <a:pPr lvl="2"/>
            <a:r>
              <a:rPr lang="en-AU" dirty="0" smtClean="0"/>
              <a:t>Thromboembolism</a:t>
            </a:r>
          </a:p>
          <a:p>
            <a:pPr lvl="2"/>
            <a:r>
              <a:rPr lang="en-AU" dirty="0" err="1" smtClean="0"/>
              <a:t>Expstaxis</a:t>
            </a:r>
            <a:endParaRPr lang="en-AU" dirty="0" smtClean="0"/>
          </a:p>
          <a:p>
            <a:r>
              <a:rPr lang="en-AU" dirty="0" smtClean="0"/>
              <a:t>Late </a:t>
            </a:r>
            <a:r>
              <a:rPr lang="en-AU" dirty="0"/>
              <a:t>(onset weeks to months)</a:t>
            </a:r>
          </a:p>
          <a:p>
            <a:pPr lvl="2"/>
            <a:r>
              <a:rPr lang="en-AU" dirty="0"/>
              <a:t>Alopecia    </a:t>
            </a:r>
          </a:p>
          <a:p>
            <a:pPr lvl="2"/>
            <a:r>
              <a:rPr lang="en-AU" dirty="0" smtClean="0"/>
              <a:t>Nail changes</a:t>
            </a:r>
          </a:p>
          <a:p>
            <a:pPr lvl="2"/>
            <a:r>
              <a:rPr lang="en-AU" dirty="0" smtClean="0"/>
              <a:t>Hyperpigmentation</a:t>
            </a:r>
          </a:p>
          <a:p>
            <a:pPr lvl="2"/>
            <a:r>
              <a:rPr lang="en-AU" dirty="0" err="1" smtClean="0"/>
              <a:t>Hyperbilirubinaemia</a:t>
            </a:r>
            <a:endParaRPr lang="en-AU" dirty="0" smtClean="0"/>
          </a:p>
          <a:p>
            <a:pPr lvl="2"/>
            <a:r>
              <a:rPr lang="en-AU" dirty="0" smtClean="0"/>
              <a:t>Cognitive changes</a:t>
            </a:r>
          </a:p>
          <a:p>
            <a:endParaRPr lang="en-AU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67544" y="99695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en-AU" dirty="0"/>
          </a:p>
        </p:txBody>
      </p:sp>
      <p:sp>
        <p:nvSpPr>
          <p:cNvPr id="12" name="Rectangle 11"/>
          <p:cNvSpPr/>
          <p:nvPr/>
        </p:nvSpPr>
        <p:spPr>
          <a:xfrm>
            <a:off x="467544" y="124739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4" indent="-342900">
              <a:buFont typeface="Wingdings" panose="05000000000000000000" pitchFamily="2" charset="2"/>
              <a:buChar char="§"/>
            </a:pPr>
            <a:r>
              <a:rPr lang="en-AU" sz="2000" b="1" dirty="0" smtClean="0"/>
              <a:t>Carboplatin/Paclitaxel/</a:t>
            </a:r>
            <a:r>
              <a:rPr lang="en-AU" sz="2000" b="1" dirty="0" err="1" smtClean="0"/>
              <a:t>Bevacizumab</a:t>
            </a:r>
            <a:r>
              <a:rPr lang="en-AU" sz="2000" b="1" dirty="0" smtClean="0"/>
              <a:t>/</a:t>
            </a:r>
            <a:r>
              <a:rPr lang="en-AU" sz="2000" b="1" dirty="0" err="1" smtClean="0"/>
              <a:t>Capecitabine</a:t>
            </a:r>
            <a:endParaRPr lang="en-AU" sz="2000" b="1" dirty="0" smtClean="0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AU" sz="1600" dirty="0" smtClean="0"/>
              <a:t>Repeated</a:t>
            </a:r>
            <a:r>
              <a:rPr lang="en-AU" sz="1600" dirty="0"/>
              <a:t> every </a:t>
            </a:r>
            <a:r>
              <a:rPr lang="en-AU" sz="1600" dirty="0" smtClean="0"/>
              <a:t>4-6 weeks</a:t>
            </a:r>
          </a:p>
        </p:txBody>
      </p:sp>
    </p:spTree>
    <p:extLst>
      <p:ext uri="{BB962C8B-B14F-4D97-AF65-F5344CB8AC3E}">
        <p14:creationId xmlns:p14="http://schemas.microsoft.com/office/powerpoint/2010/main" val="1305967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AU" dirty="0"/>
              <a:t>Platinum/</a:t>
            </a:r>
            <a:r>
              <a:rPr lang="en-AU" dirty="0" err="1"/>
              <a:t>taxane</a:t>
            </a:r>
            <a:r>
              <a:rPr lang="en-AU" dirty="0"/>
              <a:t> combinations are widely </a:t>
            </a:r>
            <a:r>
              <a:rPr lang="en-AU" dirty="0" smtClean="0"/>
              <a:t>used; yielding </a:t>
            </a:r>
            <a:r>
              <a:rPr lang="en-AU" dirty="0"/>
              <a:t>response rates of 30% and median overall survival of 9–11 months in </a:t>
            </a:r>
            <a:r>
              <a:rPr lang="en-AU" dirty="0" smtClean="0"/>
              <a:t>certain CUP </a:t>
            </a:r>
            <a:r>
              <a:rPr lang="en-AU" dirty="0"/>
              <a:t>patients</a:t>
            </a:r>
            <a:r>
              <a:rPr lang="en-AU" dirty="0" smtClean="0"/>
              <a:t>.</a:t>
            </a:r>
          </a:p>
          <a:p>
            <a:r>
              <a:rPr lang="en-AU" dirty="0"/>
              <a:t>A</a:t>
            </a:r>
            <a:r>
              <a:rPr lang="en-AU" dirty="0" smtClean="0"/>
              <a:t> </a:t>
            </a:r>
            <a:r>
              <a:rPr lang="en-AU" dirty="0"/>
              <a:t>‘gold standard' of therapy </a:t>
            </a:r>
            <a:r>
              <a:rPr lang="en-AU" dirty="0" smtClean="0"/>
              <a:t>for adenocarcinoma </a:t>
            </a:r>
            <a:r>
              <a:rPr lang="en-AU" dirty="0"/>
              <a:t>or poorly differentiated CUP site </a:t>
            </a:r>
            <a:r>
              <a:rPr lang="en-AU" dirty="0" smtClean="0"/>
              <a:t>has </a:t>
            </a:r>
            <a:r>
              <a:rPr lang="en-AU" dirty="0"/>
              <a:t>not been </a:t>
            </a:r>
            <a:r>
              <a:rPr lang="en-AU" dirty="0" smtClean="0"/>
              <a:t>found</a:t>
            </a:r>
          </a:p>
          <a:p>
            <a:r>
              <a:rPr lang="en-AU" dirty="0"/>
              <a:t>E</a:t>
            </a:r>
            <a:r>
              <a:rPr lang="en-AU" dirty="0" smtClean="0"/>
              <a:t>fficacy </a:t>
            </a:r>
            <a:r>
              <a:rPr lang="en-AU" dirty="0"/>
              <a:t>of </a:t>
            </a:r>
            <a:r>
              <a:rPr lang="en-AU" dirty="0" smtClean="0"/>
              <a:t>any chemotherapy for CUP is relatively low (most die within </a:t>
            </a:r>
            <a:r>
              <a:rPr lang="en-AU" dirty="0"/>
              <a:t>2 </a:t>
            </a:r>
            <a:r>
              <a:rPr lang="en-AU" dirty="0" smtClean="0"/>
              <a:t>years) </a:t>
            </a:r>
            <a:r>
              <a:rPr lang="en-AU" dirty="0" smtClean="0">
                <a:sym typeface="Wingdings" panose="05000000000000000000" pitchFamily="2" charset="2"/>
              </a:rPr>
              <a:t> </a:t>
            </a:r>
            <a:r>
              <a:rPr lang="en-AU" dirty="0" smtClean="0"/>
              <a:t>need </a:t>
            </a:r>
            <a:r>
              <a:rPr lang="en-AU" dirty="0"/>
              <a:t>for an optimisation of treatment, </a:t>
            </a:r>
            <a:r>
              <a:rPr lang="en-AU" dirty="0" err="1" smtClean="0"/>
              <a:t>eg</a:t>
            </a:r>
            <a:r>
              <a:rPr lang="en-AU" dirty="0" smtClean="0"/>
              <a:t> by </a:t>
            </a:r>
            <a:r>
              <a:rPr lang="en-AU" dirty="0"/>
              <a:t>better characterisation of the </a:t>
            </a:r>
            <a:r>
              <a:rPr lang="en-AU" dirty="0" smtClean="0"/>
              <a:t>tumour, </a:t>
            </a:r>
            <a:r>
              <a:rPr lang="en-AU" dirty="0"/>
              <a:t>or </a:t>
            </a:r>
            <a:r>
              <a:rPr lang="en-AU" dirty="0" smtClean="0"/>
              <a:t>of markers for predicting response </a:t>
            </a:r>
            <a:r>
              <a:rPr lang="en-AU" dirty="0"/>
              <a:t> </a:t>
            </a:r>
            <a:endParaRPr lang="en-AU" dirty="0" smtClean="0"/>
          </a:p>
          <a:p>
            <a:r>
              <a:rPr lang="en-AU" dirty="0" smtClean="0"/>
              <a:t>A recent </a:t>
            </a:r>
            <a:r>
              <a:rPr lang="en-AU" dirty="0"/>
              <a:t>pilot study combining </a:t>
            </a:r>
            <a:r>
              <a:rPr lang="en-AU" dirty="0" err="1"/>
              <a:t>bevacizumab</a:t>
            </a:r>
            <a:r>
              <a:rPr lang="en-AU" dirty="0"/>
              <a:t> and </a:t>
            </a:r>
            <a:r>
              <a:rPr lang="en-AU" dirty="0" err="1"/>
              <a:t>erlotinib</a:t>
            </a:r>
            <a:r>
              <a:rPr lang="en-AU" dirty="0"/>
              <a:t> </a:t>
            </a:r>
            <a:r>
              <a:rPr lang="en-AU" dirty="0" smtClean="0"/>
              <a:t>showed considerable efficacy; median </a:t>
            </a:r>
            <a:r>
              <a:rPr lang="en-AU" dirty="0"/>
              <a:t>overall survival of 7.4 months and 33% of patients alive at 1 </a:t>
            </a:r>
            <a:r>
              <a:rPr lang="en-AU" dirty="0" smtClean="0"/>
              <a:t>year</a:t>
            </a:r>
            <a:r>
              <a:rPr lang="en-AU" dirty="0"/>
              <a:t>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Current literature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18435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Comparison study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1259632" y="5157192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/>
              <a:t>Paclitaxel/carboplatin </a:t>
            </a:r>
            <a:r>
              <a:rPr lang="en-AU" dirty="0"/>
              <a:t>(arm A) or the non-platinum non-</a:t>
            </a:r>
            <a:r>
              <a:rPr lang="en-AU" dirty="0" err="1"/>
              <a:t>taxane</a:t>
            </a:r>
            <a:r>
              <a:rPr lang="en-AU" dirty="0"/>
              <a:t> regimen gemcitabine/</a:t>
            </a:r>
            <a:r>
              <a:rPr lang="en-AU" dirty="0" err="1"/>
              <a:t>vinorelbine</a:t>
            </a:r>
            <a:r>
              <a:rPr lang="en-AU" dirty="0"/>
              <a:t> (arm B)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2" y="1637063"/>
            <a:ext cx="447675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An external file that holds a picture, illustration, etc.&#10;Object name is 6604818f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324350" cy="312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208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77500" lnSpcReduction="20000"/>
          </a:bodyPr>
          <a:lstStyle/>
          <a:p>
            <a:r>
              <a:rPr lang="en-AU" dirty="0" err="1" smtClean="0"/>
              <a:t>EviQ</a:t>
            </a:r>
            <a:endParaRPr lang="en-AU" dirty="0" smtClean="0"/>
          </a:p>
          <a:p>
            <a:r>
              <a:rPr lang="en-AU" dirty="0" smtClean="0"/>
              <a:t>Best Practice</a:t>
            </a:r>
          </a:p>
          <a:p>
            <a:r>
              <a:rPr lang="en-AU" dirty="0" smtClean="0"/>
              <a:t>Australian Cancer Council </a:t>
            </a:r>
          </a:p>
          <a:p>
            <a:r>
              <a:rPr lang="en-AU" dirty="0" smtClean="0"/>
              <a:t>Manual of Clinical Oncology, seventh ed.</a:t>
            </a:r>
          </a:p>
          <a:p>
            <a:pPr marL="624078" indent="-514350">
              <a:buFont typeface="+mj-lt"/>
              <a:buAutoNum type="arabicPeriod"/>
            </a:pPr>
            <a:r>
              <a:rPr lang="en-AU" dirty="0" err="1"/>
              <a:t>Briasoulis</a:t>
            </a:r>
            <a:r>
              <a:rPr lang="en-AU" dirty="0"/>
              <a:t>, E. and N. </a:t>
            </a:r>
            <a:r>
              <a:rPr lang="en-AU" dirty="0" err="1"/>
              <a:t>Pavlidis</a:t>
            </a:r>
            <a:r>
              <a:rPr lang="en-AU" dirty="0"/>
              <a:t>. 1997. "Cancer of Unknown Primary Origin." Oncologist 2(3):142-152</a:t>
            </a:r>
            <a:r>
              <a:rPr lang="en-AU" dirty="0" smtClean="0"/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en-AU" dirty="0" err="1"/>
              <a:t>Briasoulis</a:t>
            </a:r>
            <a:r>
              <a:rPr lang="en-AU" dirty="0"/>
              <a:t>, E., H. </a:t>
            </a:r>
            <a:r>
              <a:rPr lang="en-AU" dirty="0" err="1"/>
              <a:t>Kalofonos</a:t>
            </a:r>
            <a:r>
              <a:rPr lang="en-AU" dirty="0"/>
              <a:t>, D. </a:t>
            </a:r>
            <a:r>
              <a:rPr lang="en-AU" dirty="0" err="1"/>
              <a:t>Bafaloukos</a:t>
            </a:r>
            <a:r>
              <a:rPr lang="en-AU" dirty="0"/>
              <a:t>, et al. 2000. "Carboplatin plus paclitaxel in unknown primary carcinoma: a phase II Hellenic Cooperative Oncology Group Study." </a:t>
            </a:r>
            <a:r>
              <a:rPr lang="en-AU" dirty="0" err="1"/>
              <a:t>J.Clin</a:t>
            </a:r>
            <a:r>
              <a:rPr lang="en-AU" dirty="0"/>
              <a:t> Oncol. 18(17):3101-3107</a:t>
            </a:r>
            <a:r>
              <a:rPr lang="en-AU" dirty="0" smtClean="0"/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en-AU" dirty="0"/>
              <a:t>Huebner, G., H. Link, C. H. </a:t>
            </a:r>
            <a:r>
              <a:rPr lang="en-AU" dirty="0" err="1"/>
              <a:t>Kohne</a:t>
            </a:r>
            <a:r>
              <a:rPr lang="en-AU" dirty="0"/>
              <a:t>, et al. 2009. "Paclitaxel and carboplatin vs gemcitabine and </a:t>
            </a:r>
            <a:r>
              <a:rPr lang="en-AU" dirty="0" err="1"/>
              <a:t>vinorelbine</a:t>
            </a:r>
            <a:r>
              <a:rPr lang="en-AU" dirty="0"/>
              <a:t> in patients with </a:t>
            </a:r>
            <a:r>
              <a:rPr lang="en-AU" dirty="0" err="1"/>
              <a:t>adeno</a:t>
            </a:r>
            <a:r>
              <a:rPr lang="en-AU" dirty="0"/>
              <a:t>- or undifferentiated carcinoma of unknown primary: a randomised prospective phase II trial." Br J Cancer 100(1):44-49.</a:t>
            </a:r>
            <a:endParaRPr lang="en-AU" dirty="0" smtClean="0"/>
          </a:p>
          <a:p>
            <a:pPr marL="624078" indent="-514350">
              <a:buFont typeface="+mj-lt"/>
              <a:buAutoNum type="arabicPeriod"/>
            </a:pPr>
            <a:endParaRPr lang="en-AU" dirty="0" smtClean="0"/>
          </a:p>
          <a:p>
            <a:endParaRPr lang="en-AU" dirty="0" smtClean="0"/>
          </a:p>
          <a:p>
            <a:pPr marL="109728" indent="0">
              <a:buNone/>
            </a:pPr>
            <a:endParaRPr lang="en-AU" i="1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References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944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marL="0" indent="0" algn="ctr">
              <a:buNone/>
            </a:pPr>
            <a:r>
              <a:rPr lang="en-AU" dirty="0" smtClean="0"/>
              <a:t>Mr R attended for review and maintenance therapy for adenocarcinoma of unknown primary</a:t>
            </a:r>
          </a:p>
          <a:p>
            <a:pPr marL="0" indent="0" algn="ctr">
              <a:buNone/>
            </a:pPr>
            <a:endParaRPr lang="en-AU" dirty="0" smtClean="0"/>
          </a:p>
          <a:p>
            <a:pPr marL="0" indent="0" algn="ctr">
              <a:buNone/>
            </a:pPr>
            <a:endParaRPr lang="en-AU" dirty="0" smtClean="0"/>
          </a:p>
          <a:p>
            <a:pPr algn="ctr"/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n-AU" dirty="0" smtClean="0"/>
              <a:t>Intro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48861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85000" lnSpcReduction="10000"/>
          </a:bodyPr>
          <a:lstStyle/>
          <a:p>
            <a:r>
              <a:rPr lang="en-AU" b="1" dirty="0" smtClean="0"/>
              <a:t>Apr 2011: </a:t>
            </a:r>
            <a:r>
              <a:rPr lang="en-AU" dirty="0" smtClean="0"/>
              <a:t>attended GP regarding ~2 days severe sharp pain from RLQ to shoulder; US/CT = liver lesions. </a:t>
            </a:r>
            <a:r>
              <a:rPr lang="en-AU" dirty="0" err="1" smtClean="0"/>
              <a:t>Bx</a:t>
            </a:r>
            <a:r>
              <a:rPr lang="en-AU" dirty="0" smtClean="0"/>
              <a:t> = met adenocarcinoma. Commenced on </a:t>
            </a:r>
            <a:r>
              <a:rPr lang="en-AU" dirty="0" err="1" smtClean="0"/>
              <a:t>Cisplatin</a:t>
            </a:r>
            <a:r>
              <a:rPr lang="en-AU" dirty="0" smtClean="0"/>
              <a:t>/Gemcitabine.</a:t>
            </a:r>
          </a:p>
          <a:p>
            <a:r>
              <a:rPr lang="en-AU" b="1" dirty="0" smtClean="0"/>
              <a:t>May 2011: </a:t>
            </a:r>
            <a:r>
              <a:rPr lang="en-AU" dirty="0" smtClean="0"/>
              <a:t>Pain continuing (dull ache, RUQ/shoulder). Markers decreasing, nil SEs</a:t>
            </a:r>
          </a:p>
          <a:p>
            <a:r>
              <a:rPr lang="en-AU" b="1" dirty="0" smtClean="0"/>
              <a:t>Jun 2011: </a:t>
            </a:r>
            <a:r>
              <a:rPr lang="en-AU" dirty="0" smtClean="0"/>
              <a:t>ECOG 2, nil SEs</a:t>
            </a:r>
            <a:r>
              <a:rPr lang="en-AU" b="1" dirty="0" smtClean="0"/>
              <a:t>. </a:t>
            </a:r>
            <a:r>
              <a:rPr lang="en-AU" dirty="0" smtClean="0"/>
              <a:t>Splenic met found on CT, markers increasing; not responding to </a:t>
            </a:r>
            <a:r>
              <a:rPr lang="en-AU" dirty="0" err="1" smtClean="0"/>
              <a:t>Cis</a:t>
            </a:r>
            <a:r>
              <a:rPr lang="en-AU" dirty="0" smtClean="0"/>
              <a:t>/Gem</a:t>
            </a:r>
          </a:p>
          <a:p>
            <a:r>
              <a:rPr lang="en-AU" b="1" dirty="0" smtClean="0"/>
              <a:t>Jul 2011: </a:t>
            </a:r>
            <a:r>
              <a:rPr lang="en-AU" dirty="0" smtClean="0"/>
              <a:t>Commenced </a:t>
            </a:r>
            <a:r>
              <a:rPr lang="en-AU" dirty="0" err="1" smtClean="0"/>
              <a:t>Folfiri</a:t>
            </a:r>
            <a:r>
              <a:rPr lang="en-AU" dirty="0" smtClean="0"/>
              <a:t>-m/</a:t>
            </a:r>
            <a:r>
              <a:rPr lang="en-AU" dirty="0" err="1" smtClean="0"/>
              <a:t>beva</a:t>
            </a:r>
            <a:r>
              <a:rPr lang="en-AU" dirty="0" smtClean="0"/>
              <a:t>. Mild GIT toxicity/</a:t>
            </a:r>
            <a:r>
              <a:rPr lang="en-AU" dirty="0" err="1" smtClean="0"/>
              <a:t>lightheadedness</a:t>
            </a:r>
            <a:r>
              <a:rPr lang="en-AU" dirty="0" smtClean="0"/>
              <a:t> for 2/7. ECOG 0. Swelling/tender in R) arm- </a:t>
            </a:r>
            <a:r>
              <a:rPr lang="en-AU" dirty="0" err="1" smtClean="0"/>
              <a:t>subclav</a:t>
            </a:r>
            <a:r>
              <a:rPr lang="en-AU" dirty="0" smtClean="0"/>
              <a:t>/axillary DVT. (</a:t>
            </a:r>
            <a:r>
              <a:rPr lang="en-AU" dirty="0" smtClean="0">
                <a:sym typeface="Wingdings" panose="05000000000000000000" pitchFamily="2" charset="2"/>
              </a:rPr>
              <a:t></a:t>
            </a:r>
            <a:r>
              <a:rPr lang="en-AU" dirty="0" err="1" smtClean="0"/>
              <a:t>Clexane</a:t>
            </a:r>
            <a:r>
              <a:rPr lang="en-AU" dirty="0" smtClean="0"/>
              <a:t>).</a:t>
            </a:r>
          </a:p>
          <a:p>
            <a:r>
              <a:rPr lang="en-AU" b="1" dirty="0" smtClean="0"/>
              <a:t>Aug 2011: </a:t>
            </a:r>
            <a:r>
              <a:rPr lang="en-AU" dirty="0" smtClean="0"/>
              <a:t>Dec met size on CT, </a:t>
            </a:r>
            <a:r>
              <a:rPr lang="en-AU" dirty="0" err="1" smtClean="0"/>
              <a:t>dec</a:t>
            </a:r>
            <a:r>
              <a:rPr lang="en-AU" dirty="0" smtClean="0"/>
              <a:t> markers. Nil SEs.</a:t>
            </a:r>
            <a:endParaRPr lang="en-AU" b="1" dirty="0" smtClean="0"/>
          </a:p>
          <a:p>
            <a:r>
              <a:rPr lang="en-AU" b="1" dirty="0" smtClean="0"/>
              <a:t>Sep 2011: </a:t>
            </a:r>
            <a:r>
              <a:rPr lang="en-AU" dirty="0" smtClean="0"/>
              <a:t>ECOG 0. Some </a:t>
            </a:r>
            <a:r>
              <a:rPr lang="en-AU" dirty="0" err="1" smtClean="0"/>
              <a:t>mucositis</a:t>
            </a:r>
            <a:r>
              <a:rPr lang="en-AU" dirty="0" smtClean="0"/>
              <a:t>, resolved with </a:t>
            </a:r>
            <a:r>
              <a:rPr lang="en-AU" dirty="0" err="1" smtClean="0"/>
              <a:t>dec</a:t>
            </a:r>
            <a:r>
              <a:rPr lang="en-AU" dirty="0" smtClean="0"/>
              <a:t> dose.</a:t>
            </a:r>
          </a:p>
          <a:p>
            <a:r>
              <a:rPr lang="en-AU" sz="2800" b="1" dirty="0" smtClean="0"/>
              <a:t>Oct 2011: </a:t>
            </a:r>
            <a:r>
              <a:rPr lang="en-AU" sz="2800" dirty="0" smtClean="0"/>
              <a:t>~ </a:t>
            </a:r>
            <a:r>
              <a:rPr lang="en-AU" sz="2800" dirty="0" err="1" smtClean="0"/>
              <a:t>inc</a:t>
            </a:r>
            <a:r>
              <a:rPr lang="en-AU" sz="2800" dirty="0" smtClean="0"/>
              <a:t> markers. Dec met size. ECOG 0.</a:t>
            </a:r>
            <a:endParaRPr lang="en-AU" sz="2800" dirty="0"/>
          </a:p>
          <a:p>
            <a:pPr marL="109728" indent="0">
              <a:buNone/>
            </a:pPr>
            <a:endParaRPr lang="en-AU" sz="2800" dirty="0"/>
          </a:p>
          <a:p>
            <a:endParaRPr lang="en-AU" sz="2800" dirty="0"/>
          </a:p>
          <a:p>
            <a:endParaRPr lang="en-AU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Chronology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1168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904656"/>
          </a:xfrm>
        </p:spPr>
        <p:txBody>
          <a:bodyPr>
            <a:noAutofit/>
          </a:bodyPr>
          <a:lstStyle/>
          <a:p>
            <a:r>
              <a:rPr lang="en-AU" sz="2400" b="1" dirty="0"/>
              <a:t>Nov 2011: </a:t>
            </a:r>
            <a:r>
              <a:rPr lang="en-AU" sz="2400" dirty="0" smtClean="0"/>
              <a:t>Mild gen </a:t>
            </a:r>
            <a:r>
              <a:rPr lang="en-AU" sz="2400" dirty="0" err="1" smtClean="0"/>
              <a:t>abdo</a:t>
            </a:r>
            <a:r>
              <a:rPr lang="en-AU" sz="2400" dirty="0" smtClean="0"/>
              <a:t> pain/diarrhoea. ECOG 1.</a:t>
            </a:r>
          </a:p>
          <a:p>
            <a:r>
              <a:rPr lang="en-AU" sz="2400" b="1" dirty="0" smtClean="0"/>
              <a:t>Dec 2011: </a:t>
            </a:r>
            <a:r>
              <a:rPr lang="en-AU" sz="2400" dirty="0" smtClean="0"/>
              <a:t>Dec met size. Commenced maintenance Bev/cape. Tiredness, </a:t>
            </a:r>
            <a:r>
              <a:rPr lang="en-AU" sz="2400" dirty="0" err="1" smtClean="0"/>
              <a:t>dec</a:t>
            </a:r>
            <a:r>
              <a:rPr lang="en-AU" sz="2400" dirty="0" smtClean="0"/>
              <a:t> short term memory and concentration, ~diarrhoea. </a:t>
            </a:r>
            <a:endParaRPr lang="en-AU" sz="2400" b="1" dirty="0"/>
          </a:p>
          <a:p>
            <a:r>
              <a:rPr lang="en-AU" sz="2400" b="1" dirty="0" smtClean="0"/>
              <a:t>Jan-Apr </a:t>
            </a:r>
            <a:r>
              <a:rPr lang="en-AU" sz="2400" b="1" dirty="0"/>
              <a:t>2012: </a:t>
            </a:r>
            <a:r>
              <a:rPr lang="en-AU" sz="2400" dirty="0" smtClean="0"/>
              <a:t>ECOG 1. Nil sig SEs. Dec markers. Occasional mild R) shoulder/costal margin pain. Exam normal.</a:t>
            </a:r>
            <a:endParaRPr lang="en-AU" sz="2400" dirty="0"/>
          </a:p>
          <a:p>
            <a:r>
              <a:rPr lang="en-AU" sz="2400" b="1" dirty="0" smtClean="0"/>
              <a:t>May-Jun 2012: </a:t>
            </a:r>
            <a:r>
              <a:rPr lang="en-AU" sz="2400" dirty="0" smtClean="0"/>
              <a:t>R) shoulder/CM pain resolved w/ </a:t>
            </a:r>
            <a:r>
              <a:rPr lang="en-AU" sz="2400" dirty="0" err="1" smtClean="0"/>
              <a:t>Dex</a:t>
            </a:r>
            <a:r>
              <a:rPr lang="en-AU" sz="2400" dirty="0" smtClean="0"/>
              <a:t>. Markers ~ increasing.</a:t>
            </a:r>
            <a:endParaRPr lang="en-AU" sz="2400" dirty="0" smtClean="0">
              <a:sym typeface="Wingdings" panose="05000000000000000000" pitchFamily="2" charset="2"/>
            </a:endParaRPr>
          </a:p>
          <a:p>
            <a:r>
              <a:rPr lang="en-AU" sz="2400" b="1" dirty="0" smtClean="0">
                <a:sym typeface="Wingdings" panose="05000000000000000000" pitchFamily="2" charset="2"/>
              </a:rPr>
              <a:t>Jul 2012: </a:t>
            </a:r>
            <a:r>
              <a:rPr lang="en-AU" sz="2400" dirty="0" smtClean="0">
                <a:sym typeface="Wingdings" panose="05000000000000000000" pitchFamily="2" charset="2"/>
              </a:rPr>
              <a:t>Lower back </a:t>
            </a:r>
            <a:r>
              <a:rPr lang="en-AU" sz="2400" dirty="0" err="1" smtClean="0">
                <a:sym typeface="Wingdings" panose="05000000000000000000" pitchFamily="2" charset="2"/>
              </a:rPr>
              <a:t>painheadache</a:t>
            </a:r>
            <a:r>
              <a:rPr lang="en-AU" sz="2400" dirty="0" smtClean="0">
                <a:sym typeface="Wingdings" panose="05000000000000000000" pitchFamily="2" charset="2"/>
              </a:rPr>
              <a:t>. Fatigue, nil other </a:t>
            </a:r>
            <a:r>
              <a:rPr lang="en-AU" sz="2400" dirty="0" err="1" smtClean="0">
                <a:sym typeface="Wingdings" panose="05000000000000000000" pitchFamily="2" charset="2"/>
              </a:rPr>
              <a:t>sx</a:t>
            </a:r>
            <a:r>
              <a:rPr lang="en-AU" sz="2400" dirty="0">
                <a:sym typeface="Wingdings" panose="05000000000000000000" pitchFamily="2" charset="2"/>
              </a:rPr>
              <a:t> </a:t>
            </a:r>
            <a:r>
              <a:rPr lang="en-AU" sz="2400" dirty="0" smtClean="0">
                <a:sym typeface="Wingdings" panose="05000000000000000000" pitchFamily="2" charset="2"/>
              </a:rPr>
              <a:t>(</a:t>
            </a:r>
            <a:r>
              <a:rPr lang="en-AU" sz="2400" dirty="0" err="1" smtClean="0">
                <a:sym typeface="Wingdings" panose="05000000000000000000" pitchFamily="2" charset="2"/>
              </a:rPr>
              <a:t>esp</a:t>
            </a:r>
            <a:r>
              <a:rPr lang="en-AU" sz="2400" dirty="0" smtClean="0">
                <a:sym typeface="Wingdings" panose="05000000000000000000" pitchFamily="2" charset="2"/>
              </a:rPr>
              <a:t> </a:t>
            </a:r>
            <a:r>
              <a:rPr lang="en-AU" sz="2400" dirty="0" err="1" smtClean="0">
                <a:sym typeface="Wingdings" panose="05000000000000000000" pitchFamily="2" charset="2"/>
              </a:rPr>
              <a:t>neuro</a:t>
            </a:r>
            <a:r>
              <a:rPr lang="en-AU" sz="2400" dirty="0" smtClean="0">
                <a:sym typeface="Wingdings" panose="05000000000000000000" pitchFamily="2" charset="2"/>
              </a:rPr>
              <a:t>)</a:t>
            </a:r>
            <a:endParaRPr lang="en-AU" sz="2400" dirty="0">
              <a:sym typeface="Wingdings" panose="05000000000000000000" pitchFamily="2" charset="2"/>
            </a:endParaRPr>
          </a:p>
          <a:p>
            <a:r>
              <a:rPr lang="en-AU" sz="2400" b="1" dirty="0" smtClean="0">
                <a:sym typeface="Wingdings" panose="05000000000000000000" pitchFamily="2" charset="2"/>
              </a:rPr>
              <a:t>Aug-Sep 2012: </a:t>
            </a:r>
            <a:r>
              <a:rPr lang="en-AU" sz="2400" dirty="0" smtClean="0">
                <a:sym typeface="Wingdings" panose="05000000000000000000" pitchFamily="2" charset="2"/>
              </a:rPr>
              <a:t>Mets unchanged on Ix, nil issues.</a:t>
            </a:r>
          </a:p>
          <a:p>
            <a:r>
              <a:rPr lang="en-AU" sz="2400" b="1" dirty="0" smtClean="0">
                <a:sym typeface="Wingdings" panose="05000000000000000000" pitchFamily="2" charset="2"/>
              </a:rPr>
              <a:t>Oct 2012: </a:t>
            </a:r>
            <a:r>
              <a:rPr lang="en-AU" sz="2400" dirty="0" smtClean="0">
                <a:sym typeface="Wingdings" panose="05000000000000000000" pitchFamily="2" charset="2"/>
              </a:rPr>
              <a:t>~appetite, ECOG 1, dose reduced due to minor </a:t>
            </a:r>
            <a:r>
              <a:rPr lang="en-AU" sz="2400" dirty="0" err="1" smtClean="0">
                <a:sym typeface="Wingdings" panose="05000000000000000000" pitchFamily="2" charset="2"/>
              </a:rPr>
              <a:t>mucositis</a:t>
            </a:r>
            <a:r>
              <a:rPr lang="en-AU" sz="2400" dirty="0" smtClean="0">
                <a:sym typeface="Wingdings" panose="05000000000000000000" pitchFamily="2" charset="2"/>
              </a:rPr>
              <a:t>, nausea, changed bowel habit</a:t>
            </a:r>
            <a:endParaRPr lang="en-AU" sz="2400" dirty="0" smtClean="0"/>
          </a:p>
        </p:txBody>
      </p:sp>
    </p:spTree>
    <p:extLst>
      <p:ext uri="{BB962C8B-B14F-4D97-AF65-F5344CB8AC3E}">
        <p14:creationId xmlns:p14="http://schemas.microsoft.com/office/powerpoint/2010/main" val="1227085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 fontScale="77500" lnSpcReduction="20000"/>
          </a:bodyPr>
          <a:lstStyle/>
          <a:p>
            <a:r>
              <a:rPr lang="en-AU" sz="2800" b="1" dirty="0" smtClean="0"/>
              <a:t>Dec 2012-Mar 2013: </a:t>
            </a:r>
            <a:r>
              <a:rPr lang="en-AU" sz="2800" dirty="0" smtClean="0"/>
              <a:t>RUQ pain controlled w/ </a:t>
            </a:r>
            <a:r>
              <a:rPr lang="en-AU" sz="2800" dirty="0" err="1" smtClean="0"/>
              <a:t>panadeine</a:t>
            </a:r>
            <a:r>
              <a:rPr lang="en-AU" sz="2800" dirty="0" smtClean="0"/>
              <a:t> forte. ECOG 1, Grade 1 Hand/foot, other SEs settled</a:t>
            </a:r>
            <a:endParaRPr lang="en-AU" sz="2800" dirty="0"/>
          </a:p>
          <a:p>
            <a:r>
              <a:rPr lang="en-AU" sz="2800" b="1" dirty="0" smtClean="0"/>
              <a:t>Apr 2013</a:t>
            </a:r>
            <a:r>
              <a:rPr lang="en-AU" sz="2800" b="1" dirty="0"/>
              <a:t>: </a:t>
            </a:r>
            <a:r>
              <a:rPr lang="en-AU" sz="2800" dirty="0"/>
              <a:t> </a:t>
            </a:r>
            <a:r>
              <a:rPr lang="en-AU" sz="2800" dirty="0" smtClean="0"/>
              <a:t>Pain</a:t>
            </a:r>
            <a:r>
              <a:rPr lang="en-AU" sz="2800" dirty="0" smtClean="0">
                <a:sym typeface="Wingdings" panose="05000000000000000000" pitchFamily="2" charset="2"/>
              </a:rPr>
              <a:t></a:t>
            </a:r>
            <a:r>
              <a:rPr lang="en-AU" sz="2800" dirty="0" smtClean="0"/>
              <a:t> severe. Reactions to opioids. Ref to pall med. Sig disease progression on CT, lesions markedly larger. Markers x2 in 3/52.Commenced </a:t>
            </a:r>
            <a:r>
              <a:rPr lang="en-AU" sz="2800" dirty="0" err="1" smtClean="0"/>
              <a:t>Folfoxiri</a:t>
            </a:r>
            <a:r>
              <a:rPr lang="en-AU" sz="2800" dirty="0" smtClean="0"/>
              <a:t>/Bev.</a:t>
            </a:r>
            <a:endParaRPr lang="en-AU" sz="2800" b="1" dirty="0"/>
          </a:p>
          <a:p>
            <a:r>
              <a:rPr lang="en-AU" sz="2800" b="1" dirty="0" smtClean="0"/>
              <a:t>May 2013</a:t>
            </a:r>
            <a:r>
              <a:rPr lang="en-AU" sz="2800" b="1" dirty="0"/>
              <a:t>: </a:t>
            </a:r>
            <a:r>
              <a:rPr lang="en-AU" sz="2800" dirty="0" smtClean="0"/>
              <a:t>Markers </a:t>
            </a:r>
            <a:r>
              <a:rPr lang="en-AU" sz="2800" dirty="0" err="1" smtClean="0"/>
              <a:t>dec</a:t>
            </a:r>
            <a:r>
              <a:rPr lang="en-AU" sz="2800" dirty="0" smtClean="0"/>
              <a:t> by 50%. SEs: grade 1 diarrhoea/nausea/cramps/</a:t>
            </a:r>
            <a:r>
              <a:rPr lang="en-AU" sz="2800" dirty="0" err="1" smtClean="0"/>
              <a:t>periph</a:t>
            </a:r>
            <a:r>
              <a:rPr lang="en-AU" sz="2800" dirty="0" smtClean="0"/>
              <a:t> </a:t>
            </a:r>
            <a:r>
              <a:rPr lang="en-AU" sz="2800" dirty="0" err="1" smtClean="0"/>
              <a:t>neuro</a:t>
            </a:r>
            <a:r>
              <a:rPr lang="en-AU" sz="2800" dirty="0" smtClean="0"/>
              <a:t>. ECOG 1. </a:t>
            </a:r>
          </a:p>
          <a:p>
            <a:r>
              <a:rPr lang="en-AU" sz="2800" b="1" dirty="0" smtClean="0"/>
              <a:t>Jun 2013</a:t>
            </a:r>
            <a:r>
              <a:rPr lang="en-AU" sz="2800" b="1" dirty="0"/>
              <a:t>: </a:t>
            </a:r>
            <a:r>
              <a:rPr lang="en-AU" sz="2800" dirty="0" smtClean="0"/>
              <a:t>CT stable, but deteriorating condition. Commenced </a:t>
            </a:r>
            <a:r>
              <a:rPr lang="en-AU" sz="2800" dirty="0" err="1" smtClean="0"/>
              <a:t>Carboplat</a:t>
            </a:r>
            <a:r>
              <a:rPr lang="en-AU" sz="2800" dirty="0" smtClean="0"/>
              <a:t>/</a:t>
            </a:r>
            <a:r>
              <a:rPr lang="en-AU" sz="2800" dirty="0" err="1" smtClean="0"/>
              <a:t>pacli</a:t>
            </a:r>
            <a:r>
              <a:rPr lang="en-AU" sz="2800" dirty="0" smtClean="0"/>
              <a:t>/</a:t>
            </a:r>
            <a:r>
              <a:rPr lang="en-AU" sz="2800" dirty="0" err="1" smtClean="0"/>
              <a:t>bev</a:t>
            </a:r>
            <a:r>
              <a:rPr lang="en-AU" sz="2800" dirty="0" smtClean="0"/>
              <a:t>/cape.</a:t>
            </a:r>
          </a:p>
          <a:p>
            <a:r>
              <a:rPr lang="en-AU" sz="2800" b="1" dirty="0" smtClean="0"/>
              <a:t>Jul 2013: </a:t>
            </a:r>
            <a:r>
              <a:rPr lang="en-AU" sz="2800" dirty="0" smtClean="0"/>
              <a:t>Dec markers. Severe </a:t>
            </a:r>
            <a:r>
              <a:rPr lang="en-AU" sz="2800" dirty="0" err="1" smtClean="0"/>
              <a:t>abdo</a:t>
            </a:r>
            <a:r>
              <a:rPr lang="en-AU" sz="2800" dirty="0" smtClean="0"/>
              <a:t> pain ~2-3/7 after C1, required </a:t>
            </a:r>
            <a:r>
              <a:rPr lang="en-AU" sz="2800" dirty="0" err="1" smtClean="0"/>
              <a:t>endone</a:t>
            </a:r>
            <a:endParaRPr lang="en-AU" sz="2800" b="1" dirty="0"/>
          </a:p>
          <a:p>
            <a:r>
              <a:rPr lang="en-AU" sz="2800" b="1" dirty="0" smtClean="0"/>
              <a:t>Sep 2013</a:t>
            </a:r>
            <a:r>
              <a:rPr lang="en-AU" sz="2800" dirty="0" smtClean="0"/>
              <a:t>: Feb </a:t>
            </a:r>
            <a:r>
              <a:rPr lang="en-AU" sz="2800" dirty="0" err="1" smtClean="0"/>
              <a:t>neutropaenia</a:t>
            </a:r>
            <a:r>
              <a:rPr lang="en-AU" sz="2800" dirty="0"/>
              <a:t> </a:t>
            </a:r>
            <a:r>
              <a:rPr lang="en-AU" sz="2800" dirty="0" smtClean="0"/>
              <a:t>(Admit x5/7, </a:t>
            </a:r>
            <a:r>
              <a:rPr lang="en-AU" sz="2800" dirty="0" err="1" smtClean="0"/>
              <a:t>Abx</a:t>
            </a:r>
            <a:r>
              <a:rPr lang="en-AU" sz="2800" dirty="0" smtClean="0"/>
              <a:t>). Numbness over distal ½ feet. ~5/7 myalgia. </a:t>
            </a:r>
          </a:p>
          <a:p>
            <a:r>
              <a:rPr lang="en-AU" sz="2800" b="1" dirty="0" smtClean="0"/>
              <a:t>Oct-Nov 2013</a:t>
            </a:r>
            <a:r>
              <a:rPr lang="en-AU" sz="2800" dirty="0" smtClean="0"/>
              <a:t>: ECOG 1-2. Stable </a:t>
            </a:r>
            <a:r>
              <a:rPr lang="en-AU" sz="2800" dirty="0" err="1" smtClean="0"/>
              <a:t>periph</a:t>
            </a:r>
            <a:r>
              <a:rPr lang="en-AU" sz="2800" dirty="0" smtClean="0"/>
              <a:t> </a:t>
            </a:r>
            <a:r>
              <a:rPr lang="en-AU" sz="2800" dirty="0" err="1" smtClean="0"/>
              <a:t>neuro</a:t>
            </a:r>
            <a:r>
              <a:rPr lang="en-AU" sz="2800" dirty="0" smtClean="0"/>
              <a:t>. LL wasting. Nil change on CT. Dec markers.</a:t>
            </a:r>
          </a:p>
          <a:p>
            <a:r>
              <a:rPr lang="en-AU" sz="2800" b="1" dirty="0" smtClean="0"/>
              <a:t>Dec 2013:</a:t>
            </a:r>
            <a:r>
              <a:rPr lang="en-AU" sz="2800" dirty="0" smtClean="0"/>
              <a:t> </a:t>
            </a:r>
            <a:r>
              <a:rPr lang="en-AU" sz="2800" dirty="0" err="1" smtClean="0"/>
              <a:t>feb</a:t>
            </a:r>
            <a:r>
              <a:rPr lang="en-AU" sz="2800" dirty="0" smtClean="0"/>
              <a:t> </a:t>
            </a:r>
            <a:r>
              <a:rPr lang="en-AU" sz="2800" dirty="0" err="1" smtClean="0"/>
              <a:t>neutropaenia</a:t>
            </a:r>
            <a:r>
              <a:rPr lang="en-AU" sz="2800" dirty="0"/>
              <a:t> </a:t>
            </a:r>
            <a:r>
              <a:rPr lang="en-AU" sz="2800" dirty="0" smtClean="0"/>
              <a:t>(admit x 4/7, IV </a:t>
            </a:r>
            <a:r>
              <a:rPr lang="en-AU" sz="2800" dirty="0" err="1" smtClean="0"/>
              <a:t>abx</a:t>
            </a:r>
            <a:r>
              <a:rPr lang="en-AU" sz="2800" dirty="0" smtClean="0"/>
              <a:t>. ?LRTI)</a:t>
            </a:r>
          </a:p>
          <a:p>
            <a:r>
              <a:rPr lang="en-AU" sz="2800" b="1" dirty="0" smtClean="0"/>
              <a:t>Jan-May 2014: </a:t>
            </a:r>
            <a:r>
              <a:rPr lang="en-AU" sz="2800" dirty="0" smtClean="0"/>
              <a:t>pain controlled, ECOG 1, stable.</a:t>
            </a:r>
            <a:endParaRPr lang="en-AU" sz="2800" b="1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2626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Current medications: </a:t>
            </a:r>
            <a:r>
              <a:rPr lang="en-AU" dirty="0" err="1" smtClean="0"/>
              <a:t>Endone</a:t>
            </a:r>
            <a:r>
              <a:rPr lang="en-AU" dirty="0" smtClean="0"/>
              <a:t>, Ativan, </a:t>
            </a:r>
            <a:r>
              <a:rPr lang="en-AU" dirty="0" err="1" smtClean="0"/>
              <a:t>Dex</a:t>
            </a:r>
            <a:r>
              <a:rPr lang="en-AU" dirty="0" smtClean="0"/>
              <a:t>, meloxicam, </a:t>
            </a:r>
            <a:r>
              <a:rPr lang="en-AU" dirty="0" err="1" smtClean="0"/>
              <a:t>nexium</a:t>
            </a:r>
            <a:r>
              <a:rPr lang="en-AU" dirty="0" smtClean="0"/>
              <a:t>, Mg2+, </a:t>
            </a:r>
            <a:r>
              <a:rPr lang="en-AU" dirty="0" err="1" smtClean="0"/>
              <a:t>durogesic</a:t>
            </a:r>
            <a:r>
              <a:rPr lang="en-AU" dirty="0" smtClean="0"/>
              <a:t> 25mcg </a:t>
            </a:r>
          </a:p>
          <a:p>
            <a:r>
              <a:rPr lang="en-AU" dirty="0" err="1" smtClean="0"/>
              <a:t>Phx</a:t>
            </a:r>
            <a:endParaRPr lang="en-AU" dirty="0" smtClean="0"/>
          </a:p>
          <a:p>
            <a:pPr lvl="1"/>
            <a:r>
              <a:rPr lang="en-AU" dirty="0" smtClean="0"/>
              <a:t>Allergies: erythromycin (?reactions to opioids)</a:t>
            </a:r>
          </a:p>
          <a:p>
            <a:pPr lvl="1"/>
            <a:r>
              <a:rPr lang="en-AU" dirty="0" smtClean="0"/>
              <a:t>Migraines</a:t>
            </a:r>
          </a:p>
          <a:p>
            <a:pPr lvl="1"/>
            <a:r>
              <a:rPr lang="en-AU" dirty="0" smtClean="0"/>
              <a:t>Nil other </a:t>
            </a:r>
            <a:r>
              <a:rPr lang="en-AU" dirty="0" err="1" smtClean="0"/>
              <a:t>hx</a:t>
            </a:r>
            <a:endParaRPr lang="en-AU" dirty="0" smtClean="0"/>
          </a:p>
          <a:p>
            <a:pPr lvl="1"/>
            <a:endParaRPr lang="en-AU" dirty="0"/>
          </a:p>
          <a:p>
            <a:r>
              <a:rPr lang="en-AU" dirty="0" err="1"/>
              <a:t>FHx</a:t>
            </a:r>
            <a:endParaRPr lang="en-AU" dirty="0"/>
          </a:p>
          <a:p>
            <a:pPr lvl="1"/>
            <a:r>
              <a:rPr lang="en-AU" dirty="0" smtClean="0"/>
              <a:t>Mother: breast ca ages 66/72. Alive and doing well.</a:t>
            </a:r>
          </a:p>
          <a:p>
            <a:pPr lvl="1"/>
            <a:r>
              <a:rPr lang="en-AU" dirty="0" smtClean="0"/>
              <a:t>Grandfather: Met skin cancer, died in 70s</a:t>
            </a:r>
          </a:p>
          <a:p>
            <a:pPr lvl="1"/>
            <a:r>
              <a:rPr lang="en-AU" dirty="0" smtClean="0"/>
              <a:t>Nil other known</a:t>
            </a:r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Phx</a:t>
            </a:r>
            <a:r>
              <a:rPr lang="en-AU" dirty="0" smtClean="0"/>
              <a:t>/</a:t>
            </a:r>
            <a:r>
              <a:rPr lang="en-AU" dirty="0" err="1" smtClean="0"/>
              <a:t>Fhx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059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Social</a:t>
            </a:r>
          </a:p>
          <a:p>
            <a:pPr lvl="1"/>
            <a:r>
              <a:rPr lang="en-AU" dirty="0" smtClean="0"/>
              <a:t>Mr </a:t>
            </a:r>
            <a:r>
              <a:rPr lang="en-AU" dirty="0"/>
              <a:t>R</a:t>
            </a:r>
            <a:r>
              <a:rPr lang="en-AU" dirty="0" smtClean="0"/>
              <a:t> lives with his wife and three children. Eldest child lives out of home and has 2 children.</a:t>
            </a:r>
          </a:p>
          <a:p>
            <a:pPr lvl="1"/>
            <a:r>
              <a:rPr lang="en-AU" dirty="0" smtClean="0"/>
              <a:t>Self employed motorcycle restorer; previously w/ large company. Nil financial issues.</a:t>
            </a:r>
          </a:p>
          <a:p>
            <a:pPr lvl="1"/>
            <a:r>
              <a:rPr lang="en-AU" dirty="0" smtClean="0"/>
              <a:t>Smoking </a:t>
            </a:r>
            <a:r>
              <a:rPr lang="en-AU" dirty="0" err="1" smtClean="0"/>
              <a:t>hx</a:t>
            </a:r>
            <a:r>
              <a:rPr lang="en-AU" dirty="0" smtClean="0"/>
              <a:t>: never smoked</a:t>
            </a:r>
          </a:p>
          <a:p>
            <a:pPr lvl="1"/>
            <a:r>
              <a:rPr lang="en-AU" dirty="0" smtClean="0"/>
              <a:t>Alcohol: ~ binge monthly before dx</a:t>
            </a:r>
          </a:p>
          <a:p>
            <a:pPr marL="393192" lvl="1" indent="0">
              <a:buNone/>
            </a:pP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Social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8527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472608"/>
          </a:xfrm>
        </p:spPr>
        <p:txBody>
          <a:bodyPr>
            <a:normAutofit lnSpcReduction="10000"/>
          </a:bodyPr>
          <a:lstStyle/>
          <a:p>
            <a:pPr marL="310896" indent="-457200"/>
            <a:r>
              <a:rPr lang="en-AU" sz="2800" dirty="0" smtClean="0"/>
              <a:t>Initial </a:t>
            </a:r>
            <a:r>
              <a:rPr lang="en-AU" sz="2800" dirty="0" err="1" smtClean="0"/>
              <a:t>Dx</a:t>
            </a:r>
            <a:r>
              <a:rPr lang="en-AU" sz="2800" dirty="0"/>
              <a:t>: </a:t>
            </a:r>
            <a:r>
              <a:rPr lang="en-AU" sz="2800" dirty="0" smtClean="0"/>
              <a:t>Adenocarcinoma of unknown primary</a:t>
            </a:r>
            <a:endParaRPr lang="en-AU" sz="2800" dirty="0"/>
          </a:p>
          <a:p>
            <a:pPr marL="310896" indent="-457200"/>
            <a:r>
              <a:rPr lang="en-AU" sz="2800" dirty="0" smtClean="0"/>
              <a:t>RX (</a:t>
            </a:r>
            <a:r>
              <a:rPr lang="en-AU" sz="2800" dirty="0" err="1" smtClean="0"/>
              <a:t>earliest</a:t>
            </a:r>
            <a:r>
              <a:rPr lang="en-AU" sz="2800" dirty="0" err="1" smtClean="0">
                <a:sym typeface="Wingdings" panose="05000000000000000000" pitchFamily="2" charset="2"/>
              </a:rPr>
              <a:t>most</a:t>
            </a:r>
            <a:r>
              <a:rPr lang="en-AU" sz="2800" dirty="0" smtClean="0">
                <a:sym typeface="Wingdings" panose="05000000000000000000" pitchFamily="2" charset="2"/>
              </a:rPr>
              <a:t> recent)</a:t>
            </a:r>
            <a:r>
              <a:rPr lang="en-AU" sz="2800" dirty="0" smtClean="0"/>
              <a:t>:</a:t>
            </a:r>
          </a:p>
          <a:p>
            <a:pPr marL="1145286" lvl="3" indent="-514350">
              <a:spcBef>
                <a:spcPts val="400"/>
              </a:spcBef>
              <a:buSzPct val="68000"/>
              <a:buFont typeface="+mj-lt"/>
              <a:buAutoNum type="arabicPeriod"/>
            </a:pPr>
            <a:r>
              <a:rPr lang="en-AU" sz="2600" dirty="0" smtClean="0"/>
              <a:t>3x </a:t>
            </a:r>
            <a:r>
              <a:rPr lang="en-AU" sz="2600" dirty="0" err="1" smtClean="0"/>
              <a:t>Cisplatin</a:t>
            </a:r>
            <a:r>
              <a:rPr lang="en-AU" sz="2600" dirty="0" smtClean="0"/>
              <a:t>/Gemcitabine</a:t>
            </a:r>
          </a:p>
          <a:p>
            <a:pPr marL="1145286" lvl="3" indent="-514350">
              <a:spcBef>
                <a:spcPts val="400"/>
              </a:spcBef>
              <a:buSzPct val="68000"/>
              <a:buFont typeface="+mj-lt"/>
              <a:buAutoNum type="arabicPeriod"/>
            </a:pPr>
            <a:r>
              <a:rPr lang="en-AU" sz="2600" dirty="0" smtClean="0"/>
              <a:t>12x </a:t>
            </a:r>
            <a:r>
              <a:rPr lang="en-AU" sz="2600" dirty="0" err="1" smtClean="0"/>
              <a:t>Folfiri</a:t>
            </a:r>
            <a:r>
              <a:rPr lang="en-AU" sz="2600" dirty="0" smtClean="0"/>
              <a:t> m/ </a:t>
            </a:r>
            <a:r>
              <a:rPr lang="en-AU" sz="2600" dirty="0" err="1" smtClean="0"/>
              <a:t>beva</a:t>
            </a:r>
            <a:endParaRPr lang="en-AU" sz="2600" dirty="0" smtClean="0"/>
          </a:p>
          <a:p>
            <a:pPr marL="1145286" lvl="3" indent="-514350">
              <a:spcBef>
                <a:spcPts val="400"/>
              </a:spcBef>
              <a:buSzPct val="68000"/>
              <a:buFont typeface="+mj-lt"/>
              <a:buAutoNum type="arabicPeriod"/>
            </a:pPr>
            <a:r>
              <a:rPr lang="en-AU" sz="2600" dirty="0"/>
              <a:t>3</a:t>
            </a:r>
            <a:r>
              <a:rPr lang="en-AU" sz="2600" dirty="0" smtClean="0"/>
              <a:t>x </a:t>
            </a:r>
            <a:r>
              <a:rPr lang="en-AU" sz="2600" dirty="0" err="1" smtClean="0"/>
              <a:t>Beva</a:t>
            </a:r>
            <a:r>
              <a:rPr lang="en-AU" sz="2600" dirty="0" smtClean="0"/>
              <a:t>/cape</a:t>
            </a:r>
          </a:p>
          <a:p>
            <a:pPr marL="1145286" lvl="3" indent="-514350">
              <a:spcBef>
                <a:spcPts val="400"/>
              </a:spcBef>
              <a:buSzPct val="68000"/>
              <a:buFont typeface="+mj-lt"/>
              <a:buAutoNum type="arabicPeriod"/>
            </a:pPr>
            <a:r>
              <a:rPr lang="en-AU" sz="2600" dirty="0"/>
              <a:t>5</a:t>
            </a:r>
            <a:r>
              <a:rPr lang="en-AU" sz="2600" dirty="0" smtClean="0"/>
              <a:t>x </a:t>
            </a:r>
            <a:r>
              <a:rPr lang="en-AU" sz="2600" dirty="0" err="1" smtClean="0"/>
              <a:t>Folfoxiri</a:t>
            </a:r>
            <a:r>
              <a:rPr lang="en-AU" sz="2600" dirty="0" smtClean="0"/>
              <a:t>/</a:t>
            </a:r>
            <a:r>
              <a:rPr lang="en-AU" sz="2600" dirty="0" err="1" smtClean="0"/>
              <a:t>beva</a:t>
            </a:r>
            <a:endParaRPr lang="en-AU" sz="2600" dirty="0" smtClean="0"/>
          </a:p>
          <a:p>
            <a:pPr marL="1145286" lvl="3" indent="-514350">
              <a:spcBef>
                <a:spcPts val="400"/>
              </a:spcBef>
              <a:buSzPct val="68000"/>
              <a:buFont typeface="+mj-lt"/>
              <a:buAutoNum type="arabicPeriod"/>
            </a:pPr>
            <a:r>
              <a:rPr lang="en-AU" sz="2600" dirty="0" smtClean="0"/>
              <a:t>15x Carboplatin/Paclitaxel/</a:t>
            </a:r>
            <a:r>
              <a:rPr lang="en-AU" sz="2600" dirty="0" err="1" smtClean="0"/>
              <a:t>beva</a:t>
            </a:r>
            <a:r>
              <a:rPr lang="en-AU" sz="2600" dirty="0" smtClean="0"/>
              <a:t>/cape</a:t>
            </a:r>
            <a:endParaRPr lang="en-AU" sz="2600" dirty="0"/>
          </a:p>
          <a:p>
            <a:pPr marL="310896" indent="-457200"/>
            <a:r>
              <a:rPr lang="en-AU" dirty="0" smtClean="0"/>
              <a:t>Additional </a:t>
            </a:r>
            <a:r>
              <a:rPr lang="en-AU" dirty="0"/>
              <a:t>medications</a:t>
            </a:r>
          </a:p>
          <a:p>
            <a:pPr lvl="2"/>
            <a:r>
              <a:rPr lang="en-AU" dirty="0" smtClean="0"/>
              <a:t>Hydrocortisone</a:t>
            </a:r>
          </a:p>
          <a:p>
            <a:pPr lvl="2"/>
            <a:r>
              <a:rPr lang="en-AU" dirty="0" smtClean="0"/>
              <a:t>Phenergan</a:t>
            </a:r>
            <a:endParaRPr lang="en-AU" dirty="0"/>
          </a:p>
          <a:p>
            <a:pPr lvl="2"/>
            <a:r>
              <a:rPr lang="en-AU" dirty="0" err="1" smtClean="0"/>
              <a:t>Aprepitant</a:t>
            </a:r>
            <a:r>
              <a:rPr lang="en-AU" dirty="0" smtClean="0"/>
              <a:t> </a:t>
            </a:r>
            <a:r>
              <a:rPr lang="en-AU" dirty="0"/>
              <a:t>(CINV)</a:t>
            </a:r>
          </a:p>
          <a:p>
            <a:pPr lvl="2"/>
            <a:r>
              <a:rPr lang="en-AU" dirty="0" err="1" smtClean="0"/>
              <a:t>Palonsteron</a:t>
            </a:r>
            <a:r>
              <a:rPr lang="en-AU" dirty="0" smtClean="0"/>
              <a:t> </a:t>
            </a:r>
            <a:r>
              <a:rPr lang="en-AU" dirty="0"/>
              <a:t>(CINV)</a:t>
            </a:r>
          </a:p>
          <a:p>
            <a:pPr lvl="2"/>
            <a:r>
              <a:rPr lang="en-AU" dirty="0" err="1" smtClean="0"/>
              <a:t>NaCl</a:t>
            </a:r>
            <a:r>
              <a:rPr lang="en-AU" dirty="0" smtClean="0"/>
              <a:t> </a:t>
            </a:r>
            <a:r>
              <a:rPr lang="en-AU" dirty="0"/>
              <a:t>(hydration)</a:t>
            </a:r>
          </a:p>
          <a:p>
            <a:pPr lvl="2"/>
            <a:endParaRPr lang="en-AU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398"/>
            <a:ext cx="8229600" cy="1143000"/>
          </a:xfrm>
        </p:spPr>
        <p:txBody>
          <a:bodyPr/>
          <a:lstStyle/>
          <a:p>
            <a:r>
              <a:rPr lang="en-AU" dirty="0" err="1" smtClean="0"/>
              <a:t>Mx</a:t>
            </a:r>
            <a:r>
              <a:rPr lang="en-AU" dirty="0" smtClean="0"/>
              <a:t> summary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28978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Cancer of Unknown Primary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98559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5262</TotalTime>
  <Words>1200</Words>
  <Application>Microsoft Office PowerPoint</Application>
  <PresentationFormat>On-screen Show (4:3)</PresentationFormat>
  <Paragraphs>178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Cancer of Unknown Primary</vt:lpstr>
      <vt:lpstr>Intro</vt:lpstr>
      <vt:lpstr>Chronology </vt:lpstr>
      <vt:lpstr>PowerPoint Presentation</vt:lpstr>
      <vt:lpstr>PowerPoint Presentation</vt:lpstr>
      <vt:lpstr>Phx/Fhx</vt:lpstr>
      <vt:lpstr>Social</vt:lpstr>
      <vt:lpstr>Mx summary</vt:lpstr>
      <vt:lpstr>Cancer of Unknown Primary</vt:lpstr>
      <vt:lpstr>Incidence &amp; Aetiology</vt:lpstr>
      <vt:lpstr>Pathophysiology</vt:lpstr>
      <vt:lpstr>Sx</vt:lpstr>
      <vt:lpstr>Ix &amp; Differential dx</vt:lpstr>
      <vt:lpstr>Prognostic factors</vt:lpstr>
      <vt:lpstr>Treatment options</vt:lpstr>
      <vt:lpstr>Chemo Regimen</vt:lpstr>
      <vt:lpstr>Current literature</vt:lpstr>
      <vt:lpstr>Comparison study</vt:lpstr>
      <vt:lpstr>References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Hodkins lymphoma</dc:title>
  <dc:creator>Toshiba</dc:creator>
  <cp:lastModifiedBy>Monica</cp:lastModifiedBy>
  <cp:revision>140</cp:revision>
  <dcterms:created xsi:type="dcterms:W3CDTF">2014-04-29T11:37:51Z</dcterms:created>
  <dcterms:modified xsi:type="dcterms:W3CDTF">2014-10-17T00:30:13Z</dcterms:modified>
</cp:coreProperties>
</file>