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6" r:id="rId8"/>
    <p:sldId id="265" r:id="rId9"/>
    <p:sldId id="263" r:id="rId10"/>
    <p:sldId id="268" r:id="rId11"/>
    <p:sldId id="269" r:id="rId12"/>
    <p:sldId id="270" r:id="rId13"/>
    <p:sldId id="267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Endocrine resistant hormone positive metastatic breast cancer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9707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Karolinska</a:t>
            </a:r>
            <a:r>
              <a:rPr lang="en-US" dirty="0"/>
              <a:t> Cohort:</a:t>
            </a:r>
            <a:br>
              <a:rPr lang="en-US" dirty="0"/>
            </a:br>
            <a:r>
              <a:rPr lang="en-US" dirty="0"/>
              <a:t>Intra-individual ER Status at Relapse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Aim</a:t>
            </a:r>
          </a:p>
          <a:p>
            <a:pPr lvl="1"/>
            <a:r>
              <a:rPr lang="en-US" sz="2400" dirty="0"/>
              <a:t>Determine if hormone receptor and HER2 status change between primary breast cancer and relapse</a:t>
            </a:r>
          </a:p>
          <a:p>
            <a:r>
              <a:rPr lang="en-US" sz="2400" dirty="0"/>
              <a:t>Methods</a:t>
            </a:r>
          </a:p>
          <a:p>
            <a:pPr lvl="1"/>
            <a:r>
              <a:rPr lang="en-US" sz="2400" dirty="0"/>
              <a:t>N = 1051 breast cancer patients relapsing between 1997-2007 at single center in Stockholm, Sweden</a:t>
            </a:r>
          </a:p>
          <a:p>
            <a:pPr lvl="1"/>
            <a:r>
              <a:rPr lang="en-US" sz="2400" dirty="0"/>
              <a:t>Hormone receptor and HER2 status gathered from original patient records</a:t>
            </a:r>
          </a:p>
          <a:p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7511800" y="6323339"/>
            <a:ext cx="4483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Lindstrom L, et al. SABCS 2010. Abstract S3-5.</a:t>
            </a:r>
          </a:p>
        </p:txBody>
      </p:sp>
    </p:spTree>
    <p:extLst>
      <p:ext uri="{BB962C8B-B14F-4D97-AF65-F5344CB8AC3E}">
        <p14:creationId xmlns:p14="http://schemas.microsoft.com/office/powerpoint/2010/main" val="182015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Karolinska</a:t>
            </a:r>
            <a:r>
              <a:rPr lang="en-US" dirty="0"/>
              <a:t> Cohort:</a:t>
            </a:r>
            <a:br>
              <a:rPr lang="en-US" dirty="0"/>
            </a:br>
            <a:r>
              <a:rPr lang="en-US" dirty="0"/>
              <a:t>Intra-individual ER Status at Relapse</a:t>
            </a:r>
            <a:endParaRPr lang="en-A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1478" y="2673011"/>
            <a:ext cx="8529043" cy="26946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11800" y="6323339"/>
            <a:ext cx="4483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Lindstrom L, et al. SABCS 2010. Abstract S3-5.</a:t>
            </a:r>
          </a:p>
        </p:txBody>
      </p:sp>
    </p:spTree>
    <p:extLst>
      <p:ext uri="{BB962C8B-B14F-4D97-AF65-F5344CB8AC3E}">
        <p14:creationId xmlns:p14="http://schemas.microsoft.com/office/powerpoint/2010/main" val="414046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ER resistance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5985863" cy="3678303"/>
          </a:xfrm>
        </p:spPr>
        <p:txBody>
          <a:bodyPr/>
          <a:lstStyle/>
          <a:p>
            <a:r>
              <a:rPr lang="en-AU" b="1" dirty="0"/>
              <a:t>C</a:t>
            </a:r>
            <a:r>
              <a:rPr lang="en-AU" b="1" dirty="0" smtClean="0"/>
              <a:t>rosstalk </a:t>
            </a:r>
            <a:r>
              <a:rPr lang="en-AU" b="1" dirty="0"/>
              <a:t>between ER and critical </a:t>
            </a:r>
            <a:r>
              <a:rPr lang="en-AU" b="1" dirty="0" smtClean="0"/>
              <a:t>signalling pathways</a:t>
            </a:r>
          </a:p>
          <a:p>
            <a:pPr lvl="1"/>
            <a:r>
              <a:rPr lang="en-AU" dirty="0" smtClean="0"/>
              <a:t>epidermal </a:t>
            </a:r>
            <a:r>
              <a:rPr lang="en-AU" dirty="0"/>
              <a:t>growth factor receptor/human epidermal growth factor receptor 2 (HER2) </a:t>
            </a:r>
            <a:r>
              <a:rPr lang="en-AU" dirty="0" smtClean="0"/>
              <a:t> </a:t>
            </a:r>
          </a:p>
          <a:p>
            <a:pPr lvl="1"/>
            <a:r>
              <a:rPr lang="en-AU" dirty="0" smtClean="0"/>
              <a:t>extracellular </a:t>
            </a:r>
            <a:r>
              <a:rPr lang="en-AU" dirty="0"/>
              <a:t>signal-regulating kinase 1/2/mitogen activated protein kinase </a:t>
            </a:r>
            <a:r>
              <a:rPr lang="en-AU" dirty="0" smtClean="0"/>
              <a:t>cascade</a:t>
            </a:r>
          </a:p>
          <a:p>
            <a:pPr lvl="1"/>
            <a:r>
              <a:rPr lang="en-AU" dirty="0" err="1" smtClean="0"/>
              <a:t>phosphoinositide</a:t>
            </a:r>
            <a:r>
              <a:rPr lang="en-AU" dirty="0" smtClean="0"/>
              <a:t> </a:t>
            </a:r>
            <a:r>
              <a:rPr lang="en-AU" dirty="0"/>
              <a:t>3-kinase (PI3K)/protein kinase B (AKT)/</a:t>
            </a:r>
            <a:r>
              <a:rPr lang="en-AU" dirty="0" smtClean="0"/>
              <a:t>mammalian </a:t>
            </a:r>
            <a:r>
              <a:rPr lang="en-AU" dirty="0"/>
              <a:t>target of </a:t>
            </a:r>
            <a:r>
              <a:rPr lang="en-AU" dirty="0" err="1"/>
              <a:t>rapamycin</a:t>
            </a:r>
            <a:r>
              <a:rPr lang="en-AU" dirty="0"/>
              <a:t> (</a:t>
            </a:r>
            <a:r>
              <a:rPr lang="en-AU" dirty="0" err="1"/>
              <a:t>mTOR</a:t>
            </a:r>
            <a:r>
              <a:rPr lang="en-AU" dirty="0"/>
              <a:t>) </a:t>
            </a:r>
            <a:r>
              <a:rPr lang="en-AU" dirty="0" smtClean="0"/>
              <a:t>pathway/</a:t>
            </a:r>
            <a:r>
              <a:rPr lang="en-AU" dirty="0"/>
              <a:t>fibroblast growth factor receptor 1/2 [FGFR</a:t>
            </a:r>
            <a:r>
              <a:rPr lang="en-AU" dirty="0" smtClean="0"/>
              <a:t>]/ </a:t>
            </a:r>
            <a:r>
              <a:rPr lang="en-AU" dirty="0"/>
              <a:t>insulin-like growth factor-1 receptor [IGF-1R]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729" y="1855427"/>
            <a:ext cx="4921250" cy="4872037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158530"/>
            <a:ext cx="65" cy="31706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9675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585879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/>
              <a:t>Johnston SR</a:t>
            </a:r>
            <a:r>
              <a:rPr lang="en-AU" dirty="0" smtClean="0"/>
              <a:t>, </a:t>
            </a:r>
            <a:r>
              <a:rPr lang="en-AU" dirty="0"/>
              <a:t>et </a:t>
            </a:r>
            <a:r>
              <a:rPr lang="en-AU" dirty="0" smtClean="0"/>
              <a:t>al 2005; </a:t>
            </a:r>
            <a:r>
              <a:rPr lang="en-AU" dirty="0"/>
              <a:t>Steroid </a:t>
            </a:r>
            <a:r>
              <a:rPr lang="en-AU" dirty="0" err="1"/>
              <a:t>Biochem</a:t>
            </a:r>
            <a:r>
              <a:rPr lang="en-AU" dirty="0"/>
              <a:t> </a:t>
            </a:r>
            <a:r>
              <a:rPr lang="en-AU" dirty="0" err="1"/>
              <a:t>Mol</a:t>
            </a:r>
            <a:r>
              <a:rPr lang="en-AU" dirty="0"/>
              <a:t> </a:t>
            </a:r>
            <a:r>
              <a:rPr lang="en-AU" dirty="0" err="1"/>
              <a:t>Biol</a:t>
            </a:r>
            <a:r>
              <a:rPr lang="en-AU" dirty="0"/>
              <a:t> </a:t>
            </a:r>
            <a:r>
              <a:rPr lang="en-AU" dirty="0" smtClean="0"/>
              <a:t>95:173–181</a:t>
            </a:r>
          </a:p>
          <a:p>
            <a:r>
              <a:rPr lang="en-AU" dirty="0" smtClean="0"/>
              <a:t>Johnston SRD 2010; Clinical </a:t>
            </a:r>
            <a:r>
              <a:rPr lang="en-AU" dirty="0"/>
              <a:t>Cancer Res 16:1979–1987</a:t>
            </a:r>
          </a:p>
        </p:txBody>
      </p:sp>
    </p:spTree>
    <p:extLst>
      <p:ext uri="{BB962C8B-B14F-4D97-AF65-F5344CB8AC3E}">
        <p14:creationId xmlns:p14="http://schemas.microsoft.com/office/powerpoint/2010/main" val="366980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Overcoming endocrine resistance: Bolero 2</a:t>
            </a:r>
            <a:endParaRPr lang="en-AU" dirty="0"/>
          </a:p>
        </p:txBody>
      </p:sp>
      <p:pic>
        <p:nvPicPr>
          <p:cNvPr id="4" name="Picture 5" descr="2012020109513239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363" y="2492953"/>
            <a:ext cx="3764784" cy="36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9692" y="6171191"/>
            <a:ext cx="4418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Baselga</a:t>
            </a:r>
            <a:r>
              <a:rPr lang="en-US" dirty="0"/>
              <a:t> J et al N </a:t>
            </a:r>
            <a:r>
              <a:rPr lang="en-US" dirty="0" err="1"/>
              <a:t>Eng</a:t>
            </a:r>
            <a:r>
              <a:rPr lang="en-US" dirty="0"/>
              <a:t> J Med 2012;366:520-529</a:t>
            </a:r>
          </a:p>
        </p:txBody>
      </p:sp>
      <p:sp>
        <p:nvSpPr>
          <p:cNvPr id="6" name="Rectangle 5"/>
          <p:cNvSpPr/>
          <p:nvPr/>
        </p:nvSpPr>
        <p:spPr>
          <a:xfrm>
            <a:off x="581192" y="1923874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b="1" u="sng" dirty="0">
                <a:solidFill>
                  <a:srgbClr val="403838"/>
                </a:solidFill>
                <a:latin typeface="Helvetica" panose="020B0604020202020204" pitchFamily="34" charset="0"/>
              </a:rPr>
              <a:t>P</a:t>
            </a:r>
            <a:r>
              <a:rPr lang="en-AU" b="1" u="sng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hase </a:t>
            </a:r>
            <a:r>
              <a:rPr lang="en-AU" b="1" u="sng" dirty="0">
                <a:solidFill>
                  <a:srgbClr val="403838"/>
                </a:solidFill>
                <a:latin typeface="Helvetica" panose="020B0604020202020204" pitchFamily="34" charset="0"/>
              </a:rPr>
              <a:t>III </a:t>
            </a:r>
            <a:r>
              <a:rPr lang="en-AU" b="1" u="sng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study</a:t>
            </a:r>
          </a:p>
          <a:p>
            <a:endParaRPr lang="en-AU" dirty="0" smtClean="0">
              <a:solidFill>
                <a:srgbClr val="403838"/>
              </a:solidFill>
              <a:latin typeface="Helvetica" panose="020B0604020202020204" pitchFamily="34" charset="0"/>
            </a:endParaRPr>
          </a:p>
          <a:p>
            <a:r>
              <a:rPr lang="en-AU" b="1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Population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724 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postmenopausal women with hormone receptor (HR) –positive, HER2-negative metastatic breast cancer that had progressed on therapy with a </a:t>
            </a:r>
            <a:r>
              <a:rPr lang="en-AU" dirty="0" err="1">
                <a:solidFill>
                  <a:srgbClr val="403838"/>
                </a:solidFill>
                <a:latin typeface="Helvetica" panose="020B0604020202020204" pitchFamily="34" charset="0"/>
              </a:rPr>
              <a:t>nonsteroidal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 aromatase </a:t>
            </a:r>
            <a:r>
              <a:rPr lang="en-AU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inhibitor</a:t>
            </a:r>
          </a:p>
          <a:p>
            <a:r>
              <a:rPr lang="en-AU" b="1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Intervention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C</a:t>
            </a:r>
            <a:r>
              <a:rPr lang="en-AU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ombination 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therapy with </a:t>
            </a:r>
            <a:r>
              <a:rPr lang="en-AU" dirty="0" err="1">
                <a:solidFill>
                  <a:srgbClr val="403838"/>
                </a:solidFill>
                <a:latin typeface="Helvetica" panose="020B0604020202020204" pitchFamily="34" charset="0"/>
              </a:rPr>
              <a:t>exemestane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 </a:t>
            </a:r>
            <a:r>
              <a:rPr lang="en-AU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and </a:t>
            </a:r>
            <a:r>
              <a:rPr lang="en-AU" dirty="0" err="1">
                <a:solidFill>
                  <a:srgbClr val="403838"/>
                </a:solidFill>
                <a:latin typeface="Helvetica" panose="020B0604020202020204" pitchFamily="34" charset="0"/>
              </a:rPr>
              <a:t>mTOR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 inhibitor </a:t>
            </a:r>
            <a:r>
              <a:rPr lang="en-AU" dirty="0" err="1">
                <a:solidFill>
                  <a:srgbClr val="403838"/>
                </a:solidFill>
                <a:latin typeface="Helvetica" panose="020B0604020202020204" pitchFamily="34" charset="0"/>
              </a:rPr>
              <a:t>everolimus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 </a:t>
            </a:r>
            <a:r>
              <a:rPr lang="en-AU" dirty="0" err="1" smtClean="0">
                <a:solidFill>
                  <a:srgbClr val="403838"/>
                </a:solidFill>
                <a:latin typeface="Helvetica" panose="020B0604020202020204" pitchFamily="34" charset="0"/>
              </a:rPr>
              <a:t>vs</a:t>
            </a:r>
            <a:r>
              <a:rPr lang="en-AU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 </a:t>
            </a:r>
            <a:r>
              <a:rPr lang="en-AU" dirty="0" err="1" smtClean="0">
                <a:solidFill>
                  <a:srgbClr val="403838"/>
                </a:solidFill>
                <a:latin typeface="Helvetica" panose="020B0604020202020204" pitchFamily="34" charset="0"/>
              </a:rPr>
              <a:t>exemestane</a:t>
            </a:r>
            <a:endParaRPr lang="en-AU" dirty="0" smtClean="0">
              <a:solidFill>
                <a:srgbClr val="403838"/>
              </a:solidFill>
              <a:latin typeface="Helvetica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>
              <a:solidFill>
                <a:srgbClr val="403838"/>
              </a:solidFill>
              <a:latin typeface="Helvetica" panose="020B0604020202020204" pitchFamily="34" charset="0"/>
            </a:endParaRPr>
          </a:p>
          <a:p>
            <a:r>
              <a:rPr lang="en-AU" b="1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S</a:t>
            </a:r>
            <a:r>
              <a:rPr lang="en-AU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ignificantly 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longer progression-free survival </a:t>
            </a:r>
            <a:r>
              <a:rPr lang="en-AU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(7.8 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months </a:t>
            </a:r>
            <a:r>
              <a:rPr lang="en-AU" i="1" dirty="0">
                <a:solidFill>
                  <a:srgbClr val="403838"/>
                </a:solidFill>
                <a:latin typeface="Helvetica" panose="020B0604020202020204" pitchFamily="34" charset="0"/>
              </a:rPr>
              <a:t>v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 3.2 </a:t>
            </a:r>
            <a:r>
              <a:rPr lang="en-AU" dirty="0" err="1" smtClean="0">
                <a:solidFill>
                  <a:srgbClr val="403838"/>
                </a:solidFill>
                <a:latin typeface="Helvetica" panose="020B0604020202020204" pitchFamily="34" charset="0"/>
              </a:rPr>
              <a:t>mth</a:t>
            </a:r>
            <a:r>
              <a:rPr lang="en-AU" dirty="0" smtClean="0">
                <a:solidFill>
                  <a:srgbClr val="403838"/>
                </a:solidFill>
                <a:latin typeface="Helvetica" panose="020B0604020202020204" pitchFamily="34" charset="0"/>
              </a:rPr>
              <a:t>) 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and higher response rate than single-agent </a:t>
            </a:r>
            <a:r>
              <a:rPr lang="en-AU" dirty="0" err="1">
                <a:solidFill>
                  <a:srgbClr val="403838"/>
                </a:solidFill>
                <a:latin typeface="Helvetica" panose="020B0604020202020204" pitchFamily="34" charset="0"/>
              </a:rPr>
              <a:t>exemestane</a:t>
            </a:r>
            <a:r>
              <a:rPr lang="en-AU" dirty="0">
                <a:solidFill>
                  <a:srgbClr val="403838"/>
                </a:solidFill>
                <a:latin typeface="Helvetica" panose="020B0604020202020204" pitchFamily="34" charset="0"/>
              </a:rPr>
              <a:t>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4979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Overcoming endocrine resistance: </a:t>
            </a:r>
            <a:r>
              <a:rPr lang="en-AU" dirty="0" err="1" smtClean="0"/>
              <a:t>Tamrad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AU" b="1" u="sng" dirty="0" smtClean="0"/>
              <a:t>Randomised </a:t>
            </a:r>
            <a:r>
              <a:rPr lang="en-AU" b="1" u="sng" dirty="0"/>
              <a:t>phase II trial </a:t>
            </a:r>
          </a:p>
          <a:p>
            <a:pPr marL="0" indent="0">
              <a:buNone/>
            </a:pPr>
            <a:r>
              <a:rPr lang="en-AU" b="1" dirty="0" smtClean="0"/>
              <a:t>Patient population</a:t>
            </a:r>
          </a:p>
          <a:p>
            <a:r>
              <a:rPr lang="en-AU" dirty="0"/>
              <a:t>1</a:t>
            </a:r>
            <a:r>
              <a:rPr lang="en-AU" dirty="0" smtClean="0"/>
              <a:t>11 </a:t>
            </a:r>
            <a:r>
              <a:rPr lang="en-AU" dirty="0"/>
              <a:t>patients with HR+/HER2- metastatic breast cancer with </a:t>
            </a:r>
            <a:r>
              <a:rPr lang="en-AU" dirty="0" smtClean="0"/>
              <a:t> prior </a:t>
            </a:r>
            <a:r>
              <a:rPr lang="en-AU" dirty="0"/>
              <a:t>exposure to AI treatment (in adjuvant and/or metastatic setting)</a:t>
            </a:r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Intervention</a:t>
            </a:r>
          </a:p>
          <a:p>
            <a:r>
              <a:rPr lang="en-AU" dirty="0" err="1" smtClean="0"/>
              <a:t>Tamoxifen</a:t>
            </a:r>
            <a:r>
              <a:rPr lang="en-AU" dirty="0" smtClean="0"/>
              <a:t>/</a:t>
            </a:r>
            <a:r>
              <a:rPr lang="en-AU" dirty="0" err="1" smtClean="0"/>
              <a:t>Everolimus</a:t>
            </a:r>
            <a:r>
              <a:rPr lang="en-AU" dirty="0" smtClean="0"/>
              <a:t> (n=57) </a:t>
            </a:r>
            <a:r>
              <a:rPr lang="en-AU" dirty="0" err="1" smtClean="0"/>
              <a:t>vs</a:t>
            </a:r>
            <a:r>
              <a:rPr lang="en-AU" dirty="0" smtClean="0"/>
              <a:t> </a:t>
            </a:r>
            <a:r>
              <a:rPr lang="en-AU" dirty="0" err="1" smtClean="0"/>
              <a:t>Tamoxifen</a:t>
            </a:r>
            <a:r>
              <a:rPr lang="en-AU" dirty="0" smtClean="0"/>
              <a:t> alone (n=54)</a:t>
            </a:r>
          </a:p>
          <a:p>
            <a:pPr marL="0" indent="0">
              <a:buNone/>
            </a:pPr>
            <a:r>
              <a:rPr lang="en-AU" b="1" dirty="0" smtClean="0"/>
              <a:t>Results</a:t>
            </a:r>
          </a:p>
          <a:p>
            <a:r>
              <a:rPr lang="en-AU" dirty="0" err="1"/>
              <a:t>T</a:t>
            </a:r>
            <a:r>
              <a:rPr lang="en-AU" dirty="0" err="1" smtClean="0"/>
              <a:t>amoxifen</a:t>
            </a:r>
            <a:r>
              <a:rPr lang="en-AU" dirty="0" smtClean="0"/>
              <a:t>/</a:t>
            </a:r>
            <a:r>
              <a:rPr lang="en-AU" dirty="0" err="1" smtClean="0"/>
              <a:t>everolimus</a:t>
            </a:r>
            <a:r>
              <a:rPr lang="en-AU" dirty="0" smtClean="0"/>
              <a:t> </a:t>
            </a:r>
            <a:r>
              <a:rPr lang="en-AU" dirty="0"/>
              <a:t>had a higher clinical benefit rate (61%) and longer time to progression (8.6 months) than the group receiving </a:t>
            </a:r>
            <a:r>
              <a:rPr lang="en-AU" dirty="0" err="1"/>
              <a:t>tamoxifen</a:t>
            </a:r>
            <a:r>
              <a:rPr lang="en-AU" dirty="0"/>
              <a:t> alone (42% and 4.5 months). </a:t>
            </a:r>
            <a:endParaRPr lang="en-AU" dirty="0" smtClean="0"/>
          </a:p>
          <a:p>
            <a:r>
              <a:rPr lang="en-AU" dirty="0"/>
              <a:t>P</a:t>
            </a:r>
            <a:r>
              <a:rPr lang="en-AU" dirty="0" smtClean="0"/>
              <a:t>atients </a:t>
            </a:r>
            <a:r>
              <a:rPr lang="en-AU" dirty="0"/>
              <a:t>with secondary resistance to AI seemed to benefit more from the combination than patients with primary </a:t>
            </a:r>
            <a:r>
              <a:rPr lang="en-AU" dirty="0" smtClean="0"/>
              <a:t>resistance</a:t>
            </a:r>
            <a:r>
              <a:rPr lang="en-AU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7228608" y="63233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 err="1"/>
              <a:t>Bachelot</a:t>
            </a:r>
            <a:r>
              <a:rPr lang="en-AU" dirty="0"/>
              <a:t> </a:t>
            </a:r>
            <a:r>
              <a:rPr lang="en-AU" dirty="0" smtClean="0"/>
              <a:t>T, et al 2012; J </a:t>
            </a:r>
            <a:r>
              <a:rPr lang="en-AU" dirty="0" err="1"/>
              <a:t>Clin</a:t>
            </a:r>
            <a:r>
              <a:rPr lang="en-AU" dirty="0"/>
              <a:t> </a:t>
            </a:r>
            <a:r>
              <a:rPr lang="en-AU" dirty="0" err="1"/>
              <a:t>Oncol</a:t>
            </a:r>
            <a:r>
              <a:rPr lang="en-AU" dirty="0"/>
              <a:t> 30:2718–2724.</a:t>
            </a:r>
          </a:p>
        </p:txBody>
      </p:sp>
    </p:spTree>
    <p:extLst>
      <p:ext uri="{BB962C8B-B14F-4D97-AF65-F5344CB8AC3E}">
        <p14:creationId xmlns:p14="http://schemas.microsoft.com/office/powerpoint/2010/main" val="2996007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Overcoming endocrine resistance: </a:t>
            </a:r>
            <a:r>
              <a:rPr lang="en-AU" dirty="0" smtClean="0"/>
              <a:t>Horizon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AU" sz="2000" b="1" dirty="0" smtClean="0"/>
              <a:t>Multinational randomised phase III trial</a:t>
            </a:r>
          </a:p>
          <a:p>
            <a:pPr marL="0" indent="0">
              <a:buNone/>
            </a:pPr>
            <a:r>
              <a:rPr lang="en-AU" sz="2000" b="1" dirty="0" smtClean="0"/>
              <a:t>Population</a:t>
            </a:r>
          </a:p>
          <a:p>
            <a:r>
              <a:rPr lang="en-AU" sz="2000" dirty="0" smtClean="0"/>
              <a:t>1112 </a:t>
            </a:r>
            <a:r>
              <a:rPr lang="en-AU" sz="2000" dirty="0"/>
              <a:t> </a:t>
            </a:r>
            <a:r>
              <a:rPr lang="en-AU" sz="2000" dirty="0" smtClean="0"/>
              <a:t>aromatase inhibitor naive women with </a:t>
            </a:r>
            <a:r>
              <a:rPr lang="en-AU" sz="2000" dirty="0"/>
              <a:t>hormone receptor-positive advanced </a:t>
            </a:r>
            <a:r>
              <a:rPr lang="en-AU" sz="2000" dirty="0" smtClean="0"/>
              <a:t>disease</a:t>
            </a:r>
          </a:p>
          <a:p>
            <a:pPr marL="0" indent="0">
              <a:buNone/>
            </a:pPr>
            <a:r>
              <a:rPr lang="en-AU" sz="2000" b="1" dirty="0" smtClean="0"/>
              <a:t>Intervention</a:t>
            </a:r>
          </a:p>
          <a:p>
            <a:r>
              <a:rPr lang="en-AU" sz="2000" dirty="0" err="1" smtClean="0"/>
              <a:t>Temsirolimus</a:t>
            </a:r>
            <a:r>
              <a:rPr lang="en-AU" sz="2000" dirty="0" smtClean="0"/>
              <a:t>/</a:t>
            </a:r>
            <a:r>
              <a:rPr lang="en-AU" sz="2000" dirty="0" err="1" smtClean="0"/>
              <a:t>Letrozole</a:t>
            </a:r>
            <a:r>
              <a:rPr lang="en-AU" sz="2000" dirty="0" smtClean="0"/>
              <a:t> </a:t>
            </a:r>
            <a:r>
              <a:rPr lang="en-AU" sz="2000" dirty="0" err="1" smtClean="0"/>
              <a:t>vs</a:t>
            </a:r>
            <a:r>
              <a:rPr lang="en-AU" sz="2000" dirty="0" smtClean="0"/>
              <a:t> </a:t>
            </a:r>
            <a:r>
              <a:rPr lang="en-AU" sz="2000" dirty="0" err="1" smtClean="0"/>
              <a:t>Letrozole</a:t>
            </a:r>
            <a:r>
              <a:rPr lang="en-AU" sz="2000" dirty="0" smtClean="0"/>
              <a:t>/placebo</a:t>
            </a:r>
          </a:p>
          <a:p>
            <a:pPr marL="0" indent="0">
              <a:buNone/>
            </a:pPr>
            <a:r>
              <a:rPr lang="en-AU" sz="2000" b="1" dirty="0" smtClean="0"/>
              <a:t>Results</a:t>
            </a:r>
          </a:p>
          <a:p>
            <a:r>
              <a:rPr lang="en-AU" sz="2000" dirty="0" smtClean="0"/>
              <a:t>Stopped for </a:t>
            </a:r>
            <a:r>
              <a:rPr lang="en-AU" sz="2000" dirty="0"/>
              <a:t>futility by the independent data monitoring committee. </a:t>
            </a:r>
            <a:endParaRPr lang="en-AU" sz="2000" dirty="0" smtClean="0"/>
          </a:p>
          <a:p>
            <a:r>
              <a:rPr lang="en-AU" sz="2000" dirty="0" smtClean="0"/>
              <a:t>Response </a:t>
            </a:r>
            <a:r>
              <a:rPr lang="en-AU" sz="2000" dirty="0"/>
              <a:t>rate and overall survival were also similar between </a:t>
            </a:r>
            <a:r>
              <a:rPr lang="en-AU" sz="2000" dirty="0" smtClean="0"/>
              <a:t>groups</a:t>
            </a:r>
          </a:p>
        </p:txBody>
      </p:sp>
      <p:sp>
        <p:nvSpPr>
          <p:cNvPr id="5" name="Rectangle 4"/>
          <p:cNvSpPr/>
          <p:nvPr/>
        </p:nvSpPr>
        <p:spPr>
          <a:xfrm>
            <a:off x="7256318" y="623272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dirty="0"/>
              <a:t>Wolff AC, </a:t>
            </a:r>
            <a:r>
              <a:rPr lang="en-AU" dirty="0" smtClean="0"/>
              <a:t>et al 2013; J </a:t>
            </a:r>
            <a:r>
              <a:rPr lang="en-AU" dirty="0" err="1"/>
              <a:t>Clin</a:t>
            </a:r>
            <a:r>
              <a:rPr lang="en-AU" dirty="0"/>
              <a:t> </a:t>
            </a:r>
            <a:r>
              <a:rPr lang="en-AU" dirty="0" err="1"/>
              <a:t>Oncol</a:t>
            </a:r>
            <a:r>
              <a:rPr lang="en-AU" dirty="0"/>
              <a:t> 31:195–202. </a:t>
            </a:r>
          </a:p>
        </p:txBody>
      </p:sp>
    </p:spTree>
    <p:extLst>
      <p:ext uri="{BB962C8B-B14F-4D97-AF65-F5344CB8AC3E}">
        <p14:creationId xmlns:p14="http://schemas.microsoft.com/office/powerpoint/2010/main" val="2547191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 conclusion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ER-positive disease is </a:t>
            </a:r>
            <a:r>
              <a:rPr lang="en-AU" sz="2000" dirty="0" smtClean="0"/>
              <a:t>heterogeneous</a:t>
            </a:r>
          </a:p>
          <a:p>
            <a:pPr lvl="1"/>
            <a:r>
              <a:rPr lang="en-AU" sz="1800" dirty="0" smtClean="0"/>
              <a:t>endocrine </a:t>
            </a:r>
            <a:r>
              <a:rPr lang="en-AU" sz="1800" dirty="0"/>
              <a:t>resistance is a complex </a:t>
            </a:r>
            <a:r>
              <a:rPr lang="en-AU" sz="1800" dirty="0" smtClean="0"/>
              <a:t>problem - needs highly </a:t>
            </a:r>
            <a:r>
              <a:rPr lang="en-AU" sz="1800" dirty="0"/>
              <a:t>translational trials to solve.</a:t>
            </a:r>
          </a:p>
          <a:p>
            <a:r>
              <a:rPr lang="en-AU" sz="2000" dirty="0" smtClean="0"/>
              <a:t>Targeting </a:t>
            </a:r>
            <a:r>
              <a:rPr lang="en-AU" sz="2000" dirty="0" err="1" smtClean="0"/>
              <a:t>mTOR</a:t>
            </a:r>
            <a:r>
              <a:rPr lang="en-AU" sz="2000" dirty="0" smtClean="0"/>
              <a:t> </a:t>
            </a:r>
            <a:r>
              <a:rPr lang="en-AU" sz="2000" dirty="0"/>
              <a:t>should be limited to populations with acquired AI resistance and should use </a:t>
            </a:r>
            <a:r>
              <a:rPr lang="en-AU" sz="2000" dirty="0" err="1"/>
              <a:t>everolimus</a:t>
            </a:r>
            <a:r>
              <a:rPr lang="en-AU" sz="2000" dirty="0"/>
              <a:t>, not others in the class. </a:t>
            </a:r>
            <a:endParaRPr lang="en-AU" sz="2000" dirty="0" smtClean="0"/>
          </a:p>
          <a:p>
            <a:r>
              <a:rPr lang="en-AU" sz="2000" dirty="0" smtClean="0"/>
              <a:t>From </a:t>
            </a:r>
            <a:r>
              <a:rPr lang="en-AU" sz="2000" dirty="0"/>
              <a:t>a research perspective, we know that careful choice of compounds and combinations based on biologic and </a:t>
            </a:r>
            <a:endParaRPr lang="en-AU" sz="2000" dirty="0" smtClean="0"/>
          </a:p>
          <a:p>
            <a:r>
              <a:rPr lang="en-AU" sz="2000" dirty="0" smtClean="0"/>
              <a:t>Further pharmacogenomics </a:t>
            </a:r>
            <a:r>
              <a:rPr lang="en-AU" sz="2000" dirty="0"/>
              <a:t>may shed light on </a:t>
            </a:r>
            <a:r>
              <a:rPr lang="en-AU" sz="2000" dirty="0" smtClean="0"/>
              <a:t>patient </a:t>
            </a:r>
            <a:r>
              <a:rPr lang="en-AU" sz="2000" dirty="0"/>
              <a:t>differences, and biomarker analysis on most if not all patients in clinical trials of novel targeted agents and combinations is essential. </a:t>
            </a:r>
          </a:p>
        </p:txBody>
      </p:sp>
    </p:spTree>
    <p:extLst>
      <p:ext uri="{BB962C8B-B14F-4D97-AF65-F5344CB8AC3E}">
        <p14:creationId xmlns:p14="http://schemas.microsoft.com/office/powerpoint/2010/main" val="22453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Mrs GV is a 78 year old women who presented to Cabrini ED with acute dyspnoea is the setting of recent malignant pleural effusion in the setting of Metastatic Breast Ca.</a:t>
            </a:r>
          </a:p>
          <a:p>
            <a:pPr lvl="1"/>
            <a:r>
              <a:rPr lang="en-AU" dirty="0" smtClean="0"/>
              <a:t>Nov 2010: Self Detected left breast lump (AJCC Stage </a:t>
            </a:r>
            <a:r>
              <a:rPr lang="en-AU" dirty="0" err="1" smtClean="0"/>
              <a:t>IIa</a:t>
            </a:r>
            <a:r>
              <a:rPr lang="en-AU" dirty="0" smtClean="0"/>
              <a:t> - T1 N1 M0)</a:t>
            </a:r>
          </a:p>
          <a:p>
            <a:pPr lvl="2"/>
            <a:r>
              <a:rPr lang="en-AU" dirty="0" smtClean="0"/>
              <a:t>WLE + SLNBX: 16mm BRE Gr 3 IDC w focal mucinous differentiation ER/PR Positive +++; HER-2 Negative. Multifocal LVI. Nil </a:t>
            </a:r>
            <a:r>
              <a:rPr lang="en-AU" dirty="0" err="1" smtClean="0"/>
              <a:t>perineural</a:t>
            </a:r>
            <a:r>
              <a:rPr lang="en-AU" dirty="0" smtClean="0"/>
              <a:t> invasion. Clear margins.</a:t>
            </a:r>
          </a:p>
          <a:p>
            <a:pPr lvl="2"/>
            <a:r>
              <a:rPr lang="en-AU" dirty="0" smtClean="0"/>
              <a:t>Node positive disease: 8mm focus in 1/3 SLN</a:t>
            </a:r>
          </a:p>
          <a:p>
            <a:pPr lvl="2"/>
            <a:r>
              <a:rPr lang="en-AU" dirty="0" smtClean="0"/>
              <a:t>Further Axillary Dissection: 0/6 nodes	</a:t>
            </a:r>
          </a:p>
          <a:p>
            <a:pPr lvl="1"/>
            <a:r>
              <a:rPr lang="en-AU" dirty="0" smtClean="0"/>
              <a:t>Jan 2011: Adjuvant Radiotherapy</a:t>
            </a:r>
          </a:p>
          <a:p>
            <a:pPr lvl="1"/>
            <a:r>
              <a:rPr lang="en-AU" dirty="0" smtClean="0"/>
              <a:t>Feb 2011: </a:t>
            </a:r>
            <a:r>
              <a:rPr lang="en-AU" dirty="0" err="1" smtClean="0"/>
              <a:t>Letrozole</a:t>
            </a:r>
            <a:r>
              <a:rPr lang="en-AU" dirty="0" smtClean="0"/>
              <a:t>/</a:t>
            </a:r>
            <a:r>
              <a:rPr lang="en-AU" dirty="0" err="1" smtClean="0"/>
              <a:t>Risedronate</a:t>
            </a:r>
            <a:endParaRPr lang="en-AU" dirty="0" smtClean="0"/>
          </a:p>
          <a:p>
            <a:pPr lvl="2"/>
            <a:r>
              <a:rPr lang="en-AU" dirty="0" smtClean="0"/>
              <a:t>Chemotherapy not commenced in setting of severe CFS + chemical sensitivities</a:t>
            </a:r>
          </a:p>
        </p:txBody>
      </p:sp>
    </p:spTree>
    <p:extLst>
      <p:ext uri="{BB962C8B-B14F-4D97-AF65-F5344CB8AC3E}">
        <p14:creationId xmlns:p14="http://schemas.microsoft.com/office/powerpoint/2010/main" val="3768524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455298" cy="4490892"/>
          </a:xfrm>
        </p:spPr>
        <p:txBody>
          <a:bodyPr>
            <a:normAutofit fontScale="62500" lnSpcReduction="20000"/>
          </a:bodyPr>
          <a:lstStyle/>
          <a:p>
            <a:r>
              <a:rPr lang="en-AU" sz="2300" dirty="0" smtClean="0"/>
              <a:t>PMHX</a:t>
            </a:r>
          </a:p>
          <a:p>
            <a:pPr lvl="1"/>
            <a:r>
              <a:rPr lang="en-AU" sz="2100" dirty="0" smtClean="0"/>
              <a:t>Chronic Fatigue Syndrome</a:t>
            </a:r>
          </a:p>
          <a:p>
            <a:pPr lvl="1"/>
            <a:r>
              <a:rPr lang="en-AU" sz="2100" dirty="0" smtClean="0"/>
              <a:t>Hypothyroidism</a:t>
            </a:r>
          </a:p>
          <a:p>
            <a:pPr lvl="1"/>
            <a:r>
              <a:rPr lang="en-AU" sz="2100" dirty="0" smtClean="0"/>
              <a:t>Hypertension</a:t>
            </a:r>
          </a:p>
          <a:p>
            <a:pPr lvl="1"/>
            <a:r>
              <a:rPr lang="en-AU" sz="2100" dirty="0" smtClean="0"/>
              <a:t>Hysterectomy (menorrhagia)</a:t>
            </a:r>
          </a:p>
          <a:p>
            <a:pPr lvl="1"/>
            <a:r>
              <a:rPr lang="en-AU" sz="2100" dirty="0" smtClean="0"/>
              <a:t>Osteoporosis</a:t>
            </a:r>
          </a:p>
          <a:p>
            <a:pPr lvl="1"/>
            <a:r>
              <a:rPr lang="en-AU" sz="2100" dirty="0" smtClean="0"/>
              <a:t>Menopause (HRT for 15 years)</a:t>
            </a:r>
          </a:p>
          <a:p>
            <a:r>
              <a:rPr lang="en-AU" sz="2300" dirty="0" smtClean="0"/>
              <a:t>SHX</a:t>
            </a:r>
          </a:p>
          <a:p>
            <a:pPr lvl="1"/>
            <a:r>
              <a:rPr lang="en-AU" sz="2100" dirty="0" smtClean="0"/>
              <a:t>Home-maker </a:t>
            </a:r>
          </a:p>
          <a:p>
            <a:pPr lvl="1"/>
            <a:r>
              <a:rPr lang="en-AU" sz="2100" dirty="0" smtClean="0"/>
              <a:t>From home alone (supportive daughter lives very close)</a:t>
            </a:r>
          </a:p>
          <a:p>
            <a:pPr lvl="1"/>
            <a:r>
              <a:rPr lang="en-AU" sz="2100" dirty="0" smtClean="0"/>
              <a:t>Widow (2001) ; Children x3 (Daughter-Brighton; Sons-Brunswick/San Francisco)</a:t>
            </a:r>
          </a:p>
          <a:p>
            <a:pPr lvl="1"/>
            <a:r>
              <a:rPr lang="en-AU" sz="2100" dirty="0" smtClean="0"/>
              <a:t>Life long non smoker- although heavy passive smoker via Husband</a:t>
            </a:r>
          </a:p>
          <a:p>
            <a:pPr lvl="1"/>
            <a:r>
              <a:rPr lang="en-AU" sz="2100" dirty="0" smtClean="0"/>
              <a:t>Non-drinker</a:t>
            </a:r>
          </a:p>
          <a:p>
            <a:r>
              <a:rPr lang="en-AU" sz="2300" dirty="0" smtClean="0"/>
              <a:t>FHX</a:t>
            </a:r>
          </a:p>
          <a:p>
            <a:pPr lvl="1"/>
            <a:r>
              <a:rPr lang="en-AU" sz="2100" dirty="0" smtClean="0"/>
              <a:t>Uncle: Lung Cancer (77yo) – Heavy smoker</a:t>
            </a:r>
          </a:p>
          <a:p>
            <a:pPr lvl="1"/>
            <a:r>
              <a:rPr lang="en-AU" sz="2100" dirty="0" smtClean="0"/>
              <a:t>Niece: Breast Ca (46yo)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95511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Disease Progression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283" y="2679260"/>
            <a:ext cx="11029615" cy="3678303"/>
          </a:xfrm>
        </p:spPr>
        <p:txBody>
          <a:bodyPr>
            <a:noAutofit/>
          </a:bodyPr>
          <a:lstStyle/>
          <a:p>
            <a:pPr marL="306000" lvl="1"/>
            <a:r>
              <a:rPr lang="en-AU" b="1" dirty="0"/>
              <a:t>Aug 2011</a:t>
            </a:r>
            <a:r>
              <a:rPr lang="en-AU" dirty="0"/>
              <a:t>: Ceased </a:t>
            </a:r>
            <a:r>
              <a:rPr lang="en-AU" dirty="0" err="1"/>
              <a:t>Letrozole</a:t>
            </a:r>
            <a:r>
              <a:rPr lang="en-AU" dirty="0"/>
              <a:t> due to arthralgia/flushing. Declined further endocrine treatment. </a:t>
            </a:r>
          </a:p>
          <a:p>
            <a:endParaRPr lang="en-AU" sz="1600" dirty="0" smtClean="0"/>
          </a:p>
          <a:p>
            <a:r>
              <a:rPr lang="en-AU" sz="1600" b="1" dirty="0" smtClean="0"/>
              <a:t>Aug 2012: </a:t>
            </a:r>
            <a:r>
              <a:rPr lang="en-AU" sz="1600" dirty="0" smtClean="0"/>
              <a:t>Left Anterior Chest Wall pain and Ca 15.3 rise: 199 (B/L~20)</a:t>
            </a:r>
          </a:p>
          <a:p>
            <a:pPr lvl="4"/>
            <a:r>
              <a:rPr lang="en-AU" sz="1600" dirty="0" smtClean="0"/>
              <a:t>Scans delayed due to subsequent OS holiday</a:t>
            </a:r>
          </a:p>
          <a:p>
            <a:r>
              <a:rPr lang="en-AU" sz="1600" b="1" dirty="0" smtClean="0"/>
              <a:t>Oct 2012 </a:t>
            </a:r>
          </a:p>
          <a:p>
            <a:pPr lvl="1"/>
            <a:r>
              <a:rPr lang="en-AU" dirty="0" smtClean="0"/>
              <a:t>(CT CAP): </a:t>
            </a:r>
            <a:r>
              <a:rPr lang="en-AU" dirty="0"/>
              <a:t>multiple nodules throughout both lung fields and extensive mediastinal lymphadenopathy with evidence of </a:t>
            </a:r>
            <a:r>
              <a:rPr lang="en-AU" dirty="0" smtClean="0"/>
              <a:t>calcification.</a:t>
            </a:r>
          </a:p>
          <a:p>
            <a:pPr lvl="1"/>
            <a:r>
              <a:rPr lang="en-AU" dirty="0" smtClean="0"/>
              <a:t>There </a:t>
            </a:r>
            <a:r>
              <a:rPr lang="en-AU" dirty="0"/>
              <a:t>were no abnormalities below the diaphragm.  </a:t>
            </a:r>
            <a:endParaRPr lang="en-AU" dirty="0" smtClean="0"/>
          </a:p>
          <a:p>
            <a:pPr lvl="1"/>
            <a:r>
              <a:rPr lang="en-AU" dirty="0"/>
              <a:t>(</a:t>
            </a:r>
            <a:r>
              <a:rPr lang="en-AU" dirty="0" smtClean="0"/>
              <a:t>Whole </a:t>
            </a:r>
            <a:r>
              <a:rPr lang="en-AU" dirty="0"/>
              <a:t>body bone </a:t>
            </a:r>
            <a:r>
              <a:rPr lang="en-AU" dirty="0" smtClean="0"/>
              <a:t>scan): </a:t>
            </a:r>
            <a:r>
              <a:rPr lang="en-AU" dirty="0"/>
              <a:t>abnormal activity in the sternum, the left pubic bone, the T4 vertebral </a:t>
            </a:r>
            <a:r>
              <a:rPr lang="en-AU" dirty="0" smtClean="0"/>
              <a:t>body, left </a:t>
            </a:r>
            <a:r>
              <a:rPr lang="en-AU" dirty="0"/>
              <a:t>8th </a:t>
            </a:r>
            <a:r>
              <a:rPr lang="en-AU" dirty="0" smtClean="0"/>
              <a:t>rib - all </a:t>
            </a:r>
            <a:r>
              <a:rPr lang="en-AU" dirty="0"/>
              <a:t>consistent with bone metastases</a:t>
            </a:r>
            <a:r>
              <a:rPr lang="en-AU" dirty="0" smtClean="0"/>
              <a:t>.</a:t>
            </a:r>
            <a:endParaRPr lang="en-AU" dirty="0"/>
          </a:p>
          <a:p>
            <a:pPr lvl="1"/>
            <a:r>
              <a:rPr lang="en-AU" dirty="0"/>
              <a:t>The histopathology </a:t>
            </a:r>
            <a:r>
              <a:rPr lang="en-AU" dirty="0" smtClean="0"/>
              <a:t>(left </a:t>
            </a:r>
            <a:r>
              <a:rPr lang="en-AU" dirty="0"/>
              <a:t>supraclavicular lymph </a:t>
            </a:r>
            <a:r>
              <a:rPr lang="en-AU" dirty="0" smtClean="0"/>
              <a:t>node) </a:t>
            </a:r>
            <a:r>
              <a:rPr lang="en-AU" dirty="0"/>
              <a:t>biopsy confirms metastatic spread from breast cancer with the same hormonal profile with oestrogen and progesterone receptors both being strongly positive</a:t>
            </a:r>
            <a:r>
              <a:rPr lang="en-AU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AU" sz="1600" dirty="0" err="1" smtClean="0"/>
              <a:t>Tamoxifen</a:t>
            </a:r>
            <a:r>
              <a:rPr lang="en-AU" sz="1600" dirty="0" smtClean="0"/>
              <a:t> / </a:t>
            </a:r>
            <a:r>
              <a:rPr lang="en-AU" sz="1600" dirty="0" err="1" smtClean="0"/>
              <a:t>Bondronat</a:t>
            </a:r>
            <a:endParaRPr lang="en-AU" sz="1600" dirty="0" smtClean="0"/>
          </a:p>
          <a:p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32626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892" y="2762387"/>
            <a:ext cx="11029615" cy="3678303"/>
          </a:xfrm>
        </p:spPr>
        <p:txBody>
          <a:bodyPr>
            <a:normAutofit fontScale="25000" lnSpcReduction="20000"/>
          </a:bodyPr>
          <a:lstStyle/>
          <a:p>
            <a:r>
              <a:rPr lang="en-AU" sz="8000" b="1" dirty="0"/>
              <a:t>Oct 2013: </a:t>
            </a:r>
            <a:r>
              <a:rPr lang="en-AU" sz="8000" dirty="0"/>
              <a:t>Dermal metastatic spread – started on </a:t>
            </a:r>
            <a:r>
              <a:rPr lang="en-AU" sz="8000" dirty="0" err="1"/>
              <a:t>Abraxane</a:t>
            </a:r>
            <a:endParaRPr lang="en-AU" sz="8000" dirty="0"/>
          </a:p>
          <a:p>
            <a:endParaRPr lang="en-AU" sz="8000" dirty="0"/>
          </a:p>
          <a:p>
            <a:r>
              <a:rPr lang="en-AU" sz="8000" b="1" dirty="0" smtClean="0"/>
              <a:t>Apr </a:t>
            </a:r>
            <a:r>
              <a:rPr lang="en-AU" sz="8000" b="1" dirty="0"/>
              <a:t>2014: </a:t>
            </a:r>
            <a:r>
              <a:rPr lang="en-AU" sz="8000" dirty="0"/>
              <a:t>C</a:t>
            </a:r>
            <a:r>
              <a:rPr lang="en-AU" sz="8000" dirty="0" smtClean="0"/>
              <a:t>ompleted </a:t>
            </a:r>
            <a:r>
              <a:rPr lang="en-AU" sz="8000" dirty="0"/>
              <a:t>six cycles of </a:t>
            </a:r>
            <a:r>
              <a:rPr lang="en-AU" sz="8000" dirty="0" err="1" smtClean="0"/>
              <a:t>Abraxane</a:t>
            </a:r>
            <a:r>
              <a:rPr lang="en-AU" sz="8000" dirty="0" smtClean="0"/>
              <a:t>.</a:t>
            </a:r>
          </a:p>
          <a:p>
            <a:pPr lvl="1"/>
            <a:r>
              <a:rPr lang="en-AU" sz="8000" dirty="0" smtClean="0"/>
              <a:t>CT scan: stable </a:t>
            </a:r>
            <a:r>
              <a:rPr lang="en-AU" sz="8000" dirty="0"/>
              <a:t>appearance of her </a:t>
            </a:r>
            <a:r>
              <a:rPr lang="en-AU" sz="8000" dirty="0" err="1"/>
              <a:t>mediastinal</a:t>
            </a:r>
            <a:r>
              <a:rPr lang="en-AU" sz="8000" dirty="0"/>
              <a:t> lymph node metastases with a very small right pleural effusion. Her bony metastatic disease is stable</a:t>
            </a:r>
            <a:r>
              <a:rPr lang="en-AU" sz="8000" dirty="0" smtClean="0"/>
              <a:t>.</a:t>
            </a:r>
            <a:endParaRPr lang="en-AU" sz="8000" dirty="0"/>
          </a:p>
          <a:p>
            <a:r>
              <a:rPr lang="en-AU" sz="8000" b="1" dirty="0"/>
              <a:t>June </a:t>
            </a:r>
            <a:r>
              <a:rPr lang="en-AU" sz="8000" b="1" dirty="0" smtClean="0"/>
              <a:t>2014</a:t>
            </a:r>
            <a:r>
              <a:rPr lang="en-AU" sz="8000" dirty="0" smtClean="0"/>
              <a:t>: </a:t>
            </a:r>
            <a:r>
              <a:rPr lang="en-AU" sz="8000" dirty="0"/>
              <a:t>Intraocular metastasis </a:t>
            </a:r>
            <a:r>
              <a:rPr lang="en-AU" sz="8000" dirty="0" smtClean="0"/>
              <a:t>Rx w RT</a:t>
            </a:r>
            <a:endParaRPr lang="en-AU" sz="8000" dirty="0"/>
          </a:p>
          <a:p>
            <a:endParaRPr lang="en-AU" sz="8000" b="1" dirty="0" smtClean="0"/>
          </a:p>
          <a:p>
            <a:r>
              <a:rPr lang="en-AU" sz="8000" b="1" dirty="0" smtClean="0"/>
              <a:t>Mid </a:t>
            </a:r>
            <a:r>
              <a:rPr lang="en-AU" sz="8000" b="1" dirty="0"/>
              <a:t>Sept: </a:t>
            </a:r>
            <a:r>
              <a:rPr lang="en-AU" sz="8000" dirty="0" smtClean="0"/>
              <a:t>Gemcitabine/Carboplatin</a:t>
            </a:r>
            <a:endParaRPr lang="en-AU" sz="8000" b="1" dirty="0"/>
          </a:p>
          <a:p>
            <a:endParaRPr lang="en-AU" sz="8000" dirty="0"/>
          </a:p>
          <a:p>
            <a:r>
              <a:rPr lang="en-AU" sz="8000" b="1" dirty="0" smtClean="0"/>
              <a:t>Late Sept </a:t>
            </a:r>
            <a:r>
              <a:rPr lang="en-AU" sz="8000" b="1" dirty="0"/>
              <a:t>2014: </a:t>
            </a:r>
            <a:r>
              <a:rPr lang="en-AU" sz="8000" dirty="0"/>
              <a:t>Right Pleural Effusion</a:t>
            </a:r>
          </a:p>
          <a:p>
            <a:pPr lvl="1"/>
            <a:endParaRPr lang="en-AU" dirty="0"/>
          </a:p>
          <a:p>
            <a:pPr lvl="1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6746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Endocrine therapy resistance in </a:t>
            </a:r>
            <a:r>
              <a:rPr lang="en-AU" dirty="0" smtClean="0"/>
              <a:t>ER positive metastatic </a:t>
            </a:r>
            <a:r>
              <a:rPr lang="en-AU" dirty="0"/>
              <a:t>breast cancer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254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886689" y="2180496"/>
            <a:ext cx="10034155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There are three different types of hormonal therapy medicines: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Aromatase </a:t>
            </a:r>
            <a:r>
              <a:rPr lang="en-US" sz="2400" dirty="0"/>
              <a:t>inhibitors: 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Arimidex</a:t>
            </a:r>
            <a:r>
              <a:rPr lang="en-US" sz="2000" dirty="0"/>
              <a:t> (chemical name: </a:t>
            </a:r>
            <a:r>
              <a:rPr lang="en-US" sz="2000" dirty="0" err="1"/>
              <a:t>anastrozole</a:t>
            </a:r>
            <a:r>
              <a:rPr lang="en-US" sz="2000" dirty="0"/>
              <a:t>) 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Aromasin</a:t>
            </a:r>
            <a:r>
              <a:rPr lang="en-US" sz="2000" dirty="0"/>
              <a:t> (chemical name: </a:t>
            </a:r>
            <a:r>
              <a:rPr lang="en-US" sz="2000" dirty="0" err="1"/>
              <a:t>exemestane</a:t>
            </a:r>
            <a:r>
              <a:rPr lang="en-US" sz="2000" dirty="0"/>
              <a:t>) 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Femara</a:t>
            </a:r>
            <a:r>
              <a:rPr lang="en-US" sz="2000" dirty="0"/>
              <a:t> (chemical name: </a:t>
            </a:r>
            <a:r>
              <a:rPr lang="en-US" sz="2000" dirty="0" err="1"/>
              <a:t>letrozole</a:t>
            </a:r>
            <a:r>
              <a:rPr lang="en-US" sz="2000" dirty="0"/>
              <a:t>)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SERMs </a:t>
            </a:r>
            <a:r>
              <a:rPr lang="en-US" sz="2400" dirty="0"/>
              <a:t>(Selective Estrogen Receptor Modulators): 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Tamoxifen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Fareston</a:t>
            </a:r>
            <a:r>
              <a:rPr lang="en-US" sz="2000" dirty="0"/>
              <a:t> (chemical name: </a:t>
            </a:r>
            <a:r>
              <a:rPr lang="en-US" sz="2000" dirty="0" err="1"/>
              <a:t>toremifene</a:t>
            </a:r>
            <a:r>
              <a:rPr lang="en-US" sz="2000" dirty="0"/>
              <a:t>)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ERDs (</a:t>
            </a:r>
            <a:r>
              <a:rPr lang="en-US" sz="2400" dirty="0" err="1" smtClean="0"/>
              <a:t>OEstrogen</a:t>
            </a:r>
            <a:r>
              <a:rPr lang="en-US" sz="2400" dirty="0" smtClean="0"/>
              <a:t> </a:t>
            </a:r>
            <a:r>
              <a:rPr lang="en-US" sz="2400" dirty="0"/>
              <a:t>Receptor </a:t>
            </a:r>
            <a:r>
              <a:rPr lang="en-US" sz="2400" dirty="0" err="1"/>
              <a:t>Downregulators</a:t>
            </a:r>
            <a:r>
              <a:rPr lang="en-US" sz="2400" dirty="0"/>
              <a:t>): 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Faslodex</a:t>
            </a:r>
            <a:r>
              <a:rPr lang="en-US" sz="2000" dirty="0"/>
              <a:t> (chemical name: </a:t>
            </a:r>
            <a:r>
              <a:rPr lang="en-US" sz="2000" dirty="0" err="1"/>
              <a:t>fulvestrant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265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8492" y="2367532"/>
            <a:ext cx="11029615" cy="3678303"/>
          </a:xfrm>
        </p:spPr>
        <p:txBody>
          <a:bodyPr/>
          <a:lstStyle/>
          <a:p>
            <a:endParaRPr lang="en-AU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H="1">
            <a:off x="7480300" y="3616036"/>
            <a:ext cx="889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5207000" y="5825836"/>
            <a:ext cx="927100" cy="914400"/>
          </a:xfrm>
          <a:prstGeom prst="ellipse">
            <a:avLst/>
          </a:prstGeom>
          <a:solidFill>
            <a:srgbClr val="666699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sz="1800"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346700" y="5292436"/>
            <a:ext cx="139700" cy="406400"/>
          </a:xfrm>
          <a:prstGeom prst="rect">
            <a:avLst/>
          </a:prstGeom>
          <a:solidFill>
            <a:srgbClr val="666699"/>
          </a:solidFill>
          <a:ln w="12700">
            <a:solidFill>
              <a:srgbClr val="FFCC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sz="1800"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892800" y="5305136"/>
            <a:ext cx="139700" cy="406400"/>
          </a:xfrm>
          <a:prstGeom prst="rect">
            <a:avLst/>
          </a:prstGeom>
          <a:solidFill>
            <a:srgbClr val="666699"/>
          </a:solidFill>
          <a:ln w="12700">
            <a:solidFill>
              <a:srgbClr val="FFCC66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sz="1800">
              <a:cs typeface="Arial" panose="020B0604020202020204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5676900" y="4339936"/>
            <a:ext cx="0" cy="71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533900" y="3798599"/>
            <a:ext cx="247650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Oestrogen</a:t>
            </a:r>
            <a:endParaRPr lang="en-US" sz="32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949700" y="3069936"/>
            <a:ext cx="965200" cy="7747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6642100" y="3222336"/>
            <a:ext cx="965200" cy="774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562100" y="1939636"/>
            <a:ext cx="2844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  <a:cs typeface="Arial" panose="020B0604020202020204" pitchFamily="34" charset="0"/>
              </a:rPr>
              <a:t> Ovaries   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143500" y="1882486"/>
            <a:ext cx="5105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sz="2800">
                <a:solidFill>
                  <a:schemeClr val="accent2"/>
                </a:solidFill>
                <a:cs typeface="Arial" panose="020B0604020202020204" pitchFamily="34" charset="0"/>
              </a:rPr>
              <a:t>Peripheral Sites: adrenal gland, liver, muscle, fat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7708900" y="4597111"/>
            <a:ext cx="2082800" cy="519113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cs typeface="Arial" panose="020B0604020202020204" pitchFamily="34" charset="0"/>
              </a:rPr>
              <a:t>Tamoxifen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 flipH="1" flipV="1">
            <a:off x="6883400" y="3336636"/>
            <a:ext cx="558800" cy="558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 flipV="1">
            <a:off x="6997700" y="3209636"/>
            <a:ext cx="558800" cy="558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422900" y="5152736"/>
            <a:ext cx="5715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accent1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 rot="5400000" flipH="1" flipV="1">
            <a:off x="4102100" y="3146136"/>
            <a:ext cx="558800" cy="558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rot="5400000" flipH="1" flipV="1">
            <a:off x="3987800" y="3031836"/>
            <a:ext cx="558800" cy="558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3517900" y="3412836"/>
            <a:ext cx="8001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333500" y="2928649"/>
            <a:ext cx="2197100" cy="1433512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>
                <a:solidFill>
                  <a:srgbClr val="000066"/>
                </a:solidFill>
                <a:cs typeface="Arial" panose="020B0604020202020204" pitchFamily="34" charset="0"/>
              </a:rPr>
              <a:t>Ovarian Suppression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dirty="0" err="1">
                <a:solidFill>
                  <a:srgbClr val="000066"/>
                </a:solidFill>
                <a:cs typeface="Arial" panose="020B0604020202020204" pitchFamily="34" charset="0"/>
              </a:rPr>
              <a:t>GnRH</a:t>
            </a:r>
            <a:r>
              <a:rPr lang="en-US" sz="1600" dirty="0">
                <a:solidFill>
                  <a:srgbClr val="000066"/>
                </a:solidFill>
                <a:cs typeface="Arial" panose="020B0604020202020204" pitchFamily="34" charset="0"/>
              </a:rPr>
              <a:t> inhibitors or Ovarian removal</a:t>
            </a: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1333500" y="1253836"/>
            <a:ext cx="336550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u="sng" dirty="0">
                <a:solidFill>
                  <a:schemeClr val="bg1"/>
                </a:solidFill>
                <a:cs typeface="Arial" panose="020B0604020202020204" pitchFamily="34" charset="0"/>
              </a:rPr>
              <a:t>Premenopausal</a:t>
            </a: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4954588" y="6078249"/>
            <a:ext cx="15128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sz="2000">
                <a:cs typeface="Arial" panose="020B0604020202020204" pitchFamily="34" charset="0"/>
              </a:rPr>
              <a:t>Cancer Cell</a:t>
            </a:r>
          </a:p>
        </p:txBody>
      </p:sp>
      <p:grpSp>
        <p:nvGrpSpPr>
          <p:cNvPr id="24" name="Group 26"/>
          <p:cNvGrpSpPr>
            <a:grpSpLocks/>
          </p:cNvGrpSpPr>
          <p:nvPr/>
        </p:nvGrpSpPr>
        <p:grpSpPr bwMode="auto">
          <a:xfrm rot="5400000">
            <a:off x="5116513" y="5008274"/>
            <a:ext cx="685800" cy="304800"/>
            <a:chOff x="336" y="2096"/>
            <a:chExt cx="432" cy="192"/>
          </a:xfrm>
        </p:grpSpPr>
        <p:sp>
          <p:nvSpPr>
            <p:cNvPr id="25" name="Oval 27"/>
            <p:cNvSpPr>
              <a:spLocks noChangeArrowheads="1"/>
            </p:cNvSpPr>
            <p:nvPr/>
          </p:nvSpPr>
          <p:spPr bwMode="auto">
            <a:xfrm>
              <a:off x="336" y="2096"/>
              <a:ext cx="432" cy="192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sz="1800">
                <a:cs typeface="Arial" panose="020B0604020202020204" pitchFamily="34" charset="0"/>
              </a:endParaRPr>
            </a:p>
          </p:txBody>
        </p:sp>
        <p:sp>
          <p:nvSpPr>
            <p:cNvPr id="26" name="Text Box 28"/>
            <p:cNvSpPr txBox="1">
              <a:spLocks noChangeArrowheads="1"/>
            </p:cNvSpPr>
            <p:nvPr/>
          </p:nvSpPr>
          <p:spPr bwMode="auto">
            <a:xfrm>
              <a:off x="411" y="2107"/>
              <a:ext cx="24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cs typeface="Arial" panose="020B0604020202020204" pitchFamily="34" charset="0"/>
                </a:rPr>
                <a:t>ER</a:t>
              </a:r>
            </a:p>
          </p:txBody>
        </p:sp>
      </p:grpSp>
      <p:grpSp>
        <p:nvGrpSpPr>
          <p:cNvPr id="27" name="Group 29"/>
          <p:cNvGrpSpPr>
            <a:grpSpLocks/>
          </p:cNvGrpSpPr>
          <p:nvPr/>
        </p:nvGrpSpPr>
        <p:grpSpPr bwMode="auto">
          <a:xfrm rot="5400000">
            <a:off x="5561013" y="5008274"/>
            <a:ext cx="685800" cy="304800"/>
            <a:chOff x="336" y="2096"/>
            <a:chExt cx="432" cy="192"/>
          </a:xfrm>
        </p:grpSpPr>
        <p:sp>
          <p:nvSpPr>
            <p:cNvPr id="28" name="Oval 30"/>
            <p:cNvSpPr>
              <a:spLocks noChangeArrowheads="1"/>
            </p:cNvSpPr>
            <p:nvPr/>
          </p:nvSpPr>
          <p:spPr bwMode="auto">
            <a:xfrm>
              <a:off x="336" y="2096"/>
              <a:ext cx="432" cy="192"/>
            </a:xfrm>
            <a:prstGeom prst="ellipse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sz="1800">
                <a:cs typeface="Arial" panose="020B0604020202020204" pitchFamily="34" charset="0"/>
              </a:endParaRP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411" y="2107"/>
              <a:ext cx="24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sz="1200" b="1">
                  <a:cs typeface="Arial" panose="020B0604020202020204" pitchFamily="34" charset="0"/>
                </a:rPr>
                <a:t>ER</a:t>
              </a:r>
            </a:p>
          </p:txBody>
        </p:sp>
      </p:grpSp>
      <p:sp>
        <p:nvSpPr>
          <p:cNvPr id="30" name="Line 32"/>
          <p:cNvSpPr>
            <a:spLocks noChangeShapeType="1"/>
          </p:cNvSpPr>
          <p:nvPr/>
        </p:nvSpPr>
        <p:spPr bwMode="auto">
          <a:xfrm rot="2298586" flipH="1">
            <a:off x="6388100" y="4746336"/>
            <a:ext cx="965200" cy="774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 anchor="ctr"/>
          <a:lstStyle/>
          <a:p>
            <a:endParaRPr lang="en-AU"/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7734300" y="5230524"/>
            <a:ext cx="2082800" cy="519112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66"/>
                </a:solidFill>
                <a:cs typeface="Arial" panose="020B0604020202020204" pitchFamily="34" charset="0"/>
              </a:rPr>
              <a:t>Fulvestrant</a:t>
            </a: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1501775" y="4800311"/>
            <a:ext cx="1987550" cy="538163"/>
          </a:xfrm>
          <a:prstGeom prst="rect">
            <a:avLst/>
          </a:prstGeom>
          <a:solidFill>
            <a:srgbClr val="00FFCC"/>
          </a:solidFill>
          <a:ln w="9525">
            <a:solidFill>
              <a:srgbClr val="00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2800" b="1">
                <a:solidFill>
                  <a:srgbClr val="005387"/>
                </a:solidFill>
              </a:rPr>
              <a:t>Tamoxifen</a:t>
            </a:r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>
            <a:off x="3624263" y="5108286"/>
            <a:ext cx="1524000" cy="142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4958052" y="1253836"/>
            <a:ext cx="5257800" cy="586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u="sng" dirty="0">
                <a:solidFill>
                  <a:schemeClr val="bg1"/>
                </a:solidFill>
                <a:cs typeface="Arial" panose="020B0604020202020204" pitchFamily="34" charset="0"/>
              </a:rPr>
              <a:t>Postmenopausal</a:t>
            </a:r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>
            <a:off x="8619958" y="3194425"/>
            <a:ext cx="2171700" cy="946150"/>
          </a:xfrm>
          <a:prstGeom prst="rect">
            <a:avLst/>
          </a:prstGeom>
          <a:solidFill>
            <a:srgbClr val="00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66"/>
                </a:solidFill>
                <a:cs typeface="Arial" panose="020B0604020202020204" pitchFamily="34" charset="0"/>
              </a:rPr>
              <a:t>Aromatase Inhibitors</a:t>
            </a:r>
          </a:p>
        </p:txBody>
      </p:sp>
    </p:spTree>
    <p:extLst>
      <p:ext uri="{BB962C8B-B14F-4D97-AF65-F5344CB8AC3E}">
        <p14:creationId xmlns:p14="http://schemas.microsoft.com/office/powerpoint/2010/main" val="2211348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Oestrogens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Oestrogens </a:t>
            </a:r>
            <a:r>
              <a:rPr lang="en-AU" dirty="0"/>
              <a:t>play a crucial role in breast </a:t>
            </a:r>
            <a:r>
              <a:rPr lang="en-AU" dirty="0" err="1"/>
              <a:t>tumor</a:t>
            </a:r>
            <a:r>
              <a:rPr lang="en-AU" dirty="0"/>
              <a:t> </a:t>
            </a:r>
            <a:r>
              <a:rPr lang="en-AU" dirty="0" smtClean="0"/>
              <a:t>growth </a:t>
            </a:r>
          </a:p>
          <a:p>
            <a:pPr lvl="1"/>
            <a:r>
              <a:rPr lang="en-AU" dirty="0" smtClean="0"/>
              <a:t>rationale </a:t>
            </a:r>
            <a:r>
              <a:rPr lang="en-AU" dirty="0"/>
              <a:t>for the use of </a:t>
            </a:r>
            <a:r>
              <a:rPr lang="en-AU" dirty="0" err="1" smtClean="0"/>
              <a:t>antioestrogens</a:t>
            </a:r>
            <a:r>
              <a:rPr lang="en-AU" dirty="0"/>
              <a:t>, such as </a:t>
            </a:r>
            <a:r>
              <a:rPr lang="en-AU" dirty="0" err="1"/>
              <a:t>tamoxifen</a:t>
            </a:r>
            <a:r>
              <a:rPr lang="en-AU" dirty="0"/>
              <a:t>, in women with </a:t>
            </a:r>
            <a:r>
              <a:rPr lang="en-AU" dirty="0" err="1"/>
              <a:t>estrogen</a:t>
            </a:r>
            <a:r>
              <a:rPr lang="en-AU" dirty="0"/>
              <a:t> receptor (ER)-α-positive breast cancer. </a:t>
            </a:r>
            <a:endParaRPr lang="en-AU" dirty="0" smtClean="0"/>
          </a:p>
          <a:p>
            <a:pPr lvl="1"/>
            <a:endParaRPr lang="en-AU" dirty="0"/>
          </a:p>
          <a:p>
            <a:r>
              <a:rPr lang="en-AU" dirty="0" smtClean="0"/>
              <a:t>However</a:t>
            </a:r>
            <a:r>
              <a:rPr lang="en-AU" dirty="0"/>
              <a:t>, hormone resistance is a major clinical problem</a:t>
            </a:r>
            <a:r>
              <a:rPr lang="en-AU" dirty="0" smtClean="0"/>
              <a:t>.</a:t>
            </a:r>
          </a:p>
          <a:p>
            <a:pPr lvl="2"/>
            <a:r>
              <a:rPr lang="en-AU" dirty="0" smtClean="0"/>
              <a:t>Intrinsic and acquired</a:t>
            </a:r>
          </a:p>
          <a:p>
            <a:pPr lvl="2"/>
            <a:r>
              <a:rPr lang="en-AU" dirty="0" err="1" smtClean="0"/>
              <a:t>Heterogenous</a:t>
            </a:r>
            <a:r>
              <a:rPr lang="en-AU" dirty="0" smtClean="0"/>
              <a:t> </a:t>
            </a:r>
          </a:p>
          <a:p>
            <a:r>
              <a:rPr lang="en-AU" dirty="0" smtClean="0"/>
              <a:t>Altered </a:t>
            </a:r>
            <a:r>
              <a:rPr lang="en-AU" dirty="0"/>
              <a:t>growth factor </a:t>
            </a:r>
            <a:r>
              <a:rPr lang="en-AU" dirty="0" smtClean="0"/>
              <a:t>signalling </a:t>
            </a:r>
            <a:r>
              <a:rPr lang="en-AU" dirty="0"/>
              <a:t>to the ERα pathway has been shown to be associated with the development of clinical resistance. </a:t>
            </a:r>
          </a:p>
        </p:txBody>
      </p:sp>
    </p:spTree>
    <p:extLst>
      <p:ext uri="{BB962C8B-B14F-4D97-AF65-F5344CB8AC3E}">
        <p14:creationId xmlns:p14="http://schemas.microsoft.com/office/powerpoint/2010/main" val="151589477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TC103457464[[fn=Dividend]]</Template>
  <TotalTime>335</TotalTime>
  <Words>984</Words>
  <Application>Microsoft Office PowerPoint</Application>
  <PresentationFormat>Custom</PresentationFormat>
  <Paragraphs>138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Dividend</vt:lpstr>
      <vt:lpstr>Endocrine resistant hormone positive metastatic breast cancer</vt:lpstr>
      <vt:lpstr>HOPC</vt:lpstr>
      <vt:lpstr>Background</vt:lpstr>
      <vt:lpstr>Disease Progression</vt:lpstr>
      <vt:lpstr>PowerPoint Presentation</vt:lpstr>
      <vt:lpstr>Endocrine therapy resistance in ER positive metastatic breast cancer</vt:lpstr>
      <vt:lpstr>PowerPoint Presentation</vt:lpstr>
      <vt:lpstr>PowerPoint Presentation</vt:lpstr>
      <vt:lpstr>Oestrogens</vt:lpstr>
      <vt:lpstr>Karolinska Cohort: Intra-individual ER Status at Relapse</vt:lpstr>
      <vt:lpstr>Karolinska Cohort: Intra-individual ER Status at Relapse</vt:lpstr>
      <vt:lpstr>ER resistance </vt:lpstr>
      <vt:lpstr>Overcoming endocrine resistance: Bolero 2</vt:lpstr>
      <vt:lpstr>Overcoming endocrine resistance: Tamrad</vt:lpstr>
      <vt:lpstr>Overcoming endocrine resistance: Horizon</vt:lpstr>
      <vt:lpstr>In conclusion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Registrar</dc:creator>
  <cp:lastModifiedBy>Monica</cp:lastModifiedBy>
  <cp:revision>49</cp:revision>
  <dcterms:created xsi:type="dcterms:W3CDTF">2014-10-15T22:17:20Z</dcterms:created>
  <dcterms:modified xsi:type="dcterms:W3CDTF">2014-11-05T04:16:02Z</dcterms:modified>
</cp:coreProperties>
</file>