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0" r:id="rId9"/>
    <p:sldId id="264" r:id="rId10"/>
    <p:sldId id="265" r:id="rId11"/>
    <p:sldId id="266" r:id="rId12"/>
    <p:sldId id="270" r:id="rId13"/>
    <p:sldId id="267" r:id="rId14"/>
    <p:sldId id="268" r:id="rId15"/>
    <p:sldId id="26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1115196-1C6F-4784-83AC-30756D8F10B3}" type="datetimeFigureOut">
              <a:rPr lang="en-US" smtClean="0"/>
              <a:t>26/02/15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15196-1C6F-4784-83AC-30756D8F10B3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B1115196-1C6F-4784-83AC-30756D8F10B3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B1115196-1C6F-4784-83AC-30756D8F10B3}" type="datetimeFigureOut">
              <a:rPr lang="en-US" smtClean="0"/>
              <a:t>26/02/15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19371D3E-5A18-49EB-AD2A-429AF16575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Advanced Ovarian Cancer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3062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Past medical history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Otherwise healthy</a:t>
            </a:r>
          </a:p>
          <a:p>
            <a:r>
              <a:rPr lang="en-AU" dirty="0" smtClean="0"/>
              <a:t>No active issues</a:t>
            </a:r>
          </a:p>
          <a:p>
            <a:r>
              <a:rPr lang="en-AU" dirty="0" smtClean="0"/>
              <a:t>Past history of iron deficiency</a:t>
            </a:r>
          </a:p>
          <a:p>
            <a:r>
              <a:rPr lang="en-AU" dirty="0" smtClean="0"/>
              <a:t>Nil family history of cancers</a:t>
            </a:r>
          </a:p>
          <a:p>
            <a:r>
              <a:rPr lang="en-AU" dirty="0" smtClean="0"/>
              <a:t>Nil history of smoking or alcohol abuse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995011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Social history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Lives at home with son</a:t>
            </a:r>
          </a:p>
          <a:p>
            <a:r>
              <a:rPr lang="en-AU" dirty="0" smtClean="0"/>
              <a:t>Previously IADL </a:t>
            </a:r>
          </a:p>
          <a:p>
            <a:pPr lvl="1"/>
            <a:r>
              <a:rPr lang="en-AU" dirty="0" smtClean="0"/>
              <a:t>Gym 3-4 times weekly</a:t>
            </a:r>
          </a:p>
          <a:p>
            <a:r>
              <a:rPr lang="en-AU" dirty="0" smtClean="0"/>
              <a:t>Currently </a:t>
            </a:r>
            <a:r>
              <a:rPr lang="en-AU" dirty="0" err="1" smtClean="0"/>
              <a:t>IpADL</a:t>
            </a:r>
            <a:endParaRPr lang="en-AU" dirty="0" smtClean="0"/>
          </a:p>
          <a:p>
            <a:pPr lvl="1"/>
            <a:r>
              <a:rPr lang="en-AU" dirty="0" smtClean="0"/>
              <a:t>Attempting daily walks</a:t>
            </a:r>
          </a:p>
          <a:p>
            <a:pPr lvl="1"/>
            <a:r>
              <a:rPr lang="en-AU" dirty="0" smtClean="0"/>
              <a:t>Requiring assistances with ADL due to fatigue</a:t>
            </a:r>
          </a:p>
          <a:p>
            <a:r>
              <a:rPr lang="en-AU" dirty="0" smtClean="0"/>
              <a:t>Wide circle of support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561310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Summary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Ms K 46F</a:t>
            </a:r>
          </a:p>
          <a:p>
            <a:pPr lvl="1"/>
            <a:r>
              <a:rPr lang="en-AU" dirty="0" smtClean="0"/>
              <a:t>C2 of paclitaxel/</a:t>
            </a:r>
            <a:r>
              <a:rPr lang="en-AU" dirty="0" err="1" smtClean="0"/>
              <a:t>cisplatin</a:t>
            </a:r>
            <a:r>
              <a:rPr lang="en-AU" dirty="0" smtClean="0"/>
              <a:t> with Avastin for recurrence of advanced ovarian cancer</a:t>
            </a:r>
          </a:p>
          <a:p>
            <a:pPr lvl="1"/>
            <a:r>
              <a:rPr lang="en-AU" dirty="0" smtClean="0"/>
              <a:t>Previously on gemcitabine/carboplatin, ceased for allergic reaction</a:t>
            </a:r>
          </a:p>
          <a:p>
            <a:pPr lvl="1"/>
            <a:r>
              <a:rPr lang="en-AU" dirty="0" smtClean="0"/>
              <a:t>Diagnosed with advanced ovarian cancer in Oct </a:t>
            </a:r>
            <a:r>
              <a:rPr lang="fr-FR" dirty="0" smtClean="0"/>
              <a:t>’</a:t>
            </a:r>
            <a:r>
              <a:rPr lang="en-AU" dirty="0" smtClean="0"/>
              <a:t>13 from TAH/BSO after findings of large ovarian masses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38230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AU" dirty="0" smtClean="0"/>
              <a:t>Recurrent, advanced ovarian cancer</a:t>
            </a:r>
          </a:p>
          <a:p>
            <a:pPr marL="800100" lvl="1" indent="-457200"/>
            <a:r>
              <a:rPr lang="en-AU" dirty="0" smtClean="0"/>
              <a:t>Considerations for Olaparib 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Chemotherapy toxicity</a:t>
            </a:r>
          </a:p>
          <a:p>
            <a:pPr marL="457200" indent="-457200">
              <a:buFont typeface="+mj-lt"/>
              <a:buAutoNum type="arabicPeriod"/>
            </a:pPr>
            <a:r>
              <a:rPr lang="en-AU" dirty="0" smtClean="0"/>
              <a:t>Exercise physiologist review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127483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Olaparib and </a:t>
            </a:r>
            <a:br>
              <a:rPr lang="en-AU" dirty="0" smtClean="0"/>
            </a:br>
            <a:r>
              <a:rPr lang="en-AU" dirty="0" smtClean="0"/>
              <a:t>Ovarian Cancer</a:t>
            </a:r>
            <a:endParaRPr lang="en-AU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3511137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Monotherapy in patients with deleterious germ-line BRCA-mutated, advanced ovarian cancer</a:t>
            </a:r>
          </a:p>
          <a:p>
            <a:r>
              <a:rPr lang="en-AU" dirty="0" smtClean="0"/>
              <a:t>Treated with three or more prior lines of chemotherapy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87733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Mechanisms of action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Poly ADP-ribose polymerase (PARP) inhibitor</a:t>
            </a:r>
          </a:p>
          <a:p>
            <a:r>
              <a:rPr lang="en-AU" dirty="0" smtClean="0"/>
              <a:t>PARP involved in normal cellular homeostasis (DNA transcription, cell cycle regulation and DNA repair)</a:t>
            </a:r>
          </a:p>
          <a:p>
            <a:r>
              <a:rPr lang="en-AU" dirty="0" smtClean="0"/>
              <a:t>Inhibit growth of select tumour cell lines, and decreased tumour growth</a:t>
            </a:r>
          </a:p>
          <a:p>
            <a:r>
              <a:rPr lang="en-AU" dirty="0" smtClean="0"/>
              <a:t>Increased cytotoxicity and anti-tumour activity in cell lines and tumour models with BRCA mutations</a:t>
            </a:r>
          </a:p>
        </p:txBody>
      </p:sp>
    </p:spTree>
    <p:extLst>
      <p:ext uri="{BB962C8B-B14F-4D97-AF65-F5344CB8AC3E}">
        <p14:creationId xmlns:p14="http://schemas.microsoft.com/office/powerpoint/2010/main" val="3454747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Dosing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400mg BD PO</a:t>
            </a:r>
          </a:p>
          <a:p>
            <a:r>
              <a:rPr lang="en-AU" dirty="0" smtClean="0"/>
              <a:t>Dose reduction to 200mg BD then 100mg BD in those experiencing adverse events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0861396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Adverse events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AU" dirty="0" smtClean="0"/>
              <a:t>MDS/AML</a:t>
            </a:r>
          </a:p>
          <a:p>
            <a:pPr lvl="1"/>
            <a:r>
              <a:rPr lang="en-AU" dirty="0" smtClean="0"/>
              <a:t>Randomised placebo-controlled trial reported 22 of 2,618 (&lt;1%) patients, 17/22 were fatal</a:t>
            </a:r>
          </a:p>
          <a:p>
            <a:pPr lvl="1"/>
            <a:r>
              <a:rPr lang="en-AU" dirty="0" smtClean="0"/>
              <a:t>Recommendation for baseline FBE, and monthly monitoring</a:t>
            </a:r>
          </a:p>
          <a:p>
            <a:pPr lvl="1"/>
            <a:r>
              <a:rPr lang="en-AU" dirty="0" smtClean="0"/>
              <a:t>Recommendation for complete recovery from haematological toxicity prior to commencing Olaparib</a:t>
            </a:r>
          </a:p>
          <a:p>
            <a:r>
              <a:rPr lang="en-AU" dirty="0" smtClean="0"/>
              <a:t>Pneumonitis</a:t>
            </a:r>
          </a:p>
          <a:p>
            <a:pPr lvl="1"/>
            <a:r>
              <a:rPr lang="en-AU" dirty="0" smtClean="0"/>
              <a:t>&lt;1% of patient have new or worsening respiratory symptoms</a:t>
            </a:r>
          </a:p>
          <a:p>
            <a:r>
              <a:rPr lang="en-AU" dirty="0" smtClean="0"/>
              <a:t>Embryo-foetal toxicity</a:t>
            </a:r>
          </a:p>
          <a:p>
            <a:r>
              <a:rPr lang="en-AU" dirty="0" smtClean="0"/>
              <a:t>Others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052450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Drug interaction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CYP3A</a:t>
            </a:r>
          </a:p>
          <a:p>
            <a:pPr lvl="1"/>
            <a:r>
              <a:rPr lang="en-AU" dirty="0" smtClean="0"/>
              <a:t>Increase plasma concentration</a:t>
            </a:r>
          </a:p>
          <a:p>
            <a:pPr lvl="2"/>
            <a:r>
              <a:rPr lang="en-AU" dirty="0" smtClean="0"/>
              <a:t>Anti-fungal</a:t>
            </a:r>
          </a:p>
          <a:p>
            <a:pPr lvl="2"/>
            <a:r>
              <a:rPr lang="en-AU" dirty="0" smtClean="0"/>
              <a:t>Anti-viral</a:t>
            </a:r>
          </a:p>
          <a:p>
            <a:pPr lvl="2"/>
            <a:r>
              <a:rPr lang="en-AU" dirty="0" smtClean="0"/>
              <a:t>Anti-retroviral</a:t>
            </a:r>
          </a:p>
          <a:p>
            <a:pPr lvl="2"/>
            <a:r>
              <a:rPr lang="en-AU" dirty="0" smtClean="0"/>
              <a:t>Some antibiotics</a:t>
            </a:r>
          </a:p>
          <a:p>
            <a:pPr lvl="2"/>
            <a:r>
              <a:rPr lang="en-AU" dirty="0" err="1" smtClean="0"/>
              <a:t>Verapramil</a:t>
            </a:r>
            <a:endParaRPr lang="en-AU" dirty="0" smtClean="0"/>
          </a:p>
          <a:p>
            <a:pPr lvl="1"/>
            <a:r>
              <a:rPr lang="en-AU" dirty="0" smtClean="0"/>
              <a:t>Decrease plasma concentration</a:t>
            </a:r>
          </a:p>
          <a:p>
            <a:pPr lvl="2"/>
            <a:r>
              <a:rPr lang="en-AU" dirty="0" smtClean="0"/>
              <a:t>Phenytoin, rifampicin, carbamazepine, and St John’s </a:t>
            </a:r>
            <a:r>
              <a:rPr lang="en-AU" dirty="0" err="1" smtClean="0"/>
              <a:t>Wort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8721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Ms K 46F</a:t>
            </a:r>
          </a:p>
          <a:p>
            <a:r>
              <a:rPr lang="en-AU" dirty="0" smtClean="0"/>
              <a:t>Recurrent, advanced ovarian cancer</a:t>
            </a:r>
          </a:p>
          <a:p>
            <a:r>
              <a:rPr lang="en-AU" dirty="0" smtClean="0"/>
              <a:t>C4 Chemotherapy </a:t>
            </a:r>
          </a:p>
          <a:p>
            <a:pPr lvl="1"/>
            <a:r>
              <a:rPr lang="en-AU" dirty="0" smtClean="0"/>
              <a:t>Paclitaxel/</a:t>
            </a:r>
            <a:r>
              <a:rPr lang="en-AU" dirty="0" err="1" smtClean="0"/>
              <a:t>Cisplatin</a:t>
            </a:r>
            <a:r>
              <a:rPr lang="en-AU" dirty="0" smtClean="0"/>
              <a:t> with Avastin (</a:t>
            </a:r>
            <a:r>
              <a:rPr lang="en-AU" dirty="0" err="1" smtClean="0"/>
              <a:t>Bevicizumab</a:t>
            </a:r>
            <a:r>
              <a:rPr lang="en-AU" dirty="0" smtClean="0"/>
              <a:t>)</a:t>
            </a:r>
          </a:p>
          <a:p>
            <a:r>
              <a:rPr lang="en-AU" dirty="0" err="1" smtClean="0"/>
              <a:t>Hx</a:t>
            </a:r>
            <a:r>
              <a:rPr lang="en-AU" dirty="0" smtClean="0"/>
              <a:t> of significant chemo toxicity</a:t>
            </a:r>
            <a:endParaRPr lang="en-AU" dirty="0"/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710575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AU" dirty="0" smtClean="0"/>
              <a:t>Avastin and</a:t>
            </a:r>
            <a:br>
              <a:rPr lang="en-AU" dirty="0" smtClean="0"/>
            </a:br>
            <a:r>
              <a:rPr lang="en-AU" dirty="0" smtClean="0"/>
              <a:t>Ovarian Cancer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74068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Introduction</a:t>
            </a:r>
            <a:endParaRPr lang="en-AU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Approved in 2014 by FDA for combination therapy</a:t>
            </a:r>
          </a:p>
          <a:p>
            <a:pPr lvl="1"/>
            <a:r>
              <a:rPr lang="en-AU" dirty="0" smtClean="0"/>
              <a:t>For recurrent, advanced ovarian cancer</a:t>
            </a:r>
          </a:p>
          <a:p>
            <a:pPr lvl="1"/>
            <a:r>
              <a:rPr lang="en-AU" dirty="0" smtClean="0"/>
              <a:t>Clinical trials revealed</a:t>
            </a:r>
          </a:p>
          <a:p>
            <a:pPr lvl="2"/>
            <a:r>
              <a:rPr lang="en-AU" dirty="0" smtClean="0"/>
              <a:t>Decreased rate of recurrences</a:t>
            </a:r>
          </a:p>
          <a:p>
            <a:pPr lvl="2"/>
            <a:r>
              <a:rPr lang="en-AU" dirty="0" smtClean="0"/>
              <a:t>Significant improvement in progression-free survival</a:t>
            </a:r>
          </a:p>
          <a:p>
            <a:pPr lvl="2"/>
            <a:r>
              <a:rPr lang="en-AU" dirty="0" smtClean="0"/>
              <a:t>Does not increase overall survival rate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91565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Mechanism of action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Monoclonal antibody</a:t>
            </a:r>
          </a:p>
          <a:p>
            <a:pPr lvl="1"/>
            <a:r>
              <a:rPr lang="en-AU" dirty="0" smtClean="0"/>
              <a:t>Anti-</a:t>
            </a:r>
            <a:r>
              <a:rPr lang="en-AU" dirty="0" err="1" smtClean="0"/>
              <a:t>angiogenic</a:t>
            </a:r>
            <a:r>
              <a:rPr lang="en-AU" dirty="0" smtClean="0"/>
              <a:t> agent</a:t>
            </a:r>
          </a:p>
          <a:p>
            <a:pPr lvl="1"/>
            <a:r>
              <a:rPr lang="en-AU" dirty="0" smtClean="0"/>
              <a:t>Binds vascular endothelial growth factors </a:t>
            </a:r>
          </a:p>
          <a:p>
            <a:pPr lvl="1"/>
            <a:r>
              <a:rPr lang="en-AU" dirty="0" smtClean="0"/>
              <a:t>Inhibits tumour progression via</a:t>
            </a:r>
          </a:p>
          <a:p>
            <a:pPr lvl="2"/>
            <a:r>
              <a:rPr lang="en-AU" dirty="0" smtClean="0"/>
              <a:t>Slowing or inhibiting tumour growth by restricting neo-angiogenesis</a:t>
            </a:r>
          </a:p>
          <a:p>
            <a:pPr lvl="2"/>
            <a:r>
              <a:rPr lang="en-AU" dirty="0" smtClean="0"/>
              <a:t>Increasing chemotherapeutic efficacy by stabilising tumour blood vessels</a:t>
            </a:r>
          </a:p>
          <a:p>
            <a:pPr lvl="2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015297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Adverse events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 smtClean="0"/>
              <a:t>Infusion reaction</a:t>
            </a:r>
          </a:p>
          <a:p>
            <a:r>
              <a:rPr lang="en-AU" dirty="0" smtClean="0"/>
              <a:t>Impaired wound healing</a:t>
            </a:r>
          </a:p>
          <a:p>
            <a:r>
              <a:rPr lang="en-AU" dirty="0" smtClean="0"/>
              <a:t>Increased risk of bleeding and thromboembolic events</a:t>
            </a:r>
          </a:p>
          <a:p>
            <a:r>
              <a:rPr lang="en-AU" dirty="0" smtClean="0"/>
              <a:t>Increased risk of CCF</a:t>
            </a:r>
          </a:p>
          <a:p>
            <a:r>
              <a:rPr lang="en-AU" dirty="0" smtClean="0"/>
              <a:t>Hypertension</a:t>
            </a:r>
          </a:p>
          <a:p>
            <a:r>
              <a:rPr lang="en-AU" dirty="0" err="1" smtClean="0"/>
              <a:t>Proteinura</a:t>
            </a:r>
            <a:endParaRPr lang="en-AU" dirty="0" smtClean="0"/>
          </a:p>
          <a:p>
            <a:r>
              <a:rPr lang="en-AU" dirty="0" smtClean="0"/>
              <a:t>Rarely, gastric perforation and formation of fistula or abscess</a:t>
            </a:r>
          </a:p>
          <a:p>
            <a:r>
              <a:rPr lang="en-AU" dirty="0" smtClean="0"/>
              <a:t>Rarely, reversible posterior </a:t>
            </a:r>
            <a:r>
              <a:rPr lang="en-AU" dirty="0" err="1" smtClean="0"/>
              <a:t>leukoencephalopathy</a:t>
            </a:r>
            <a:r>
              <a:rPr lang="en-AU" dirty="0" smtClean="0"/>
              <a:t> syndrome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440192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Drug interactions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err="1" smtClean="0"/>
              <a:t>Anthracycline</a:t>
            </a:r>
            <a:r>
              <a:rPr lang="en-AU" dirty="0" smtClean="0"/>
              <a:t> </a:t>
            </a:r>
          </a:p>
          <a:p>
            <a:pPr lvl="1"/>
            <a:r>
              <a:rPr lang="en-AU" dirty="0" smtClean="0"/>
              <a:t>Combined risk of CCF</a:t>
            </a:r>
          </a:p>
          <a:p>
            <a:r>
              <a:rPr lang="en-AU" dirty="0" smtClean="0"/>
              <a:t>Carboplatin and paclitaxel</a:t>
            </a:r>
          </a:p>
          <a:p>
            <a:pPr lvl="1"/>
            <a:r>
              <a:rPr lang="en-AU" dirty="0" smtClean="0"/>
              <a:t>Reduced half-life </a:t>
            </a:r>
          </a:p>
          <a:p>
            <a:r>
              <a:rPr lang="en-AU" dirty="0" smtClean="0"/>
              <a:t>Any drugs that interfere with clotting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64066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HOPC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Diagnosed in Oct ‘13</a:t>
            </a:r>
          </a:p>
          <a:p>
            <a:pPr lvl="1"/>
            <a:r>
              <a:rPr lang="en-AU" dirty="0" smtClean="0"/>
              <a:t>TAH and SBO for massive ovarian masses</a:t>
            </a:r>
          </a:p>
          <a:p>
            <a:r>
              <a:rPr lang="en-AU" dirty="0" smtClean="0"/>
              <a:t> GP presentation with palpable abdominal masses (Sept ‘13)</a:t>
            </a:r>
          </a:p>
          <a:p>
            <a:pPr lvl="1"/>
            <a:r>
              <a:rPr lang="en-AU" dirty="0" smtClean="0"/>
              <a:t>Irregular period</a:t>
            </a:r>
          </a:p>
          <a:p>
            <a:pPr lvl="1"/>
            <a:r>
              <a:rPr lang="en-AU" dirty="0" smtClean="0"/>
              <a:t>Fatigue</a:t>
            </a:r>
          </a:p>
          <a:p>
            <a:pPr lvl="1"/>
            <a:r>
              <a:rPr lang="en-AU" dirty="0" smtClean="0"/>
              <a:t>Generalised abdominal discomfort and bloating</a:t>
            </a:r>
          </a:p>
          <a:p>
            <a:pPr lvl="1"/>
            <a:r>
              <a:rPr lang="en-AU" dirty="0" smtClean="0"/>
              <a:t>Weight loss of 10kg</a:t>
            </a:r>
          </a:p>
          <a:p>
            <a:pPr lvl="1"/>
            <a:r>
              <a:rPr lang="en-AU" dirty="0" smtClean="0"/>
              <a:t>Denies nausea and vomiting, change in bowel habits, blood in stools, thigh pain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0098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HOPC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U/S revealed large ovarian masses </a:t>
            </a:r>
          </a:p>
          <a:p>
            <a:pPr lvl="1"/>
            <a:r>
              <a:rPr lang="en-AU" dirty="0" smtClean="0"/>
              <a:t>Size of “grapefruits”</a:t>
            </a:r>
          </a:p>
          <a:p>
            <a:r>
              <a:rPr lang="en-AU" dirty="0" smtClean="0"/>
              <a:t>Referral to A/Prof Thomas </a:t>
            </a:r>
            <a:r>
              <a:rPr lang="en-AU" dirty="0" err="1" smtClean="0"/>
              <a:t>Jobling</a:t>
            </a:r>
            <a:endParaRPr lang="en-AU" dirty="0" smtClean="0"/>
          </a:p>
          <a:p>
            <a:pPr lvl="1"/>
            <a:r>
              <a:rPr lang="en-AU" dirty="0" smtClean="0"/>
              <a:t>Radical </a:t>
            </a:r>
            <a:r>
              <a:rPr lang="en-AU" dirty="0" err="1" smtClean="0"/>
              <a:t>debulking</a:t>
            </a:r>
            <a:r>
              <a:rPr lang="en-AU" dirty="0" smtClean="0"/>
              <a:t> surgery Oct </a:t>
            </a:r>
            <a:r>
              <a:rPr lang="fr-FR" dirty="0" smtClean="0"/>
              <a:t>’</a:t>
            </a:r>
            <a:r>
              <a:rPr lang="en-AU" dirty="0" smtClean="0"/>
              <a:t>13</a:t>
            </a:r>
          </a:p>
          <a:p>
            <a:pPr lvl="1"/>
            <a:r>
              <a:rPr lang="en-AU" dirty="0" smtClean="0"/>
              <a:t>Histopathology</a:t>
            </a:r>
          </a:p>
          <a:p>
            <a:pPr lvl="1"/>
            <a:r>
              <a:rPr lang="en-AU" dirty="0" smtClean="0"/>
              <a:t>Pathological staging</a:t>
            </a:r>
          </a:p>
          <a:p>
            <a:pPr lvl="1"/>
            <a:r>
              <a:rPr lang="en-AU" dirty="0" smtClean="0"/>
              <a:t>Nil radiological assessment</a:t>
            </a:r>
          </a:p>
          <a:p>
            <a:r>
              <a:rPr lang="en-AU" dirty="0" smtClean="0"/>
              <a:t>Significant pain post-operatively, otherwise well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97930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Management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 smtClean="0"/>
              <a:t>Referral to A/Prof Gary Richardson Nov </a:t>
            </a:r>
            <a:r>
              <a:rPr lang="fr-FR" dirty="0" smtClean="0"/>
              <a:t>’</a:t>
            </a:r>
            <a:r>
              <a:rPr lang="en-AU" dirty="0" smtClean="0"/>
              <a:t>13</a:t>
            </a:r>
          </a:p>
          <a:p>
            <a:pPr lvl="1"/>
            <a:r>
              <a:rPr lang="en-AU" dirty="0" smtClean="0"/>
              <a:t>Chemotherapy (Paclitaxel/Carboplatin)</a:t>
            </a:r>
          </a:p>
          <a:p>
            <a:pPr lvl="1"/>
            <a:r>
              <a:rPr lang="en-AU" dirty="0" smtClean="0"/>
              <a:t>Significant toxicity</a:t>
            </a:r>
          </a:p>
          <a:p>
            <a:pPr lvl="2"/>
            <a:r>
              <a:rPr lang="en-AU" dirty="0" smtClean="0"/>
              <a:t>Nausea, no vomiting</a:t>
            </a:r>
          </a:p>
          <a:p>
            <a:pPr lvl="2"/>
            <a:r>
              <a:rPr lang="en-AU" dirty="0" smtClean="0"/>
              <a:t>Peripheral neuropathy</a:t>
            </a:r>
          </a:p>
          <a:p>
            <a:pPr lvl="2"/>
            <a:r>
              <a:rPr lang="en-AU" dirty="0" smtClean="0"/>
              <a:t>Calf cramps</a:t>
            </a:r>
          </a:p>
          <a:p>
            <a:pPr lvl="2"/>
            <a:r>
              <a:rPr lang="en-AU" dirty="0" smtClean="0"/>
              <a:t>Generalised arthralgia and myalgia</a:t>
            </a:r>
          </a:p>
          <a:p>
            <a:pPr lvl="2"/>
            <a:r>
              <a:rPr lang="en-AU" dirty="0" smtClean="0"/>
              <a:t>Alopecia</a:t>
            </a:r>
          </a:p>
          <a:p>
            <a:pPr lvl="2"/>
            <a:r>
              <a:rPr lang="en-AU" dirty="0" smtClean="0"/>
              <a:t>Poor sleep and headache with fatigue</a:t>
            </a:r>
          </a:p>
          <a:p>
            <a:pPr lvl="2"/>
            <a:r>
              <a:rPr lang="en-AU" dirty="0" smtClean="0"/>
              <a:t>Anorexia 2° to altered taste sensation</a:t>
            </a:r>
          </a:p>
          <a:p>
            <a:pPr lvl="2"/>
            <a:r>
              <a:rPr lang="en-AU" dirty="0" smtClean="0"/>
              <a:t>GORD</a:t>
            </a:r>
          </a:p>
          <a:p>
            <a:pPr lvl="2"/>
            <a:r>
              <a:rPr lang="en-AU" dirty="0" smtClean="0"/>
              <a:t>Neutropenia (Lowest of WCC 2.1 and Neutrophils 0.6)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29168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Management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End of treatment Aug ‘14</a:t>
            </a:r>
          </a:p>
          <a:p>
            <a:pPr lvl="1"/>
            <a:r>
              <a:rPr lang="en-AU" dirty="0" smtClean="0"/>
              <a:t>Good progress </a:t>
            </a:r>
          </a:p>
          <a:p>
            <a:pPr lvl="1"/>
            <a:r>
              <a:rPr lang="en-AU" dirty="0" smtClean="0"/>
              <a:t>CA-125 consistently down-trending (from 1130 to normal)</a:t>
            </a:r>
          </a:p>
          <a:p>
            <a:r>
              <a:rPr lang="en-AU" dirty="0" smtClean="0"/>
              <a:t>For follow-up with A/Prof Thomas </a:t>
            </a:r>
            <a:r>
              <a:rPr lang="en-AU" dirty="0" err="1" smtClean="0"/>
              <a:t>Jobling</a:t>
            </a:r>
            <a:r>
              <a:rPr lang="en-AU" dirty="0" smtClean="0"/>
              <a:t> in six weeks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03394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Recurrence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Four weeks post-chemotherapy</a:t>
            </a:r>
          </a:p>
          <a:p>
            <a:pPr lvl="1"/>
            <a:r>
              <a:rPr lang="en-AU" dirty="0" smtClean="0"/>
              <a:t>Left-sided abdominal pain</a:t>
            </a:r>
          </a:p>
          <a:p>
            <a:r>
              <a:rPr lang="en-AU" dirty="0" smtClean="0"/>
              <a:t>Early follow-up</a:t>
            </a:r>
          </a:p>
          <a:p>
            <a:pPr lvl="1"/>
            <a:r>
              <a:rPr lang="en-AU" dirty="0" smtClean="0"/>
              <a:t>CA-125 rose to 231</a:t>
            </a:r>
          </a:p>
          <a:p>
            <a:pPr lvl="1"/>
            <a:r>
              <a:rPr lang="en-AU" dirty="0" smtClean="0"/>
              <a:t>Whole body FDG PET/CT scan</a:t>
            </a:r>
          </a:p>
          <a:p>
            <a:pPr lvl="2"/>
            <a:r>
              <a:rPr lang="en-AU" dirty="0" smtClean="0"/>
              <a:t>Extensive metastatic disease involving right internal mammary lymph nodes, capsular surface of liver, and lymph nodes of right hepatic lobe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74622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Management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Recommenced chemotherapy on Gemcitabine/Carboplatin with Avastin</a:t>
            </a:r>
          </a:p>
          <a:p>
            <a:pPr lvl="1"/>
            <a:r>
              <a:rPr lang="en-AU" dirty="0" smtClean="0"/>
              <a:t>Difficult to tolerate, increased toxicity </a:t>
            </a:r>
          </a:p>
          <a:p>
            <a:pPr lvl="1"/>
            <a:r>
              <a:rPr lang="en-AU" dirty="0" smtClean="0"/>
              <a:t>Allergic reactions x2 (after C2)</a:t>
            </a:r>
          </a:p>
          <a:p>
            <a:pPr lvl="2"/>
            <a:r>
              <a:rPr lang="en-AU" dirty="0" smtClean="0"/>
              <a:t>Peripheral neuropathy and facial erythema/swelling</a:t>
            </a:r>
          </a:p>
          <a:p>
            <a:pPr lvl="2"/>
            <a:r>
              <a:rPr lang="en-AU" dirty="0" smtClean="0"/>
              <a:t>Managed with anti-histamine and cessation of chemotherapy</a:t>
            </a:r>
          </a:p>
          <a:p>
            <a:r>
              <a:rPr lang="en-AU" dirty="0" smtClean="0"/>
              <a:t>Ceased regimen after C2</a:t>
            </a:r>
          </a:p>
          <a:p>
            <a:pPr lvl="2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960651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Management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Change to Paclitaxel/</a:t>
            </a:r>
            <a:r>
              <a:rPr lang="en-AU" dirty="0" err="1" smtClean="0"/>
              <a:t>Cisplatin</a:t>
            </a:r>
            <a:r>
              <a:rPr lang="en-AU" dirty="0" smtClean="0"/>
              <a:t> with Avastin</a:t>
            </a:r>
          </a:p>
          <a:p>
            <a:pPr lvl="1"/>
            <a:r>
              <a:rPr lang="en-AU" dirty="0" smtClean="0"/>
              <a:t>Modest progress (CA-125 from 354 to 200s)</a:t>
            </a:r>
          </a:p>
          <a:p>
            <a:pPr lvl="1"/>
            <a:r>
              <a:rPr lang="en-AU" dirty="0" smtClean="0"/>
              <a:t>Well-tolerated</a:t>
            </a:r>
          </a:p>
          <a:p>
            <a:pPr lvl="1"/>
            <a:r>
              <a:rPr lang="en-AU" dirty="0" smtClean="0"/>
              <a:t>Currently C2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0182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34</TotalTime>
  <Words>766</Words>
  <Application>Microsoft Macintosh PowerPoint</Application>
  <PresentationFormat>On-screen Show (4:3)</PresentationFormat>
  <Paragraphs>147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Pixel</vt:lpstr>
      <vt:lpstr>Advanced Ovarian Cancer</vt:lpstr>
      <vt:lpstr>Introduction</vt:lpstr>
      <vt:lpstr>HOPC</vt:lpstr>
      <vt:lpstr>HOPC</vt:lpstr>
      <vt:lpstr>Management</vt:lpstr>
      <vt:lpstr>Management</vt:lpstr>
      <vt:lpstr>Recurrence</vt:lpstr>
      <vt:lpstr>Management</vt:lpstr>
      <vt:lpstr>Management</vt:lpstr>
      <vt:lpstr>Past medical history</vt:lpstr>
      <vt:lpstr>Social history</vt:lpstr>
      <vt:lpstr>Summary</vt:lpstr>
      <vt:lpstr>Issues</vt:lpstr>
      <vt:lpstr>Olaparib and  Ovarian Cancer</vt:lpstr>
      <vt:lpstr>Introduction</vt:lpstr>
      <vt:lpstr>Mechanisms of action</vt:lpstr>
      <vt:lpstr>Dosing</vt:lpstr>
      <vt:lpstr>Adverse events</vt:lpstr>
      <vt:lpstr>Drug interaction</vt:lpstr>
      <vt:lpstr>Avastin and Ovarian Cancer</vt:lpstr>
      <vt:lpstr>Introduction</vt:lpstr>
      <vt:lpstr>Mechanism of action</vt:lpstr>
      <vt:lpstr>Adverse events</vt:lpstr>
      <vt:lpstr>Drug interactions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Advanced Ovarian Cancer</dc:title>
  <dc:creator>Maggie Chen</dc:creator>
  <cp:lastModifiedBy>Maggie Chen</cp:lastModifiedBy>
  <cp:revision>19</cp:revision>
  <dcterms:created xsi:type="dcterms:W3CDTF">2015-02-25T19:37:53Z</dcterms:created>
  <dcterms:modified xsi:type="dcterms:W3CDTF">2015-02-25T20:11:59Z</dcterms:modified>
</cp:coreProperties>
</file>