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395" r:id="rId4"/>
    <p:sldId id="396" r:id="rId5"/>
    <p:sldId id="397" r:id="rId6"/>
    <p:sldId id="398" r:id="rId7"/>
    <p:sldId id="399" r:id="rId8"/>
    <p:sldId id="427" r:id="rId9"/>
    <p:sldId id="428" r:id="rId10"/>
    <p:sldId id="429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5" r:id="rId55"/>
    <p:sldId id="536" r:id="rId56"/>
    <p:sldId id="537" r:id="rId57"/>
    <p:sldId id="538" r:id="rId58"/>
    <p:sldId id="539" r:id="rId59"/>
    <p:sldId id="540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0" r:id="rId70"/>
    <p:sldId id="55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E5A7-ED34-447D-88D1-99884A8F2AA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62961-7AB1-4131-8F79-397ABE5F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2961-7AB1-4131-8F79-397ABE5FE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00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03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1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9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1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06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0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10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22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FD46-8838-4201-8E7E-C1B13342A6E8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BE22-B5E3-4A4C-9109-923340795C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91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iq.org.au/Protocol/tabid/66/categoryid/316/id/51/Breast+Metastatic+CMF+Classical+(CYCLOPHOSPHamide+Methotrexate+Fluorouracil).aspx" TargetMode="External"/><Relationship Id="rId13" Type="http://schemas.openxmlformats.org/officeDocument/2006/relationships/hyperlink" Target="https://www.eviq.org.au/Protocol/tabid/66/categoryid/316/id/48/Breast+Metastatic+DOXOrubicin.aspx" TargetMode="External"/><Relationship Id="rId18" Type="http://schemas.openxmlformats.org/officeDocument/2006/relationships/hyperlink" Target="https://www.eviq.org.au/Protocol/tabid/66/categoryid/316/id/46/Breast+Metastatic+FEC+(Fluorouracil+Epirubicin+CYCLOPHOSPHamide).aspx" TargetMode="External"/><Relationship Id="rId26" Type="http://schemas.openxmlformats.org/officeDocument/2006/relationships/hyperlink" Target="https://www.eviq.org.au/Protocol/tabid/66/categoryid/316/id/167/Breast+Metastatic+PACLItaxel+Weekly+and+Trastuzumab+Three+Weekly.aspx" TargetMode="External"/><Relationship Id="rId3" Type="http://schemas.openxmlformats.org/officeDocument/2006/relationships/hyperlink" Target="https://www.eviq.org.au/Protocol/tabid/66/categoryid/316/id/18/Breast+Metastatic+AC+(DOXOrubicin+and+CYCLOPHOSPHamide).aspx" TargetMode="External"/><Relationship Id="rId21" Type="http://schemas.openxmlformats.org/officeDocument/2006/relationships/hyperlink" Target="https://www.eviq.org.au/Protocol/tabid/66/categoryid/316/id/1303/Breast+Metastatic+Letrozole+.aspx" TargetMode="External"/><Relationship Id="rId34" Type="http://schemas.openxmlformats.org/officeDocument/2006/relationships/hyperlink" Target="https://www.eviq.org.au/Protocol/tabid/66/categoryid/316/id/1629/Breast+Metastatic+Weekly+Gemcitabine+and+PACLItaxel+.aspx" TargetMode="External"/><Relationship Id="rId7" Type="http://schemas.openxmlformats.org/officeDocument/2006/relationships/hyperlink" Target="https://www.eviq.org.au/Protocol/tabid/66/categoryid/316/id/1324/Breast+Metastatic+cARBOplatin+and+Gemcitabine.aspx" TargetMode="External"/><Relationship Id="rId12" Type="http://schemas.openxmlformats.org/officeDocument/2006/relationships/hyperlink" Target="https://www.eviq.org.au/Protocol/tabid/66/categoryid/316/id/34/Breast+Metastatic+DOCEtaxel+Three+Weekly.aspx" TargetMode="External"/><Relationship Id="rId17" Type="http://schemas.openxmlformats.org/officeDocument/2006/relationships/hyperlink" Target="https://www.eviq.org.au/Protocol/tabid/66/categoryid/316/id/1304/Breast+Metastatic+Exemestane.aspx" TargetMode="External"/><Relationship Id="rId25" Type="http://schemas.openxmlformats.org/officeDocument/2006/relationships/hyperlink" Target="https://www.eviq.org.au/Protocol/tabid/66/categoryid/316/id/42/Breast+Metastatic+PACLItaxel+Weekly.aspx" TargetMode="External"/><Relationship Id="rId33" Type="http://schemas.openxmlformats.org/officeDocument/2006/relationships/hyperlink" Target="https://www.eviq.org.au/Protocol/tabid/66/categoryid/316/id/1599/Breast+Metastatic+Weekly+Gemcitabine+and+Nab+PACLItaxel+.aspx" TargetMode="External"/><Relationship Id="rId2" Type="http://schemas.openxmlformats.org/officeDocument/2006/relationships/image" Target="../media/image3.emf"/><Relationship Id="rId16" Type="http://schemas.openxmlformats.org/officeDocument/2006/relationships/hyperlink" Target="https://www.eviq.org.au/Protocol/tabid/66/categoryid/316/id/1590/Breast+Metastatic+Everolimus+and+Exemestane+.aspx" TargetMode="External"/><Relationship Id="rId20" Type="http://schemas.openxmlformats.org/officeDocument/2006/relationships/hyperlink" Target="https://www.eviq.org.au/Protocol/tabid/66/categoryid/316/id/1315/Breast+Metastatic+Goserelin+(Zoladex).aspx" TargetMode="External"/><Relationship Id="rId29" Type="http://schemas.openxmlformats.org/officeDocument/2006/relationships/hyperlink" Target="https://www.eviq.org.au/Protocol/tabid/66/categoryid/316/id/1598/Breast+Metastatic+Trastuzumab+Emtansin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iq.org.au/Protocol/tabid/66/categoryid/316/id/36/Breast+Metastatic+Capecitabine+and+Lapatinib.aspx" TargetMode="External"/><Relationship Id="rId11" Type="http://schemas.openxmlformats.org/officeDocument/2006/relationships/hyperlink" Target="https://www.eviq.org.au/Protocol/tabid/66/categoryid/316/id/1596/Breast+Metastatic+DOCEtaxel+Pertuzumab+Trastuzumab.aspx" TargetMode="External"/><Relationship Id="rId24" Type="http://schemas.openxmlformats.org/officeDocument/2006/relationships/hyperlink" Target="https://www.eviq.org.au/Protocol/tabid/66/categoryid/316/id/1299/Breast+Metastatic+Nab+PACLItaxel+Weekly.aspx" TargetMode="External"/><Relationship Id="rId32" Type="http://schemas.openxmlformats.org/officeDocument/2006/relationships/hyperlink" Target="https://www.eviq.org.au/Protocol/tabid/66/categoryid/316/id/1545/Breast+Metastatic+vinORELBine+(Oral)+.aspx" TargetMode="External"/><Relationship Id="rId5" Type="http://schemas.openxmlformats.org/officeDocument/2006/relationships/hyperlink" Target="https://www.eviq.org.au/Protocol/tabid/66/categoryid/316/id/37/Breast+Metastatic+Capecitabine.aspx" TargetMode="External"/><Relationship Id="rId15" Type="http://schemas.openxmlformats.org/officeDocument/2006/relationships/hyperlink" Target="https://www.eviq.org.au/Protocol/tabid/66/categoryid/316/id/1306/Breast+Metastatic+EC+(Epirubicin+and+CYCLOPHOSPHamide).aspx" TargetMode="External"/><Relationship Id="rId23" Type="http://schemas.openxmlformats.org/officeDocument/2006/relationships/hyperlink" Target="https://www.eviq.org.au/Protocol/tabid/66/categoryid/316/id/90/Breast+Metastatic+Nab+PACLItaxel+Three+Weekly.aspx" TargetMode="External"/><Relationship Id="rId28" Type="http://schemas.openxmlformats.org/officeDocument/2006/relationships/hyperlink" Target="https://www.eviq.org.au/Protocol/tabid/66/categoryid/316/id/1327/Breast+Metastatic+Tamoxifen.aspx" TargetMode="External"/><Relationship Id="rId10" Type="http://schemas.openxmlformats.org/officeDocument/2006/relationships/hyperlink" Target="https://www.eviq.org.au/Protocol/tabid/66/categoryid/316/id/40/Breast+Metastatic+DOCEtaxel+and+Trastuzumab+Three+Weekly.aspx" TargetMode="External"/><Relationship Id="rId19" Type="http://schemas.openxmlformats.org/officeDocument/2006/relationships/hyperlink" Target="https://www.eviq.org.au/Protocol/tabid/66/categoryid/316/id/1305/Breast+Metastatic+Fulvestrant.aspx" TargetMode="External"/><Relationship Id="rId31" Type="http://schemas.openxmlformats.org/officeDocument/2006/relationships/hyperlink" Target="https://www.eviq.org.au/Protocol/tabid/66/categoryid/316/id/38/Breast+Metastatic+vinORELBine+(IV).aspx" TargetMode="External"/><Relationship Id="rId4" Type="http://schemas.openxmlformats.org/officeDocument/2006/relationships/hyperlink" Target="https://www.eviq.org.au/Protocol/tabid/66/categoryid/316/id/1302/Breast+Metastatic+Anastrozole.aspx" TargetMode="External"/><Relationship Id="rId9" Type="http://schemas.openxmlformats.org/officeDocument/2006/relationships/hyperlink" Target="https://www.eviq.org.au/Protocol/tabid/66/categoryid/316/id/50/Breast+Metastatic+CYCLOPHOSPHamide+and+Methotrexate+(Low+Dose+Oral).aspx" TargetMode="External"/><Relationship Id="rId14" Type="http://schemas.openxmlformats.org/officeDocument/2006/relationships/hyperlink" Target="https://www.eviq.org.au/Protocol/tabid/66/categoryid/316/id/1331/Breast+Metastatic+DOXOrubicin+Weekly+.aspx" TargetMode="External"/><Relationship Id="rId22" Type="http://schemas.openxmlformats.org/officeDocument/2006/relationships/hyperlink" Target="https://www.eviq.org.au/Protocol/tabid/66/categoryid/316/id/1625/Breast+Metastatic+Nab+PACLItaxel+(Weekly)+and+Trastuzumab+.aspx" TargetMode="External"/><Relationship Id="rId27" Type="http://schemas.openxmlformats.org/officeDocument/2006/relationships/hyperlink" Target="https://www.eviq.org.au/Protocol/tabid/66/categoryid/316/id/35/Breast+Metastatic+Pegylated+Liposomal+DOXOrubicin.aspx" TargetMode="External"/><Relationship Id="rId30" Type="http://schemas.openxmlformats.org/officeDocument/2006/relationships/hyperlink" Target="https://www.eviq.org.au/Protocol/tabid/66/categoryid/316/id/33/Breast+Metastatic+Trastuzumab+Three+Weekly.aspx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7800"/>
            <a:ext cx="2819400" cy="4581525"/>
          </a:xfrm>
          <a:prstGeom prst="rect">
            <a:avLst/>
          </a:prstGeom>
        </p:spPr>
      </p:pic>
      <p:pic>
        <p:nvPicPr>
          <p:cNvPr id="9" name="Picture 8" descr="4159 OCV Powerpoint 20041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285293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defRPr/>
            </a:pPr>
            <a:endParaRPr lang="en-US" sz="3200" spc="100" dirty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729825"/>
            <a:ext cx="521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Advanced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94930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Female (1 in 9 woman diagnosed )</a:t>
            </a:r>
          </a:p>
          <a:p>
            <a:r>
              <a:rPr lang="en-AU" dirty="0"/>
              <a:t>Increasing age</a:t>
            </a:r>
          </a:p>
          <a:p>
            <a:r>
              <a:rPr lang="en-AU" dirty="0"/>
              <a:t>Family history.</a:t>
            </a:r>
          </a:p>
          <a:p>
            <a:r>
              <a:rPr lang="en-AU" dirty="0"/>
              <a:t>Years of oestrogen exposure.</a:t>
            </a:r>
          </a:p>
          <a:p>
            <a:pPr lvl="3"/>
            <a:r>
              <a:rPr lang="en-AU" dirty="0"/>
              <a:t>Early menarche</a:t>
            </a:r>
          </a:p>
          <a:p>
            <a:pPr lvl="3"/>
            <a:r>
              <a:rPr lang="en-AU" dirty="0"/>
              <a:t>Late menopause</a:t>
            </a:r>
          </a:p>
          <a:p>
            <a:pPr lvl="3"/>
            <a:r>
              <a:rPr lang="en-AU" dirty="0"/>
              <a:t>Nulliparous</a:t>
            </a:r>
          </a:p>
          <a:p>
            <a:pPr lvl="3"/>
            <a:r>
              <a:rPr lang="en-AU" dirty="0"/>
              <a:t>HRT</a:t>
            </a:r>
          </a:p>
          <a:p>
            <a:pPr lvl="3"/>
            <a:endParaRPr lang="en-AU" dirty="0"/>
          </a:p>
          <a:p>
            <a:r>
              <a:rPr lang="en-AU" dirty="0"/>
              <a:t>Obesity</a:t>
            </a:r>
          </a:p>
          <a:p>
            <a:r>
              <a:rPr lang="en-AU" dirty="0"/>
              <a:t>Alcohol consumption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Risk Factors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248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Female (1 in 9 woman diagnosed )</a:t>
            </a:r>
          </a:p>
          <a:p>
            <a:r>
              <a:rPr lang="en-AU" dirty="0"/>
              <a:t>Increasing age</a:t>
            </a:r>
          </a:p>
          <a:p>
            <a:r>
              <a:rPr lang="en-AU" dirty="0"/>
              <a:t>Family history.</a:t>
            </a:r>
          </a:p>
          <a:p>
            <a:r>
              <a:rPr lang="en-AU" dirty="0"/>
              <a:t>Years of oestrogen exposure.</a:t>
            </a:r>
          </a:p>
          <a:p>
            <a:pPr lvl="3"/>
            <a:r>
              <a:rPr lang="en-AU" dirty="0"/>
              <a:t>Early menarche</a:t>
            </a:r>
          </a:p>
          <a:p>
            <a:pPr lvl="3"/>
            <a:r>
              <a:rPr lang="en-AU" dirty="0"/>
              <a:t>Late menopause</a:t>
            </a:r>
          </a:p>
          <a:p>
            <a:pPr lvl="3"/>
            <a:r>
              <a:rPr lang="en-AU" dirty="0"/>
              <a:t>Nulliparous</a:t>
            </a:r>
          </a:p>
          <a:p>
            <a:pPr lvl="3"/>
            <a:r>
              <a:rPr lang="en-AU" dirty="0"/>
              <a:t>HRT</a:t>
            </a:r>
          </a:p>
          <a:p>
            <a:pPr lvl="3"/>
            <a:endParaRPr lang="en-AU" dirty="0"/>
          </a:p>
          <a:p>
            <a:r>
              <a:rPr lang="en-AU" dirty="0"/>
              <a:t>Obesity</a:t>
            </a:r>
          </a:p>
          <a:p>
            <a:r>
              <a:rPr lang="en-AU" dirty="0"/>
              <a:t>Alcohol consumption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10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Incidence of Breast CA 1982-2006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99" y="1340768"/>
            <a:ext cx="7827601" cy="49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Mortality ↓ </a:t>
            </a:r>
          </a:p>
          <a:p>
            <a:r>
              <a:rPr lang="en-US" dirty="0"/>
              <a:t>age-standardised mortality rate </a:t>
            </a:r>
          </a:p>
          <a:p>
            <a:pPr lvl="1"/>
            <a:r>
              <a:rPr lang="en-US" dirty="0"/>
              <a:t>1994:  30.9 deaths per 100,000 women </a:t>
            </a:r>
          </a:p>
          <a:p>
            <a:pPr lvl="1"/>
            <a:r>
              <a:rPr lang="en-US" dirty="0"/>
              <a:t>2011:  21.9 deaths per 100,000 women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70-80% patients with early stage disease are cured, meaning 20-30% will relapse.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66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Mortality</a:t>
            </a:r>
            <a:r>
              <a:rPr lang="en-US" sz="28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Breast cancer divided into </a:t>
            </a:r>
          </a:p>
          <a:p>
            <a:r>
              <a:rPr lang="en-AU" dirty="0"/>
              <a:t>Invasive ductal carcinoma (85%)</a:t>
            </a:r>
          </a:p>
          <a:p>
            <a:r>
              <a:rPr lang="en-AU" dirty="0"/>
              <a:t>Invasive lobular carcinoma (15%)</a:t>
            </a:r>
          </a:p>
          <a:p>
            <a:r>
              <a:rPr lang="en-AU" dirty="0"/>
              <a:t>Classified</a:t>
            </a:r>
          </a:p>
          <a:p>
            <a:pPr lvl="1"/>
            <a:r>
              <a:rPr lang="en-AU" dirty="0"/>
              <a:t>Estrogen receptor +ve/-ve</a:t>
            </a:r>
          </a:p>
          <a:p>
            <a:pPr lvl="1"/>
            <a:r>
              <a:rPr lang="en-AU" dirty="0"/>
              <a:t>Progesterone receptor +ve/-ve</a:t>
            </a:r>
          </a:p>
          <a:p>
            <a:pPr lvl="1"/>
            <a:r>
              <a:rPr lang="en-AU" dirty="0"/>
              <a:t>Her 2+ve/-ve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22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Types of Breast Cancer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Measure ER and PR on all tumors.</a:t>
            </a:r>
          </a:p>
          <a:p>
            <a:r>
              <a:rPr lang="en-AU" dirty="0"/>
              <a:t>The more hormone positive the more sensitive to endocrine treatment.</a:t>
            </a:r>
          </a:p>
          <a:p>
            <a:r>
              <a:rPr lang="en-AU" dirty="0"/>
              <a:t>ER more important than PR.</a:t>
            </a:r>
          </a:p>
          <a:p>
            <a:r>
              <a:rPr lang="en-AU" dirty="0"/>
              <a:t>60-70% of breast cancer is hormone positive.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Hormone Receptors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epidermal growth factor receptor 2 (HER2) </a:t>
            </a:r>
          </a:p>
          <a:p>
            <a:r>
              <a:rPr lang="en-US" dirty="0"/>
              <a:t>Belongs EGFR family of receptors.</a:t>
            </a:r>
          </a:p>
          <a:p>
            <a:endParaRPr lang="en-US" dirty="0"/>
          </a:p>
          <a:p>
            <a:r>
              <a:rPr lang="en-US" dirty="0"/>
              <a:t> HER2 overexpression 20–30% of breast cancer</a:t>
            </a:r>
            <a:r>
              <a:rPr lang="en-US" baseline="30000" dirty="0"/>
              <a:t>7</a:t>
            </a:r>
          </a:p>
          <a:p>
            <a:endParaRPr lang="en-US" baseline="30000" dirty="0"/>
          </a:p>
          <a:p>
            <a:r>
              <a:rPr lang="en-US" dirty="0"/>
              <a:t>Aggressive disease, higher recurrence rate</a:t>
            </a:r>
          </a:p>
          <a:p>
            <a:pPr lvl="1"/>
            <a:r>
              <a:rPr lang="en-US" dirty="0"/>
              <a:t>? Mortality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12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Her 2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Female (1 in 9 woman diagnosed )</a:t>
            </a:r>
          </a:p>
          <a:p>
            <a:r>
              <a:rPr lang="en-AU" dirty="0"/>
              <a:t>Increasing age</a:t>
            </a:r>
          </a:p>
          <a:p>
            <a:r>
              <a:rPr lang="en-AU" dirty="0"/>
              <a:t>Family history.</a:t>
            </a:r>
          </a:p>
          <a:p>
            <a:r>
              <a:rPr lang="en-AU" dirty="0"/>
              <a:t>Years of oestrogen exposure.</a:t>
            </a:r>
          </a:p>
          <a:p>
            <a:pPr lvl="3"/>
            <a:r>
              <a:rPr lang="en-AU" dirty="0"/>
              <a:t>Early menarche</a:t>
            </a:r>
          </a:p>
          <a:p>
            <a:pPr lvl="3"/>
            <a:r>
              <a:rPr lang="en-AU" dirty="0"/>
              <a:t>Late menopause</a:t>
            </a:r>
          </a:p>
          <a:p>
            <a:pPr lvl="3"/>
            <a:r>
              <a:rPr lang="en-AU" dirty="0"/>
              <a:t>Nulliparous</a:t>
            </a:r>
          </a:p>
          <a:p>
            <a:pPr lvl="3"/>
            <a:r>
              <a:rPr lang="en-AU" dirty="0"/>
              <a:t>HRT</a:t>
            </a:r>
          </a:p>
          <a:p>
            <a:pPr lvl="3"/>
            <a:endParaRPr lang="en-AU" dirty="0"/>
          </a:p>
          <a:p>
            <a:r>
              <a:rPr lang="en-AU" dirty="0"/>
              <a:t>Obesity</a:t>
            </a:r>
          </a:p>
          <a:p>
            <a:r>
              <a:rPr lang="en-AU" dirty="0"/>
              <a:t>Alcohol consumption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7"/>
          <a:stretch/>
        </p:blipFill>
        <p:spPr bwMode="auto">
          <a:xfrm>
            <a:off x="473255" y="1268760"/>
            <a:ext cx="8197490" cy="52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Means tumor does not express ER/PR or HER2</a:t>
            </a:r>
          </a:p>
          <a:p>
            <a:endParaRPr lang="en-US" dirty="0"/>
          </a:p>
          <a:p>
            <a:r>
              <a:rPr lang="en-US" dirty="0"/>
              <a:t>Associated with poorer prognosis.</a:t>
            </a:r>
          </a:p>
          <a:p>
            <a:endParaRPr lang="en-US" dirty="0"/>
          </a:p>
          <a:p>
            <a:r>
              <a:rPr lang="en-US" dirty="0"/>
              <a:t>Limited treatment options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784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Triple Negative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proportion  of metastatic breast Ca in Australia 7%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r>
              <a:rPr lang="en-US" dirty="0"/>
              <a:t>In the US</a:t>
            </a:r>
          </a:p>
          <a:p>
            <a:pPr lvl="1"/>
            <a:r>
              <a:rPr lang="en-US" dirty="0"/>
              <a:t> 5% have metastatic disease at diagnosis </a:t>
            </a:r>
          </a:p>
          <a:p>
            <a:pPr lvl="1"/>
            <a:r>
              <a:rPr lang="en-US" dirty="0"/>
              <a:t>30 % will develop distant metastatic disease</a:t>
            </a:r>
            <a:r>
              <a:rPr lang="en-US" baseline="30000" dirty="0"/>
              <a:t>10</a:t>
            </a:r>
            <a:r>
              <a:rPr lang="en-US" dirty="0"/>
              <a:t> </a:t>
            </a:r>
          </a:p>
          <a:p>
            <a:r>
              <a:rPr lang="en-US" dirty="0"/>
              <a:t>Metastatic breast </a:t>
            </a:r>
          </a:p>
          <a:p>
            <a:pPr lvl="1"/>
            <a:r>
              <a:rPr lang="en-US" i="1" dirty="0"/>
              <a:t>not generally curable</a:t>
            </a:r>
            <a:endParaRPr lang="en-US" dirty="0"/>
          </a:p>
          <a:p>
            <a:pPr lvl="1"/>
            <a:r>
              <a:rPr lang="en-US" dirty="0"/>
              <a:t>meaningful improvements in survival with newer systemic therapies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5-year relative survival for women diagnosed with secondary breast cancer in Australia is around 40% </a:t>
            </a:r>
            <a:r>
              <a:rPr lang="en-US" baseline="30000" dirty="0"/>
              <a:t>11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46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Advanced Breast Cancer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 biopsy —</a:t>
            </a:r>
          </a:p>
          <a:p>
            <a:pPr lvl="1"/>
            <a:r>
              <a:rPr lang="en-US" dirty="0"/>
              <a:t>discordance hormone status, HER positivity</a:t>
            </a:r>
          </a:p>
          <a:p>
            <a:pPr lvl="1"/>
            <a:r>
              <a:rPr lang="en-US" dirty="0"/>
              <a:t>Different studies show different levels discordance</a:t>
            </a:r>
          </a:p>
          <a:p>
            <a:pPr lvl="1"/>
            <a:r>
              <a:rPr lang="en-US" dirty="0"/>
              <a:t>Vary 5-35%</a:t>
            </a:r>
          </a:p>
          <a:p>
            <a:pPr lvl="1"/>
            <a:r>
              <a:rPr lang="en-US" dirty="0"/>
              <a:t>This may change treatment options</a:t>
            </a:r>
          </a:p>
          <a:p>
            <a:pPr lvl="1"/>
            <a:endParaRPr lang="en-US" dirty="0"/>
          </a:p>
          <a:p>
            <a:r>
              <a:rPr lang="en-US" dirty="0"/>
              <a:t>Assess menopausal status</a:t>
            </a:r>
          </a:p>
          <a:p>
            <a:r>
              <a:rPr lang="en-US" dirty="0"/>
              <a:t>Assess general health + co-comorbidities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772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Management of repeat Breast Cancer</a:t>
            </a:r>
            <a:endParaRPr lang="en-US" sz="24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31 year old female px  severe pain right UL ‘burning’ pain</a:t>
            </a:r>
          </a:p>
          <a:p>
            <a:r>
              <a:rPr lang="en-US" dirty="0"/>
              <a:t>Background of lower back pain for  3/12 </a:t>
            </a:r>
          </a:p>
          <a:p>
            <a:r>
              <a:rPr lang="en-US" dirty="0"/>
              <a:t>No past medical Hx.</a:t>
            </a:r>
          </a:p>
          <a:p>
            <a:r>
              <a:rPr lang="en-US" dirty="0"/>
              <a:t>Social Hx: </a:t>
            </a:r>
          </a:p>
          <a:p>
            <a:pPr lvl="1"/>
            <a:r>
              <a:rPr lang="en-US" dirty="0"/>
              <a:t>Married 2 small children, works in hospital admin</a:t>
            </a:r>
          </a:p>
          <a:p>
            <a:pPr lvl="1"/>
            <a:r>
              <a:rPr lang="en-US" dirty="0"/>
              <a:t>Regular Menstrual periods</a:t>
            </a:r>
          </a:p>
          <a:p>
            <a:r>
              <a:rPr lang="en-US" dirty="0"/>
              <a:t>Family Hx: </a:t>
            </a:r>
          </a:p>
          <a:p>
            <a:pPr lvl="1"/>
            <a:r>
              <a:rPr lang="en-US" dirty="0"/>
              <a:t>Aunt: Breast Ca 55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-180528" y="-2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5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Aims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508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Primary goals </a:t>
            </a:r>
          </a:p>
          <a:p>
            <a:r>
              <a:rPr lang="en-US" dirty="0"/>
              <a:t>prolongation of survival</a:t>
            </a:r>
          </a:p>
          <a:p>
            <a:r>
              <a:rPr lang="en-US" dirty="0"/>
              <a:t>alleviation of symptoms</a:t>
            </a:r>
          </a:p>
          <a:p>
            <a:r>
              <a:rPr lang="en-US" dirty="0"/>
              <a:t>quality of life</a:t>
            </a:r>
          </a:p>
          <a:p>
            <a:pPr lvl="1"/>
            <a:r>
              <a:rPr lang="en-US" dirty="0"/>
              <a:t>maintenance or improvement 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9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Treatment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Hormone blockade</a:t>
            </a:r>
          </a:p>
          <a:p>
            <a:r>
              <a:rPr lang="en-US" dirty="0"/>
              <a:t>Her 2 targeted agents</a:t>
            </a:r>
          </a:p>
          <a:p>
            <a:r>
              <a:rPr lang="en-US" dirty="0"/>
              <a:t>Systemic cytotoxic</a:t>
            </a:r>
          </a:p>
          <a:p>
            <a:r>
              <a:rPr lang="en-US" dirty="0"/>
              <a:t>Radiation therapy </a:t>
            </a:r>
          </a:p>
          <a:p>
            <a:pPr lvl="1"/>
            <a:r>
              <a:rPr lang="en-US" dirty="0"/>
              <a:t>symptom management only</a:t>
            </a:r>
          </a:p>
          <a:p>
            <a:r>
              <a:rPr lang="en-US" dirty="0"/>
              <a:t>Surgery</a:t>
            </a:r>
          </a:p>
          <a:p>
            <a:r>
              <a:rPr lang="en-US" dirty="0"/>
              <a:t>Surgical removal of primary tumor ?</a:t>
            </a:r>
          </a:p>
          <a:p>
            <a:pPr lvl="1"/>
            <a:r>
              <a:rPr lang="en-US" dirty="0"/>
              <a:t>(LRT) surgery or radiation after chemotherapy</a:t>
            </a:r>
            <a:r>
              <a:rPr lang="en-US" baseline="30000" dirty="0"/>
              <a:t>12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 benefit unless there is bleeding or ulceration</a:t>
            </a:r>
          </a:p>
          <a:p>
            <a:pPr lvl="1"/>
            <a:r>
              <a:rPr lang="en-US" dirty="0"/>
              <a:t>median overall survival LRT vs LRT </a:t>
            </a:r>
          </a:p>
          <a:p>
            <a:pPr lvl="2"/>
            <a:r>
              <a:rPr lang="en-US" dirty="0"/>
              <a:t>18.8 months and 20.5 months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367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Treatment Options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Dependant on 2 major issues</a:t>
            </a:r>
          </a:p>
          <a:p>
            <a:pPr lvl="1"/>
            <a:r>
              <a:rPr lang="en-AU" dirty="0"/>
              <a:t>cancer characteristics, patient characteristics</a:t>
            </a:r>
          </a:p>
          <a:p>
            <a:r>
              <a:rPr lang="en-AU" dirty="0"/>
              <a:t>Cancer characteristics</a:t>
            </a:r>
          </a:p>
          <a:p>
            <a:pPr lvl="1"/>
            <a:r>
              <a:rPr lang="en-AU" dirty="0"/>
              <a:t>Grade</a:t>
            </a:r>
          </a:p>
          <a:p>
            <a:pPr lvl="1"/>
            <a:r>
              <a:rPr lang="en-AU" dirty="0"/>
              <a:t>HR</a:t>
            </a:r>
          </a:p>
          <a:p>
            <a:pPr lvl="1"/>
            <a:r>
              <a:rPr lang="en-AU" dirty="0"/>
              <a:t>HER2 status</a:t>
            </a:r>
          </a:p>
          <a:p>
            <a:pPr lvl="1"/>
            <a:r>
              <a:rPr lang="en-AU" dirty="0"/>
              <a:t>Sites of disease- important organ involvement.</a:t>
            </a:r>
          </a:p>
          <a:p>
            <a:pPr lvl="1"/>
            <a:r>
              <a:rPr lang="en-AU" dirty="0"/>
              <a:t>Time from initial diagnosis and relapse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795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Treatment of Metastatic Breast Cancer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Dependant on Patient Characteristics</a:t>
            </a:r>
          </a:p>
          <a:p>
            <a:pPr lvl="1"/>
            <a:r>
              <a:rPr lang="en-AU" dirty="0"/>
              <a:t>Age</a:t>
            </a:r>
          </a:p>
          <a:p>
            <a:pPr lvl="1"/>
            <a:r>
              <a:rPr lang="en-AU" dirty="0"/>
              <a:t>Co-morbidities</a:t>
            </a:r>
          </a:p>
          <a:p>
            <a:pPr lvl="1"/>
            <a:r>
              <a:rPr lang="en-AU" dirty="0"/>
              <a:t>Menopausal status</a:t>
            </a:r>
          </a:p>
          <a:p>
            <a:pPr lvl="1"/>
            <a:r>
              <a:rPr lang="en-AU" dirty="0"/>
              <a:t>Patients wishes</a:t>
            </a:r>
          </a:p>
          <a:p>
            <a:pPr lvl="1"/>
            <a:r>
              <a:rPr lang="en-AU" dirty="0"/>
              <a:t>Previous treatments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795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Treatment of Metastatic Breast Cancer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? A new phenomena</a:t>
            </a:r>
          </a:p>
          <a:p>
            <a:endParaRPr lang="en-US" dirty="0"/>
          </a:p>
          <a:p>
            <a:r>
              <a:rPr lang="en-US" dirty="0"/>
              <a:t>George Thomas </a:t>
            </a:r>
            <a:r>
              <a:rPr lang="en-US" dirty="0" err="1"/>
              <a:t>Beatson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Connection  between the ovaries and the breast 1896 </a:t>
            </a:r>
          </a:p>
          <a:p>
            <a:pPr lvl="2"/>
            <a:r>
              <a:rPr lang="en-US" dirty="0"/>
              <a:t>castration in cattle to continue lactation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Lancet  article entitled:</a:t>
            </a:r>
          </a:p>
          <a:p>
            <a:r>
              <a:rPr lang="en-US" i="1" dirty="0"/>
              <a:t>“On the treatment of inoperable cases of carcinoma of the mamma: suggestions for a new method of treatment with illustrative cases”.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R</a:t>
            </a:r>
            <a:r>
              <a:rPr lang="en-US" dirty="0"/>
              <a:t>emoved the ovaries of his 33 year-old patient and within 4 months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 cancerous tissue had been reduced to a very thin layer”.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u="sng" dirty="0"/>
              <a:t>Thus the age of hormone treatment for breast cancer was born.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93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Breast cancer and estrogen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estrogen binds and activates the ER </a:t>
            </a:r>
          </a:p>
          <a:p>
            <a:pPr lvl="1"/>
            <a:r>
              <a:rPr lang="en-US" dirty="0"/>
              <a:t>→ growth of normal and cancerous cells</a:t>
            </a:r>
          </a:p>
          <a:p>
            <a:endParaRPr lang="en-US" dirty="0"/>
          </a:p>
          <a:p>
            <a:r>
              <a:rPr lang="en-US" dirty="0"/>
              <a:t>Process can be interrupted in 3 ways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1)Alter binding of estrogen to the ER</a:t>
            </a:r>
          </a:p>
          <a:p>
            <a:pPr lvl="1"/>
            <a:r>
              <a:rPr lang="en-US" dirty="0"/>
              <a:t>Selective ER modulators </a:t>
            </a:r>
          </a:p>
          <a:p>
            <a:pPr lvl="2"/>
            <a:r>
              <a:rPr lang="en-US" dirty="0"/>
              <a:t>tamoxifen and </a:t>
            </a:r>
            <a:r>
              <a:rPr lang="en-US" dirty="0" err="1"/>
              <a:t>raloxifene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2)Reduce or eliminate ER expression.</a:t>
            </a:r>
          </a:p>
          <a:p>
            <a:pPr lvl="1"/>
            <a:r>
              <a:rPr lang="en-US" dirty="0" err="1"/>
              <a:t>Fulvestrant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3)Reduce the amount of estrogen</a:t>
            </a:r>
          </a:p>
          <a:p>
            <a:r>
              <a:rPr lang="en-US" dirty="0"/>
              <a:t> by interfering with its production</a:t>
            </a:r>
          </a:p>
          <a:p>
            <a:pPr lvl="1"/>
            <a:r>
              <a:rPr lang="en-US" dirty="0"/>
              <a:t>ovarian ablation  pre-</a:t>
            </a:r>
            <a:r>
              <a:rPr lang="en-US" dirty="0" err="1"/>
              <a:t>menopasual</a:t>
            </a:r>
            <a:endParaRPr lang="en-US" dirty="0"/>
          </a:p>
          <a:p>
            <a:pPr lvl="1"/>
            <a:r>
              <a:rPr lang="en-US" dirty="0"/>
              <a:t>(AIs) in postmenopausal women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116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Estrogen, ER and Breast CA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692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Estrogen and Breast Cancer CA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414463"/>
            <a:ext cx="65595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9031"/>
            <a:ext cx="8229600" cy="148832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LHRH analogues effective in reducing estrogen levels to below postmenopausal levels within 21–28 days in &gt;90% of premenopausal </a:t>
            </a:r>
            <a:r>
              <a:rPr lang="en-US" b="1" dirty="0" smtClean="0"/>
              <a:t>women</a:t>
            </a:r>
            <a:r>
              <a:rPr lang="en-US" b="1" baseline="30000" dirty="0" smtClean="0"/>
              <a:t>12</a:t>
            </a:r>
            <a:endParaRPr lang="en-US" b="1" baseline="30000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Ovarian Suppression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81" y="1143000"/>
            <a:ext cx="2586037" cy="39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prodrug</a:t>
            </a:r>
            <a:endParaRPr lang="en-US" dirty="0"/>
          </a:p>
          <a:p>
            <a:r>
              <a:rPr lang="en-US" dirty="0"/>
              <a:t>Metabolized in the liver </a:t>
            </a:r>
          </a:p>
          <a:p>
            <a:pPr lvl="1"/>
            <a:r>
              <a:rPr lang="en-US" dirty="0"/>
              <a:t>Cyp450 2D6 and 3A4  </a:t>
            </a:r>
          </a:p>
          <a:p>
            <a:pPr lvl="2"/>
            <a:r>
              <a:rPr lang="en-US" dirty="0"/>
              <a:t>important for drugs interactions</a:t>
            </a:r>
          </a:p>
          <a:p>
            <a:r>
              <a:rPr lang="en-US" dirty="0"/>
              <a:t>Active metabolites  </a:t>
            </a:r>
          </a:p>
          <a:p>
            <a:pPr lvl="1"/>
            <a:r>
              <a:rPr lang="en-US" dirty="0"/>
              <a:t>30-100 times more affinity with the ER</a:t>
            </a:r>
          </a:p>
          <a:p>
            <a:pPr lvl="1"/>
            <a:r>
              <a:rPr lang="en-US" dirty="0"/>
              <a:t>compete with estrogen for binding with the ER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940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Tamoxifen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500" dirty="0"/>
              <a:t>Agonist and antagonist properties</a:t>
            </a:r>
          </a:p>
          <a:p>
            <a:r>
              <a:rPr lang="en-US" sz="3500" dirty="0"/>
              <a:t>Breast</a:t>
            </a:r>
          </a:p>
          <a:p>
            <a:pPr marL="742950" lvl="2" indent="-342900"/>
            <a:r>
              <a:rPr lang="en-US" sz="3100" dirty="0"/>
              <a:t>estrogen receptor </a:t>
            </a:r>
            <a:r>
              <a:rPr lang="en-US" sz="3100" dirty="0" err="1"/>
              <a:t>antagaonist</a:t>
            </a:r>
            <a:r>
              <a:rPr lang="en-US" sz="3100" dirty="0"/>
              <a:t>  </a:t>
            </a:r>
          </a:p>
          <a:p>
            <a:pPr marL="1200150" lvl="3" indent="-342900"/>
            <a:r>
              <a:rPr lang="en-US" sz="2700" dirty="0"/>
              <a:t>transcription of estrogen-responsive genes is inhibited.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500" dirty="0"/>
              <a:t>Endometria</a:t>
            </a:r>
          </a:p>
          <a:p>
            <a:pPr lvl="1"/>
            <a:r>
              <a:rPr lang="en-US" sz="3100" dirty="0"/>
              <a:t>A partial  agonist </a:t>
            </a:r>
          </a:p>
          <a:p>
            <a:pPr lvl="2"/>
            <a:r>
              <a:rPr lang="en-US" sz="2700" dirty="0"/>
              <a:t>increase is of endometrial CA</a:t>
            </a:r>
          </a:p>
          <a:p>
            <a:pPr lvl="1"/>
            <a:r>
              <a:rPr lang="en-US" sz="3100" dirty="0"/>
              <a:t>After 5 years 2.4-fold increased risk of uterine cancer</a:t>
            </a:r>
          </a:p>
          <a:p>
            <a:pPr lvl="1"/>
            <a:r>
              <a:rPr lang="en-US" sz="3100" dirty="0"/>
              <a:t>No adverse effect on mortality from uterine cancer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SERM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O/E:</a:t>
            </a:r>
          </a:p>
          <a:p>
            <a:r>
              <a:rPr lang="en-US" dirty="0"/>
              <a:t>Palpable LN under the right axilla</a:t>
            </a:r>
          </a:p>
          <a:p>
            <a:r>
              <a:rPr lang="en-US" dirty="0"/>
              <a:t>Breast exam: </a:t>
            </a:r>
          </a:p>
          <a:p>
            <a:pPr lvl="1"/>
            <a:r>
              <a:rPr lang="en-US" dirty="0"/>
              <a:t>Palpable lesion 4o’clock </a:t>
            </a:r>
          </a:p>
          <a:p>
            <a:r>
              <a:rPr lang="en-US" dirty="0"/>
              <a:t>Abdo: Tender RUQ, nil organomegaly</a:t>
            </a:r>
          </a:p>
          <a:p>
            <a:r>
              <a:rPr lang="en-US" dirty="0" err="1"/>
              <a:t>Neuro</a:t>
            </a:r>
            <a:r>
              <a:rPr lang="en-US" dirty="0"/>
              <a:t> exam: NAD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X-ray L-spine: Met L2 + sclerotic lesions in pelvis</a:t>
            </a:r>
          </a:p>
          <a:p>
            <a:r>
              <a:rPr lang="en-US" dirty="0"/>
              <a:t>Path: Mild deranged liver function</a:t>
            </a:r>
          </a:p>
          <a:p>
            <a:r>
              <a:rPr lang="en-US" dirty="0"/>
              <a:t>Biopsy right breast: </a:t>
            </a:r>
          </a:p>
          <a:p>
            <a:pPr lvl="1"/>
            <a:r>
              <a:rPr lang="en-US" dirty="0"/>
              <a:t>Grade 3 IDC  </a:t>
            </a:r>
            <a:r>
              <a:rPr lang="en-US" dirty="0" err="1"/>
              <a:t>ER,PR,Her</a:t>
            </a:r>
            <a:r>
              <a:rPr lang="en-US" dirty="0"/>
              <a:t> 2 </a:t>
            </a:r>
            <a:r>
              <a:rPr lang="en-US" dirty="0" smtClean="0"/>
              <a:t>+</a:t>
            </a:r>
            <a:r>
              <a:rPr lang="en-US" dirty="0" err="1" smtClean="0"/>
              <a:t>ve</a:t>
            </a:r>
            <a:endParaRPr lang="en-US" dirty="0"/>
          </a:p>
          <a:p>
            <a:r>
              <a:rPr lang="en-US" dirty="0"/>
              <a:t>Abdo u/sound: Liver mets x4  in 2 segments of the liver </a:t>
            </a:r>
          </a:p>
          <a:p>
            <a:r>
              <a:rPr lang="en-US" dirty="0"/>
              <a:t>Bone scan: wide spread bony metastases</a:t>
            </a:r>
          </a:p>
          <a:p>
            <a:r>
              <a:rPr lang="en-US" dirty="0"/>
              <a:t>Staging CT: Nil other visceral mets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5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Aims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596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Bone</a:t>
            </a:r>
          </a:p>
          <a:p>
            <a:pPr lvl="1"/>
            <a:r>
              <a:rPr lang="en-US" dirty="0"/>
              <a:t>estrogen  receptor  agonist  </a:t>
            </a:r>
          </a:p>
          <a:p>
            <a:r>
              <a:rPr lang="en-US" b="1" dirty="0"/>
              <a:t>Cardiovascular and metabolic</a:t>
            </a:r>
          </a:p>
          <a:p>
            <a:pPr lvl="1"/>
            <a:r>
              <a:rPr lang="en-US" dirty="0"/>
              <a:t>Beneficial effects on serum lipid profiles. </a:t>
            </a:r>
          </a:p>
          <a:p>
            <a:pPr lvl="1"/>
            <a:r>
              <a:rPr lang="en-US" dirty="0"/>
              <a:t>Variable data of its effect in CVD</a:t>
            </a:r>
          </a:p>
          <a:p>
            <a:pPr lvl="2"/>
            <a:r>
              <a:rPr lang="en-US" dirty="0"/>
              <a:t>On balance,</a:t>
            </a:r>
          </a:p>
          <a:p>
            <a:pPr lvl="2"/>
            <a:r>
              <a:rPr lang="en-US" b="1" dirty="0"/>
              <a:t>not</a:t>
            </a:r>
            <a:r>
              <a:rPr lang="en-US" dirty="0"/>
              <a:t> associated with either a beneficial or adverse cardiovascular effect</a:t>
            </a:r>
          </a:p>
          <a:p>
            <a:r>
              <a:rPr lang="en-US" dirty="0"/>
              <a:t>S/E</a:t>
            </a:r>
          </a:p>
          <a:p>
            <a:pPr lvl="1"/>
            <a:r>
              <a:rPr lang="en-US" dirty="0" err="1"/>
              <a:t>thromboembolisim</a:t>
            </a:r>
            <a:endParaRPr lang="en-US" dirty="0"/>
          </a:p>
          <a:p>
            <a:pPr lvl="1"/>
            <a:r>
              <a:rPr lang="en-US" dirty="0" err="1"/>
              <a:t>steatorrhoeic</a:t>
            </a:r>
            <a:r>
              <a:rPr lang="en-US" dirty="0"/>
              <a:t> </a:t>
            </a:r>
            <a:r>
              <a:rPr lang="en-US" dirty="0" err="1"/>
              <a:t>hepatosis</a:t>
            </a:r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SERM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Objective response  20%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Tam vs ovarian suppression</a:t>
            </a:r>
          </a:p>
          <a:p>
            <a:pPr lvl="0"/>
            <a:r>
              <a:rPr lang="en-US" sz="1400" dirty="0"/>
              <a:t>equivalent to ovarian ablation in premenopausal women </a:t>
            </a:r>
          </a:p>
          <a:p>
            <a:pPr lvl="1"/>
            <a:r>
              <a:rPr lang="en-US" sz="1400" dirty="0"/>
              <a:t>meta-analysis  by Crump  1997  </a:t>
            </a:r>
          </a:p>
          <a:p>
            <a:pPr lvl="2"/>
            <a:r>
              <a:rPr lang="en-US" sz="1400" dirty="0"/>
              <a:t>no statistically significant difference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Tamoxifen plus ovarian suppression</a:t>
            </a:r>
          </a:p>
          <a:p>
            <a:r>
              <a:rPr lang="en-US" sz="1400" dirty="0"/>
              <a:t>Better than ovarian suppression alone</a:t>
            </a:r>
            <a:r>
              <a:rPr lang="en-US" sz="1400" baseline="30000" dirty="0"/>
              <a:t>13</a:t>
            </a:r>
          </a:p>
          <a:p>
            <a:pPr lvl="1"/>
            <a:r>
              <a:rPr lang="en-US" sz="1400" dirty="0"/>
              <a:t>RR  39% vs 30%  P. 03  </a:t>
            </a:r>
          </a:p>
          <a:p>
            <a:pPr lvl="1"/>
            <a:r>
              <a:rPr lang="en-US" sz="1400" dirty="0"/>
              <a:t>PFS, HR 0.70, p = 0.0003 and OS (HR 0.78, p = 0.02)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b="1" i="1" dirty="0"/>
              <a:t>? combined treatment is superior to single-agent tamoxifen </a:t>
            </a:r>
          </a:p>
          <a:p>
            <a:pPr lvl="2"/>
            <a:r>
              <a:rPr lang="en-US" sz="1400" b="1" i="1" dirty="0"/>
              <a:t> UNKNOWN</a:t>
            </a:r>
          </a:p>
          <a:p>
            <a:endParaRPr lang="en-US" sz="1400" dirty="0"/>
          </a:p>
          <a:p>
            <a:r>
              <a:rPr lang="en-US" sz="1400" dirty="0"/>
              <a:t>S/E</a:t>
            </a:r>
          </a:p>
          <a:p>
            <a:r>
              <a:rPr lang="en-US" sz="1400" dirty="0"/>
              <a:t>No  significant  difference in tolerability  </a:t>
            </a:r>
          </a:p>
          <a:p>
            <a:pPr lvl="1"/>
            <a:r>
              <a:rPr lang="en-US" sz="1400" dirty="0"/>
              <a:t>Combination well tolerated, no additional safety issues. </a:t>
            </a:r>
          </a:p>
          <a:p>
            <a:endParaRPr lang="en-US" sz="1400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940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Tamoxifen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Suppress plasma estrogen levels </a:t>
            </a:r>
          </a:p>
          <a:p>
            <a:r>
              <a:rPr lang="en-US" sz="2800" dirty="0"/>
              <a:t>MOA</a:t>
            </a:r>
          </a:p>
          <a:p>
            <a:pPr lvl="1"/>
            <a:r>
              <a:rPr lang="en-US" sz="2400" dirty="0"/>
              <a:t>Inhibit  ‘aromatase’</a:t>
            </a:r>
          </a:p>
          <a:p>
            <a:pPr lvl="2"/>
            <a:r>
              <a:rPr lang="en-US" sz="2000" dirty="0"/>
              <a:t>Enzyme responsible for the peripheral conversion of androgens to estrogens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17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Aromatase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Inhibitors 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AI’s)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36454"/>
            <a:ext cx="4907810" cy="31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2 classes of third-generation </a:t>
            </a:r>
            <a:r>
              <a:rPr lang="en-US" dirty="0" err="1"/>
              <a:t>Ais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Non-steroidal AIs </a:t>
            </a:r>
          </a:p>
          <a:p>
            <a:pPr lvl="1"/>
            <a:r>
              <a:rPr lang="en-US" dirty="0"/>
              <a:t>reversibly bind to the aromatase enzyme </a:t>
            </a:r>
          </a:p>
          <a:p>
            <a:pPr lvl="1"/>
            <a:r>
              <a:rPr lang="en-US" dirty="0" err="1"/>
              <a:t>anastrozole</a:t>
            </a:r>
            <a:r>
              <a:rPr lang="en-US" dirty="0"/>
              <a:t> and </a:t>
            </a:r>
            <a:r>
              <a:rPr lang="en-US" dirty="0" err="1"/>
              <a:t>letrozole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Steroidal AI </a:t>
            </a:r>
          </a:p>
          <a:p>
            <a:pPr lvl="1"/>
            <a:r>
              <a:rPr lang="en-US" dirty="0"/>
              <a:t> binds to aromatase irreversibly</a:t>
            </a:r>
          </a:p>
          <a:p>
            <a:pPr lvl="1"/>
            <a:r>
              <a:rPr lang="en-US" dirty="0" err="1"/>
              <a:t>Exemstane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Other:</a:t>
            </a:r>
          </a:p>
          <a:p>
            <a:r>
              <a:rPr lang="en-US" dirty="0" err="1"/>
              <a:t>fulvestrant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 selective ER down-regulator</a:t>
            </a:r>
          </a:p>
          <a:p>
            <a:pPr lvl="1"/>
            <a:r>
              <a:rPr lang="en-US" dirty="0"/>
              <a:t>Binds competitively to the ER with no known agonist effects</a:t>
            </a:r>
          </a:p>
          <a:p>
            <a:pPr lvl="1"/>
            <a:r>
              <a:rPr lang="en-US" dirty="0" err="1"/>
              <a:t>Downregulates</a:t>
            </a:r>
            <a:r>
              <a:rPr lang="en-US" dirty="0"/>
              <a:t> the ER protein 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82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AI’s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Side effects </a:t>
            </a:r>
          </a:p>
          <a:p>
            <a:pPr lvl="1"/>
            <a:r>
              <a:rPr lang="en-US" dirty="0"/>
              <a:t>hot </a:t>
            </a:r>
            <a:r>
              <a:rPr lang="en-US" dirty="0" err="1"/>
              <a:t>flushess</a:t>
            </a:r>
            <a:endParaRPr lang="en-US" dirty="0"/>
          </a:p>
          <a:p>
            <a:pPr lvl="1"/>
            <a:r>
              <a:rPr lang="en-US" dirty="0"/>
              <a:t>vaginal dryness</a:t>
            </a:r>
          </a:p>
          <a:p>
            <a:pPr lvl="1"/>
            <a:r>
              <a:rPr lang="en-US" dirty="0"/>
              <a:t> loss of libido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arthralgias</a:t>
            </a:r>
            <a:endParaRPr lang="en-US" dirty="0"/>
          </a:p>
          <a:p>
            <a:pPr lvl="1"/>
            <a:r>
              <a:rPr lang="en-US" dirty="0"/>
              <a:t>joint stiffness </a:t>
            </a:r>
          </a:p>
          <a:p>
            <a:pPr lvl="1"/>
            <a:r>
              <a:rPr lang="en-US" dirty="0"/>
              <a:t>loss of bone mineral density with subsequent increased risk of fracture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One better than the other?</a:t>
            </a:r>
          </a:p>
          <a:p>
            <a:r>
              <a:rPr lang="en-US" dirty="0"/>
              <a:t>no data to suggest that one AI is better than the others</a:t>
            </a:r>
            <a:endParaRPr lang="en-US" b="1" dirty="0"/>
          </a:p>
          <a:p>
            <a:r>
              <a:rPr lang="en-US" dirty="0" err="1"/>
              <a:t>letrozole</a:t>
            </a:r>
            <a:r>
              <a:rPr lang="en-US" dirty="0"/>
              <a:t>  ? better</a:t>
            </a:r>
          </a:p>
          <a:p>
            <a:pPr lvl="1"/>
            <a:r>
              <a:rPr lang="en-US" dirty="0"/>
              <a:t>Pharmacokinetic differences suggested </a:t>
            </a:r>
          </a:p>
          <a:p>
            <a:pPr lvl="1"/>
            <a:r>
              <a:rPr lang="en-US" dirty="0"/>
              <a:t>unlikely to be clinically threshold aromatase inhibition is reached</a:t>
            </a:r>
            <a:r>
              <a:rPr lang="en-US" baseline="30000" dirty="0"/>
              <a:t>14</a:t>
            </a:r>
          </a:p>
          <a:p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82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AI’s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with an AI resulted in an improvement in OS compared with Tam </a:t>
            </a:r>
          </a:p>
          <a:p>
            <a:endParaRPr lang="en-US" dirty="0"/>
          </a:p>
          <a:p>
            <a:pPr lvl="1"/>
            <a:r>
              <a:rPr lang="en-US" dirty="0"/>
              <a:t>2006 meta-analysis 23 randomized trials </a:t>
            </a:r>
          </a:p>
          <a:p>
            <a:pPr lvl="1"/>
            <a:r>
              <a:rPr lang="en-US" dirty="0"/>
              <a:t>(n = 8504 patients) </a:t>
            </a:r>
            <a:r>
              <a:rPr lang="en-US" dirty="0" err="1"/>
              <a:t>Pavlidis</a:t>
            </a:r>
            <a:r>
              <a:rPr lang="en-US" dirty="0"/>
              <a:t> et al </a:t>
            </a:r>
          </a:p>
          <a:p>
            <a:pPr lvl="2"/>
            <a:r>
              <a:rPr lang="en-US" dirty="0"/>
              <a:t> (HR 0.89, 95% CI 0.80-0.99) </a:t>
            </a:r>
          </a:p>
          <a:p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51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AI’s over Tam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Equivalent efficacy to </a:t>
            </a:r>
            <a:r>
              <a:rPr lang="en-US" dirty="0" err="1"/>
              <a:t>anastrozole</a:t>
            </a:r>
            <a:endParaRPr lang="en-US" dirty="0"/>
          </a:p>
          <a:p>
            <a:r>
              <a:rPr lang="en-US" dirty="0"/>
              <a:t>FIRST trial</a:t>
            </a:r>
          </a:p>
          <a:p>
            <a:pPr lvl="2"/>
            <a:r>
              <a:rPr lang="en-US" dirty="0"/>
              <a:t>Robertson et al 2009 </a:t>
            </a:r>
          </a:p>
          <a:p>
            <a:pPr lvl="1"/>
            <a:r>
              <a:rPr lang="en-US" dirty="0"/>
              <a:t>A similar ORR (36 percent in both arms)</a:t>
            </a:r>
          </a:p>
          <a:p>
            <a:pPr lvl="1"/>
            <a:r>
              <a:rPr lang="en-US" dirty="0"/>
              <a:t>median time until progression ,</a:t>
            </a:r>
          </a:p>
          <a:p>
            <a:pPr lvl="2"/>
            <a:r>
              <a:rPr lang="en-US" dirty="0"/>
              <a:t>23 versus 13 months, HR 0.66; (95% CI 0.47-0.92) </a:t>
            </a:r>
          </a:p>
          <a:p>
            <a:pPr lvl="2"/>
            <a:r>
              <a:rPr lang="en-US" dirty="0"/>
              <a:t>OS was not reported</a:t>
            </a:r>
          </a:p>
          <a:p>
            <a:r>
              <a:rPr lang="en-US" dirty="0"/>
              <a:t> Still generally second line</a:t>
            </a:r>
          </a:p>
          <a:p>
            <a:r>
              <a:rPr lang="en-US" dirty="0"/>
              <a:t>More experience required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10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err="1" smtClean="0">
                <a:solidFill>
                  <a:srgbClr val="54A9D1"/>
                </a:solidFill>
                <a:latin typeface="Helvetica Neue Medium"/>
                <a:cs typeface="Helvetica Neue Light"/>
              </a:rPr>
              <a:t>Fulvestrant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mTOR</a:t>
            </a:r>
            <a:r>
              <a:rPr lang="en-US" dirty="0"/>
              <a:t> inhibitors</a:t>
            </a:r>
          </a:p>
          <a:p>
            <a:pPr lvl="1"/>
            <a:r>
              <a:rPr lang="en-US" dirty="0"/>
              <a:t>interaction b/w </a:t>
            </a:r>
            <a:r>
              <a:rPr lang="en-US" dirty="0" err="1"/>
              <a:t>mTOR</a:t>
            </a:r>
            <a:r>
              <a:rPr lang="en-US" dirty="0"/>
              <a:t> pathway and ER signaling </a:t>
            </a:r>
          </a:p>
          <a:p>
            <a:r>
              <a:rPr lang="en-US" dirty="0" err="1"/>
              <a:t>Everolimus</a:t>
            </a:r>
            <a:r>
              <a:rPr lang="en-US" dirty="0"/>
              <a:t> inhibits </a:t>
            </a:r>
            <a:r>
              <a:rPr lang="en-US" dirty="0" err="1"/>
              <a:t>mTOR</a:t>
            </a:r>
            <a:endParaRPr lang="en-US" dirty="0"/>
          </a:p>
          <a:p>
            <a:r>
              <a:rPr lang="en-US" dirty="0"/>
              <a:t>block the downstream signaling →</a:t>
            </a:r>
          </a:p>
          <a:p>
            <a:pPr lvl="1"/>
            <a:r>
              <a:rPr lang="en-US" dirty="0"/>
              <a:t>resulting in cell cycle arrest</a:t>
            </a:r>
          </a:p>
          <a:p>
            <a:r>
              <a:rPr lang="en-US" dirty="0"/>
              <a:t>Effective when combined with an AI</a:t>
            </a:r>
          </a:p>
          <a:p>
            <a:endParaRPr lang="en-US" dirty="0"/>
          </a:p>
          <a:p>
            <a:r>
              <a:rPr lang="en-US" dirty="0"/>
              <a:t>Breast Cancer Trials of Oral </a:t>
            </a:r>
            <a:r>
              <a:rPr lang="en-US" dirty="0" err="1"/>
              <a:t>Everolimus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(BOLERO-2) trial</a:t>
            </a:r>
          </a:p>
          <a:p>
            <a:pPr lvl="2"/>
            <a:r>
              <a:rPr lang="en-US" dirty="0"/>
              <a:t>Improved RR, PFS and OS</a:t>
            </a:r>
          </a:p>
          <a:p>
            <a:pPr lvl="3"/>
            <a:r>
              <a:rPr lang="en-US" dirty="0"/>
              <a:t>OS 10.7% of patients combo vs and 13.0% </a:t>
            </a:r>
          </a:p>
          <a:p>
            <a:pPr lvl="4"/>
            <a:r>
              <a:rPr lang="en-US" dirty="0"/>
              <a:t>HR for mortality 0.43, 95% CI 0.35-0.54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12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agents ER +ve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?prior Rx</a:t>
            </a:r>
          </a:p>
          <a:p>
            <a:r>
              <a:rPr lang="en-US" dirty="0"/>
              <a:t>?pre or post menopausal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73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Choosing an endocrine Rx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1)Ovarian suppression or ablation</a:t>
            </a:r>
          </a:p>
          <a:p>
            <a:pPr marL="0" indent="0">
              <a:buNone/>
            </a:pPr>
            <a:r>
              <a:rPr lang="en-US" dirty="0"/>
              <a:t>2)Selective estrogen receptor modulator (SERM)</a:t>
            </a:r>
          </a:p>
          <a:p>
            <a:pPr marL="0" indent="0">
              <a:buNone/>
            </a:pPr>
            <a:r>
              <a:rPr lang="en-US" dirty="0"/>
              <a:t>3)Combination treatment tamoxifen plus ovarian suppression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Line: </a:t>
            </a:r>
          </a:p>
          <a:p>
            <a:r>
              <a:rPr lang="en-US" dirty="0"/>
              <a:t>Ovarian suppression with tamoxifen or AI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Single Agent Tamoxifen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line: </a:t>
            </a:r>
          </a:p>
          <a:p>
            <a:pPr marL="0" indent="0">
              <a:buNone/>
            </a:pPr>
            <a:r>
              <a:rPr lang="en-US" dirty="0"/>
              <a:t>Ovarian suppression/oophorectomy and alternative endocrine agent.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28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Premenopausal Women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9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Mx?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5962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disease progression despite ovarian suppression →check serum estradiol levels </a:t>
            </a:r>
          </a:p>
          <a:p>
            <a:pPr lvl="1"/>
            <a:r>
              <a:rPr lang="en-US" dirty="0"/>
              <a:t>If high estradiol levels </a:t>
            </a:r>
          </a:p>
          <a:p>
            <a:pPr lvl="2"/>
            <a:r>
              <a:rPr lang="en-US" dirty="0"/>
              <a:t>oophorectomy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menopause  induced and confirmed</a:t>
            </a:r>
          </a:p>
          <a:p>
            <a:r>
              <a:rPr lang="en-US" dirty="0"/>
              <a:t>→treatment approach for postmenopausal women is used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215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2</a:t>
            </a:r>
            <a:r>
              <a:rPr lang="en-US" sz="2800" spc="100" baseline="300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nd</a:t>
            </a: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 line endocrine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Previously   thought to be CI</a:t>
            </a:r>
          </a:p>
          <a:p>
            <a:pPr lvl="1"/>
            <a:r>
              <a:rPr lang="en-US" i="1" dirty="0"/>
              <a:t>reactivation of ovarian function.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TEXT/SOFT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Phase II trials in combination with ovarian suppression with promising results </a:t>
            </a:r>
          </a:p>
          <a:p>
            <a:pPr lvl="1"/>
            <a:r>
              <a:rPr lang="en-US" dirty="0"/>
              <a:t>Park  et al 2010</a:t>
            </a:r>
          </a:p>
          <a:p>
            <a:pPr lvl="1"/>
            <a:r>
              <a:rPr lang="en-US" dirty="0"/>
              <a:t>time to progression premenopausal and postmenopausal women  </a:t>
            </a:r>
          </a:p>
          <a:p>
            <a:pPr lvl="1"/>
            <a:r>
              <a:rPr lang="en-US" dirty="0"/>
              <a:t> 9.5 versus 9 months, respectively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GnRH</a:t>
            </a:r>
            <a:r>
              <a:rPr lang="en-US" dirty="0"/>
              <a:t> agonist plus an AI may be as effective in premenopausal women as it is in postmenopausal women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? benefit to combined  with ovarian suppression alone is not known.  </a:t>
            </a:r>
          </a:p>
          <a:p>
            <a:pPr marL="0" indent="0">
              <a:buNone/>
            </a:pPr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74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AI’s in Premenopausal women?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Aromatase Inhibitors </a:t>
            </a:r>
          </a:p>
          <a:p>
            <a:r>
              <a:rPr lang="en-US" dirty="0"/>
              <a:t>Alternative?</a:t>
            </a:r>
          </a:p>
          <a:p>
            <a:pPr lvl="1"/>
            <a:r>
              <a:rPr lang="en-US" dirty="0"/>
              <a:t>SERMs </a:t>
            </a:r>
          </a:p>
          <a:p>
            <a:pPr lvl="2"/>
            <a:r>
              <a:rPr lang="en-US" i="1" dirty="0"/>
              <a:t>Reasonable alternative </a:t>
            </a:r>
          </a:p>
          <a:p>
            <a:pPr lvl="3"/>
            <a:r>
              <a:rPr lang="en-US" dirty="0"/>
              <a:t>Unable to tolerate AI </a:t>
            </a:r>
          </a:p>
          <a:p>
            <a:pPr lvl="3"/>
            <a:r>
              <a:rPr lang="en-US" dirty="0"/>
              <a:t>osteoporosis</a:t>
            </a:r>
          </a:p>
          <a:p>
            <a:pPr lvl="3"/>
            <a:r>
              <a:rPr lang="en-US" dirty="0"/>
              <a:t>cardiovascular disease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74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Post menopausal women 1</a:t>
            </a:r>
            <a:r>
              <a:rPr lang="en-US" sz="2800" spc="100" baseline="300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st</a:t>
            </a: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 line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Nil optimal sequence from the first to the second-line setting</a:t>
            </a:r>
          </a:p>
          <a:p>
            <a:r>
              <a:rPr lang="en-US" dirty="0"/>
              <a:t>No differences in efficacy</a:t>
            </a:r>
          </a:p>
          <a:p>
            <a:r>
              <a:rPr lang="en-US" dirty="0"/>
              <a:t>Options </a:t>
            </a:r>
          </a:p>
          <a:p>
            <a:pPr lvl="1"/>
            <a:r>
              <a:rPr lang="en-US" dirty="0"/>
              <a:t>non-cross-resistant AI</a:t>
            </a:r>
          </a:p>
          <a:p>
            <a:pPr lvl="1"/>
            <a:r>
              <a:rPr lang="en-US" dirty="0"/>
              <a:t>tamoxifen</a:t>
            </a:r>
          </a:p>
          <a:p>
            <a:pPr lvl="1"/>
            <a:r>
              <a:rPr lang="en-US" dirty="0" err="1"/>
              <a:t>fulvestrant</a:t>
            </a:r>
            <a:endParaRPr lang="en-US" dirty="0"/>
          </a:p>
          <a:p>
            <a:pPr lvl="1"/>
            <a:r>
              <a:rPr lang="en-US" dirty="0"/>
              <a:t>Alternative </a:t>
            </a:r>
          </a:p>
          <a:p>
            <a:pPr lvl="2"/>
            <a:r>
              <a:rPr lang="en-US" dirty="0"/>
              <a:t>endocrine therapy plus the mammalian target of </a:t>
            </a:r>
            <a:r>
              <a:rPr lang="en-US" dirty="0" err="1"/>
              <a:t>rapamycin</a:t>
            </a:r>
            <a:r>
              <a:rPr lang="en-US" dirty="0"/>
              <a:t> (</a:t>
            </a:r>
            <a:r>
              <a:rPr lang="en-US" dirty="0" err="1"/>
              <a:t>mTOR</a:t>
            </a:r>
            <a:r>
              <a:rPr lang="en-US" dirty="0"/>
              <a:t>) inhibitor, 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choice between them should be individualized based on prior treatment received. 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6082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>
                <a:solidFill>
                  <a:srgbClr val="54A9D1"/>
                </a:solidFill>
                <a:latin typeface="Helvetica Neue Medium"/>
                <a:cs typeface="Helvetica Neue Light"/>
              </a:rPr>
              <a:t>Post menopausal women </a:t>
            </a: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2</a:t>
            </a:r>
            <a:r>
              <a:rPr lang="en-US" sz="2800" spc="100" baseline="300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nd</a:t>
            </a: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  </a:t>
            </a:r>
            <a:r>
              <a:rPr lang="en-US" sz="2800" spc="100" dirty="0">
                <a:solidFill>
                  <a:srgbClr val="54A9D1"/>
                </a:solidFill>
                <a:latin typeface="Helvetica Neue Medium"/>
                <a:cs typeface="Helvetica Neue Light"/>
              </a:rPr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382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Her 2 Targeted Agents</a:t>
            </a:r>
            <a:endParaRPr lang="en-AU" sz="4800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088" y="3244334"/>
            <a:ext cx="43218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HOT TOPIC</a:t>
            </a: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Changed the natural history of metastatic HER2 positive breast cancer.</a:t>
            </a:r>
          </a:p>
          <a:p>
            <a:r>
              <a:rPr lang="en-AU" dirty="0"/>
              <a:t>Prolonged control of metastatic disease</a:t>
            </a:r>
          </a:p>
          <a:p>
            <a:pPr lvl="1"/>
            <a:r>
              <a:rPr lang="en-AU" dirty="0"/>
              <a:t>?sometimes cure</a:t>
            </a:r>
          </a:p>
          <a:p>
            <a:pPr lvl="1"/>
            <a:endParaRPr lang="en-AU" dirty="0"/>
          </a:p>
          <a:p>
            <a:r>
              <a:rPr lang="en-AU" dirty="0"/>
              <a:t>improved control of systemic disease→</a:t>
            </a:r>
          </a:p>
          <a:p>
            <a:pPr lvl="1"/>
            <a:r>
              <a:rPr lang="en-AU" dirty="0"/>
              <a:t> higher rates of brain metastases seen</a:t>
            </a:r>
          </a:p>
          <a:p>
            <a:pPr lvl="1"/>
            <a:r>
              <a:rPr lang="en-AU" dirty="0"/>
              <a:t>affecting 25-38% of patients.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4185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HER 2 Targeted agents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dirty="0"/>
              <a:t>Targeted HER2 therapy.</a:t>
            </a:r>
          </a:p>
          <a:p>
            <a:pPr lvl="1"/>
            <a:r>
              <a:rPr lang="en-AU" dirty="0"/>
              <a:t>More active when given with chemotherapy than when given alone.</a:t>
            </a:r>
          </a:p>
          <a:p>
            <a:pPr lvl="1"/>
            <a:r>
              <a:rPr lang="en-AU" dirty="0"/>
              <a:t>Well tolerated, main toxicity reversible </a:t>
            </a:r>
            <a:r>
              <a:rPr lang="en-AU" dirty="0" err="1"/>
              <a:t>cardiotoxicity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Available through Medicare</a:t>
            </a:r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412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err="1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Trastuzumab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Eiermann</a:t>
            </a:r>
            <a:r>
              <a:rPr lang="en-US" sz="1600" dirty="0"/>
              <a:t> 2010 Annals of Oncology</a:t>
            </a:r>
          </a:p>
          <a:p>
            <a:r>
              <a:rPr lang="en-US" dirty="0"/>
              <a:t>RR compared to chemo </a:t>
            </a:r>
          </a:p>
          <a:p>
            <a:pPr lvl="1"/>
            <a:r>
              <a:rPr lang="en-US" dirty="0"/>
              <a:t>49% vs. 32%, </a:t>
            </a:r>
            <a:r>
              <a:rPr lang="en-US" i="1" dirty="0"/>
              <a:t>P</a:t>
            </a:r>
            <a:r>
              <a:rPr lang="en-US" dirty="0"/>
              <a:t> = 0.0002</a:t>
            </a:r>
          </a:p>
          <a:p>
            <a:r>
              <a:rPr lang="en-US" dirty="0"/>
              <a:t>Time until progression </a:t>
            </a:r>
          </a:p>
          <a:p>
            <a:pPr lvl="1"/>
            <a:r>
              <a:rPr lang="en-US" dirty="0"/>
              <a:t>7.6 vs. 4.6 months, </a:t>
            </a:r>
            <a:r>
              <a:rPr lang="en-US" i="1" dirty="0"/>
              <a:t>P </a:t>
            </a:r>
            <a:r>
              <a:rPr lang="en-US" dirty="0"/>
              <a:t>= 0.0001</a:t>
            </a:r>
          </a:p>
          <a:p>
            <a:r>
              <a:rPr lang="en-US" dirty="0"/>
              <a:t>survival at 29 months </a:t>
            </a:r>
          </a:p>
          <a:p>
            <a:pPr lvl="1"/>
            <a:r>
              <a:rPr lang="en-US" dirty="0"/>
              <a:t>25.4 vs. 20.3 months, </a:t>
            </a:r>
            <a:r>
              <a:rPr lang="en-US" i="1" dirty="0"/>
              <a:t>P</a:t>
            </a:r>
            <a:r>
              <a:rPr lang="en-US" dirty="0"/>
              <a:t> &lt; 0.025 </a:t>
            </a:r>
            <a:r>
              <a:rPr lang="en-US" dirty="0" err="1"/>
              <a:t>trastuzumab</a:t>
            </a:r>
            <a:r>
              <a:rPr lang="en-US" dirty="0"/>
              <a:t> + chemo  plus chemotherapy  vs chemo 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9216" y="202166"/>
            <a:ext cx="6739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Trastuzumab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vs chemo in Her 2 +ve disease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humanized, monoclonal antibody </a:t>
            </a:r>
          </a:p>
          <a:p>
            <a:r>
              <a:rPr lang="en-US" dirty="0"/>
              <a:t>Binds to Her 2 at a different epitope. </a:t>
            </a:r>
          </a:p>
          <a:p>
            <a:r>
              <a:rPr lang="en-US" dirty="0"/>
              <a:t>Binding prevents dimerization </a:t>
            </a:r>
          </a:p>
          <a:p>
            <a:r>
              <a:rPr lang="en-US" dirty="0"/>
              <a:t>Efficacy?</a:t>
            </a:r>
          </a:p>
          <a:p>
            <a:pPr lvl="1"/>
            <a:r>
              <a:rPr lang="en-US" dirty="0"/>
              <a:t>pertuzumab +</a:t>
            </a:r>
            <a:r>
              <a:rPr lang="en-US" dirty="0" err="1"/>
              <a:t>trastuzumab</a:t>
            </a:r>
            <a:r>
              <a:rPr lang="en-US" dirty="0"/>
              <a:t> +  docetaxel </a:t>
            </a:r>
          </a:p>
          <a:p>
            <a:pPr lvl="1"/>
            <a:r>
              <a:rPr lang="en-US" dirty="0"/>
              <a:t>VS </a:t>
            </a:r>
          </a:p>
          <a:p>
            <a:pPr lvl="2"/>
            <a:r>
              <a:rPr lang="en-US" dirty="0"/>
              <a:t>placebo +</a:t>
            </a:r>
            <a:r>
              <a:rPr lang="en-US" dirty="0" err="1"/>
              <a:t>trastuzumab</a:t>
            </a:r>
            <a:r>
              <a:rPr lang="en-US" dirty="0"/>
              <a:t> +  docetaxel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RR 80.2 % vs 69.3%</a:t>
            </a:r>
          </a:p>
          <a:p>
            <a:r>
              <a:rPr lang="en-US" dirty="0"/>
              <a:t>Median PFS  18.5 vs was 12.4 months </a:t>
            </a:r>
          </a:p>
          <a:p>
            <a:r>
              <a:rPr lang="en-US" dirty="0"/>
              <a:t>(HR, 0.62; 95% CI, 0.51–0.75; </a:t>
            </a:r>
            <a:r>
              <a:rPr lang="en-US" i="1" dirty="0"/>
              <a:t>P</a:t>
            </a:r>
            <a:r>
              <a:rPr lang="en-US" dirty="0"/>
              <a:t> &lt; .001).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Pertuzumab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Ado-</a:t>
            </a:r>
            <a:r>
              <a:rPr lang="en-US" dirty="0" err="1"/>
              <a:t>trastuzumab</a:t>
            </a:r>
            <a:r>
              <a:rPr lang="en-US" dirty="0"/>
              <a:t> </a:t>
            </a:r>
            <a:r>
              <a:rPr lang="en-US" dirty="0" err="1"/>
              <a:t>emtansine</a:t>
            </a:r>
            <a:r>
              <a:rPr lang="en-US" dirty="0"/>
              <a:t> </a:t>
            </a:r>
          </a:p>
          <a:p>
            <a:r>
              <a:rPr lang="en-US" dirty="0"/>
              <a:t>An antibody-drug conjugate </a:t>
            </a:r>
          </a:p>
          <a:p>
            <a:pPr lvl="1"/>
            <a:r>
              <a:rPr lang="en-US" dirty="0"/>
              <a:t>HER2–targeted Rx + cytotoxic activity of the microtubule-inhibitory agent DM1. </a:t>
            </a:r>
          </a:p>
          <a:p>
            <a:r>
              <a:rPr lang="en-US" smtClean="0"/>
              <a:t>intracellular </a:t>
            </a:r>
            <a:r>
              <a:rPr lang="en-US" dirty="0"/>
              <a:t>drug delivery to HER2-overexpressing cells</a:t>
            </a:r>
          </a:p>
          <a:p>
            <a:r>
              <a:rPr lang="en-US" dirty="0"/>
              <a:t>S/E:</a:t>
            </a:r>
          </a:p>
          <a:p>
            <a:pPr lvl="1"/>
            <a:r>
              <a:rPr lang="en-US" dirty="0"/>
              <a:t>thrombocytopenia,  elevated aminotransferase levels </a:t>
            </a:r>
          </a:p>
          <a:p>
            <a:pPr lvl="1"/>
            <a:r>
              <a:rPr lang="en-US" dirty="0"/>
              <a:t>Minimal cardiac toxicity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Lapatinib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It is a dual tyrosine kinase inhibitor </a:t>
            </a:r>
          </a:p>
          <a:p>
            <a:r>
              <a:rPr lang="en-US" dirty="0"/>
              <a:t>HER1/HER2</a:t>
            </a:r>
          </a:p>
          <a:p>
            <a:r>
              <a:rPr lang="en-US" dirty="0"/>
              <a:t>Significant toxicity of </a:t>
            </a:r>
            <a:r>
              <a:rPr lang="en-US" dirty="0" err="1"/>
              <a:t>diarrhoea</a:t>
            </a:r>
            <a:r>
              <a:rPr lang="en-US" dirty="0"/>
              <a:t> limits clinical use.</a:t>
            </a:r>
          </a:p>
          <a:p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TDM1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800" dirty="0"/>
              <a:t>55 year old lady 6 years post diagnosis of breast Ca presents for routine mammography</a:t>
            </a:r>
          </a:p>
          <a:p>
            <a:r>
              <a:rPr lang="en-US" sz="3800" dirty="0"/>
              <a:t>PMHX:</a:t>
            </a:r>
          </a:p>
          <a:p>
            <a:r>
              <a:rPr lang="en-US" sz="3800" dirty="0"/>
              <a:t>L breast Ca</a:t>
            </a:r>
          </a:p>
          <a:p>
            <a:pPr lvl="1"/>
            <a:r>
              <a:rPr lang="en-US" sz="3800" dirty="0"/>
              <a:t>WLE + Axillary clearance  23 mm Grade 2  IDC 2/10 nodes ER 3+,  PR –ve, Her 2 -ve</a:t>
            </a:r>
          </a:p>
          <a:p>
            <a:pPr lvl="1"/>
            <a:r>
              <a:rPr lang="en-US" sz="3800" dirty="0"/>
              <a:t>Completed  Adjuvant Chemo/RXT + 3 years of tamoxifen </a:t>
            </a:r>
          </a:p>
          <a:p>
            <a:r>
              <a:rPr lang="en-US" sz="3800" dirty="0"/>
              <a:t>HT</a:t>
            </a:r>
          </a:p>
          <a:p>
            <a:r>
              <a:rPr lang="en-US" sz="3800" dirty="0"/>
              <a:t>Diabetes</a:t>
            </a:r>
          </a:p>
          <a:p>
            <a:r>
              <a:rPr lang="en-US" sz="3800" dirty="0"/>
              <a:t>Obesity</a:t>
            </a:r>
          </a:p>
          <a:p>
            <a:r>
              <a:rPr lang="en-US" sz="3800" dirty="0"/>
              <a:t>Post menopausal</a:t>
            </a:r>
          </a:p>
          <a:p>
            <a:r>
              <a:rPr lang="en-US" sz="3800" dirty="0" smtClean="0"/>
              <a:t>31 </a:t>
            </a:r>
            <a:r>
              <a:rPr lang="en-US" sz="3800" dirty="0"/>
              <a:t>year old female px  severe pain right UL ‘burning’ pain</a:t>
            </a:r>
          </a:p>
          <a:p>
            <a:r>
              <a:rPr lang="en-US" sz="3800" dirty="0"/>
              <a:t>Background of lower back pain for  3/12 </a:t>
            </a:r>
          </a:p>
          <a:p>
            <a:r>
              <a:rPr lang="en-US" sz="3800" dirty="0"/>
              <a:t>No past medical Hx.</a:t>
            </a:r>
          </a:p>
          <a:p>
            <a:r>
              <a:rPr lang="en-US" sz="3800" dirty="0"/>
              <a:t>Social Hx: </a:t>
            </a:r>
          </a:p>
          <a:p>
            <a:pPr lvl="1"/>
            <a:r>
              <a:rPr lang="en-US" sz="3800" dirty="0"/>
              <a:t>Married 2 small children, works in hospital admin</a:t>
            </a:r>
          </a:p>
          <a:p>
            <a:pPr lvl="1"/>
            <a:r>
              <a:rPr lang="en-US" sz="3800" dirty="0"/>
              <a:t>Regular Menstrual periods</a:t>
            </a:r>
          </a:p>
          <a:p>
            <a:r>
              <a:rPr lang="en-US" sz="3800" dirty="0"/>
              <a:t>Family Hx: </a:t>
            </a:r>
          </a:p>
          <a:p>
            <a:pPr lvl="1"/>
            <a:r>
              <a:rPr lang="en-US" sz="3800" dirty="0"/>
              <a:t>Aunt: Breast Ca 55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5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Case 2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5962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T-DM1 versus </a:t>
            </a:r>
            <a:r>
              <a:rPr lang="en-US" dirty="0" err="1"/>
              <a:t>lapatinib</a:t>
            </a:r>
            <a:r>
              <a:rPr lang="en-US" dirty="0"/>
              <a:t> plus </a:t>
            </a:r>
            <a:r>
              <a:rPr lang="en-US" dirty="0" err="1"/>
              <a:t>capecitabine</a:t>
            </a:r>
            <a:r>
              <a:rPr lang="en-US" dirty="0"/>
              <a:t>.</a:t>
            </a:r>
          </a:p>
          <a:p>
            <a:r>
              <a:rPr lang="en-US" b="1" u="sng" dirty="0"/>
              <a:t>2</a:t>
            </a:r>
            <a:r>
              <a:rPr lang="en-US" b="1" u="sng" baseline="30000" dirty="0"/>
              <a:t>nd</a:t>
            </a:r>
            <a:r>
              <a:rPr lang="en-US" b="1" u="sng" dirty="0"/>
              <a:t> line </a:t>
            </a:r>
            <a:r>
              <a:rPr lang="en-US" dirty="0" err="1"/>
              <a:t>Traz</a:t>
            </a:r>
            <a:r>
              <a:rPr lang="en-US" dirty="0"/>
              <a:t> exposed</a:t>
            </a:r>
          </a:p>
          <a:p>
            <a:r>
              <a:rPr lang="en-US" dirty="0"/>
              <a:t>Improved RR, PFS</a:t>
            </a:r>
          </a:p>
          <a:p>
            <a:r>
              <a:rPr lang="en-US" dirty="0"/>
              <a:t>Median OS </a:t>
            </a:r>
            <a:r>
              <a:rPr lang="en-US" sz="1200" dirty="0"/>
              <a:t>at the second interim analysis </a:t>
            </a:r>
          </a:p>
          <a:p>
            <a:pPr lvl="1"/>
            <a:r>
              <a:rPr lang="en-US" dirty="0"/>
              <a:t>30.9 months vs. 25.1 months; </a:t>
            </a:r>
          </a:p>
          <a:p>
            <a:pPr lvl="2"/>
            <a:r>
              <a:rPr lang="en-US" dirty="0"/>
              <a:t>HR, 0.68; 95% CI, 0.55–0.85; </a:t>
            </a:r>
            <a:r>
              <a:rPr lang="en-US" i="1" dirty="0"/>
              <a:t>P</a:t>
            </a:r>
            <a:r>
              <a:rPr lang="en-US" dirty="0"/>
              <a:t> &lt; .001). </a:t>
            </a:r>
          </a:p>
          <a:p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Emilia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Her </a:t>
            </a:r>
            <a:r>
              <a:rPr lang="en-US" dirty="0"/>
              <a:t>2+ Disease? Optimal medical Therapy</a:t>
            </a:r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5715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Currently only </a:t>
            </a:r>
            <a:r>
              <a:rPr lang="en-AU" dirty="0" err="1"/>
              <a:t>trastuzumab</a:t>
            </a:r>
            <a:r>
              <a:rPr lang="en-AU" dirty="0"/>
              <a:t> and </a:t>
            </a:r>
            <a:r>
              <a:rPr lang="en-AU" dirty="0" err="1"/>
              <a:t>lapatanib</a:t>
            </a:r>
            <a:r>
              <a:rPr lang="en-AU" dirty="0"/>
              <a:t> are available on PBS.</a:t>
            </a:r>
          </a:p>
          <a:p>
            <a:r>
              <a:rPr lang="en-AU" dirty="0"/>
              <a:t>TDM1 and </a:t>
            </a:r>
            <a:r>
              <a:rPr lang="en-AU" dirty="0" err="1"/>
              <a:t>pertuzumab</a:t>
            </a:r>
            <a:r>
              <a:rPr lang="en-AU" dirty="0"/>
              <a:t> are not </a:t>
            </a:r>
          </a:p>
          <a:p>
            <a:pPr lvl="1"/>
            <a:r>
              <a:rPr lang="en-AU" dirty="0"/>
              <a:t>but are available for patients through an access scheme, but involves significant cost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60812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Her 2+ Disease Optimal medical Therapy</a:t>
            </a:r>
            <a:b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</a:t>
            </a:r>
          </a:p>
          <a:p>
            <a:pPr lvl="1"/>
            <a:r>
              <a:rPr lang="en-US" dirty="0"/>
              <a:t>Combination of </a:t>
            </a:r>
            <a:r>
              <a:rPr lang="en-US" dirty="0" err="1"/>
              <a:t>trastuzumab</a:t>
            </a:r>
            <a:r>
              <a:rPr lang="en-US" dirty="0"/>
              <a:t>, pertuzumab and </a:t>
            </a:r>
            <a:r>
              <a:rPr lang="en-US" dirty="0" err="1"/>
              <a:t>taxane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unless the patient has a contraindication to </a:t>
            </a:r>
            <a:r>
              <a:rPr lang="en-US" dirty="0" err="1"/>
              <a:t>taxanes</a:t>
            </a:r>
            <a:endParaRPr lang="en-US" dirty="0"/>
          </a:p>
          <a:p>
            <a:r>
              <a:rPr lang="en-US" dirty="0"/>
              <a:t> 2</a:t>
            </a:r>
            <a:r>
              <a:rPr lang="en-US" baseline="30000" dirty="0"/>
              <a:t>nd</a:t>
            </a:r>
            <a:r>
              <a:rPr lang="en-US" dirty="0"/>
              <a:t> line </a:t>
            </a:r>
          </a:p>
          <a:p>
            <a:pPr lvl="1"/>
            <a:r>
              <a:rPr lang="en-US" dirty="0"/>
              <a:t>T-DM1 </a:t>
            </a:r>
          </a:p>
          <a:p>
            <a:pPr lvl="2"/>
            <a:r>
              <a:rPr lang="en-US" dirty="0"/>
              <a:t>Or </a:t>
            </a:r>
          </a:p>
          <a:p>
            <a:pPr lvl="1"/>
            <a:r>
              <a:rPr lang="en-US" dirty="0"/>
              <a:t>Pertuzumab (if not already given 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line</a:t>
            </a:r>
          </a:p>
          <a:p>
            <a:pPr lvl="1"/>
            <a:r>
              <a:rPr lang="en-US" dirty="0"/>
              <a:t> Cap +</a:t>
            </a:r>
            <a:r>
              <a:rPr lang="en-US" dirty="0" err="1"/>
              <a:t>lapatinib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other combinations of chemotherapy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120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Her 2 +ve</a:t>
            </a:r>
            <a:r>
              <a:rPr lang="en-US" sz="28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16,17</a:t>
            </a:r>
            <a:endParaRPr lang="en-US" sz="2800" spc="100" dirty="0">
              <a:solidFill>
                <a:schemeClr val="tx2">
                  <a:lumMod val="60000"/>
                  <a:lumOff val="40000"/>
                </a:schemeClr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      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        Cytotoxic </a:t>
            </a:r>
            <a:r>
              <a:rPr lang="en-US" sz="4400" dirty="0"/>
              <a:t>chemotherapy </a:t>
            </a:r>
            <a:endParaRPr lang="en-AU" sz="4400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Chemo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5870"/>
              </p:ext>
            </p:extLst>
          </p:nvPr>
        </p:nvGraphicFramePr>
        <p:xfrm>
          <a:off x="251520" y="798706"/>
          <a:ext cx="7702625" cy="6012838"/>
        </p:xfrm>
        <a:graphic>
          <a:graphicData uri="http://schemas.openxmlformats.org/drawingml/2006/table">
            <a:tbl>
              <a:tblPr/>
              <a:tblGrid>
                <a:gridCol w="7702625"/>
              </a:tblGrid>
              <a:tr h="36552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" tooltip="Breast Metastatic AC (DOXOrubicin and CYCLOPHOSPHamide)"/>
                        </a:rPr>
                        <a:t>Breast Metastatic AC (DOXOrubicin and CYCLOPHOSPHamide)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4" tooltip="Breast Metastatic Anastrozole"/>
                        </a:rPr>
                        <a:t>Breast Metastatic Anastrozole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5" tooltip="Breast Metastatic Capecitabine"/>
                        </a:rPr>
                        <a:t>Breast Metastatic Capecitabine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6" tooltip="Breast Metastatic Capecitabine and Lapatinib"/>
                        </a:rPr>
                        <a:t>Breast Metastatic Capecitabine and Lapatinib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7" tooltip="Breast Metastatic cARBOplatin and Gemcitabine"/>
                        </a:rPr>
                        <a:t>Breast Metastatic cARBOplatin and Gemcitabine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8" tooltip="Breast Metastatic CMF Classical (CYCLOPHOSPHamide Methotrexate Fluorouracil)"/>
                        </a:rPr>
                        <a:t>Breast Metastatic CMF Classical (CYCLOPHOSPHamide Methotrexate Fluorouracil)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9" tooltip="Breast Metastatic CYCLOPHOSPHamide and Methotrexate (Low Dose Oral)"/>
                        </a:rPr>
                        <a:t>Breast Metastatic CYCLOPHOSPHamide and Methotrexate (Low Dose Oral)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0" tooltip="Breast Metastatic DOCEtaxel and Trastuzumab Three Weekly"/>
                        </a:rPr>
                        <a:t>Breast Metastatic </a:t>
                      </a:r>
                      <a:r>
                        <a:rPr lang="en-US" sz="900" dirty="0" err="1">
                          <a:hlinkClick r:id="rId10" tooltip="Breast Metastatic DOCEtaxel and Trastuzumab Three Weekly"/>
                        </a:rPr>
                        <a:t>DOCEtaxel</a:t>
                      </a:r>
                      <a:r>
                        <a:rPr lang="en-US" sz="900" dirty="0">
                          <a:hlinkClick r:id="rId10" tooltip="Breast Metastatic DOCEtaxel and Trastuzumab Three Weekly"/>
                        </a:rPr>
                        <a:t> and Trastuzumab Three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1" tooltip="Breast Metastatic DOCEtaxel Pertuzumab Trastuzumab"/>
                        </a:rPr>
                        <a:t>Breast Metastatic </a:t>
                      </a:r>
                      <a:r>
                        <a:rPr lang="en-US" sz="900" dirty="0" err="1">
                          <a:hlinkClick r:id="rId11" tooltip="Breast Metastatic DOCEtaxel Pertuzumab Trastuzumab"/>
                        </a:rPr>
                        <a:t>DOCEtaxel</a:t>
                      </a:r>
                      <a:r>
                        <a:rPr lang="en-US" sz="900" dirty="0">
                          <a:hlinkClick r:id="rId11" tooltip="Breast Metastatic DOCEtaxel Pertuzumab Trastuzumab"/>
                        </a:rPr>
                        <a:t> Pertuzumab Trastuzumab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2" tooltip="Breast Metastatic DOCEtaxel Three Weekly"/>
                        </a:rPr>
                        <a:t>Breast Metastatic </a:t>
                      </a:r>
                      <a:r>
                        <a:rPr lang="en-US" sz="900" dirty="0" err="1">
                          <a:hlinkClick r:id="rId12" tooltip="Breast Metastatic DOCEtaxel Three Weekly"/>
                        </a:rPr>
                        <a:t>DOCEtaxel</a:t>
                      </a:r>
                      <a:r>
                        <a:rPr lang="en-US" sz="900" dirty="0">
                          <a:hlinkClick r:id="rId12" tooltip="Breast Metastatic DOCEtaxel Three Weekly"/>
                        </a:rPr>
                        <a:t> Three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3" tooltip="Breast Metastatic DOXOrubicin"/>
                        </a:rPr>
                        <a:t>Breast Metastatic DOXOrubicin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4" tooltip="Breast Metastatic DOXOrubicin Weekly "/>
                        </a:rPr>
                        <a:t>Breast Metastatic DOXOrubicin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5" tooltip="Breast Metastatic EC (Epirubicin and CYCLOPHOSPHamide)"/>
                        </a:rPr>
                        <a:t>Breast Metastatic EC (Epirubicin and CYCLOPHOSPHamide)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6" tooltip="Breast Metastatic Everolimus and Exemestane "/>
                        </a:rPr>
                        <a:t>Breast Metastatic Everolimus and Exemestane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7" tooltip="Breast Metastatic Exemestane"/>
                        </a:rPr>
                        <a:t>Breast Metastatic Exemestane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8" tooltip="Breast Metastatic FEC (Fluorouracil Epirubicin CYCLOPHOSPHamide)"/>
                        </a:rPr>
                        <a:t>Breast Metastatic FEC (Fluorouracil Epirubicin CYCLOPHOSPHamide)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9" tooltip="Breast Metastatic Fulvestrant"/>
                        </a:rPr>
                        <a:t>Breast Metastatic Fulvestrant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0" tooltip="Breast Metastatic Goserelin (Zoladex)"/>
                        </a:rPr>
                        <a:t>Breast Metastatic Goserelin (Zoladex)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1" tooltip="Breast Metastatic Letrozole "/>
                        </a:rPr>
                        <a:t>Breast Metastatic Letrozole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2" tooltip="Breast Metastatic Nab PACLItaxel (Weekly) and Trastuzumab "/>
                        </a:rPr>
                        <a:t>Breast Metastatic Nab PACLItaxel (Weekly) and Trastuzumab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3" tooltip="Breast Metastatic Nab PACLItaxel Three Weekly"/>
                        </a:rPr>
                        <a:t>Breast Metastatic Nab PACLItaxel Three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4" tooltip="Breast Metastatic Nab PACLItaxel Weekly"/>
                        </a:rPr>
                        <a:t>Breast Metastatic Nab PACLItaxel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5" tooltip="Breast Metastatic PACLItaxel Weekly"/>
                        </a:rPr>
                        <a:t>Breast Metastatic PACLItaxel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6" tooltip="Breast Metastatic PACLItaxel Weekly and Trastuzumab Three Weekly"/>
                        </a:rPr>
                        <a:t>Breast Metastatic PACLItaxel Weekly and Trastuzumab Three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7" tooltip="Breast Metastatic Pegylated Liposomal DOXOrubicin"/>
                        </a:rPr>
                        <a:t>Breast Metastatic Pegylated Liposomal DOXOrubicin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8" tooltip="Breast Metastatic Tamoxifen"/>
                        </a:rPr>
                        <a:t>Breast Metastatic Tamoxifen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9" tooltip="Breast Metastatic Trastuzumab Emtansine"/>
                        </a:rPr>
                        <a:t>Breast Metastatic Trastuzumab Emtansine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0" tooltip="Breast Metastatic Trastuzumab Three Weekly"/>
                        </a:rPr>
                        <a:t>Breast Metastatic Trastuzumab Three Weekly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1" tooltip="Breast Metastatic vinORELBine (IV)"/>
                        </a:rPr>
                        <a:t>Breast Metastatic </a:t>
                      </a:r>
                      <a:r>
                        <a:rPr lang="en-US" sz="900" dirty="0" err="1">
                          <a:hlinkClick r:id="rId31" tooltip="Breast Metastatic vinORELBine (IV)"/>
                        </a:rPr>
                        <a:t>vinORELBine</a:t>
                      </a:r>
                      <a:r>
                        <a:rPr lang="en-US" sz="900" dirty="0">
                          <a:hlinkClick r:id="rId31" tooltip="Breast Metastatic vinORELBine (IV)"/>
                        </a:rPr>
                        <a:t> (IV)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2" tooltip="Breast Metastatic vinORELBine (Oral) "/>
                        </a:rPr>
                        <a:t>Breast Metastatic </a:t>
                      </a:r>
                      <a:r>
                        <a:rPr lang="en-US" sz="900" dirty="0" err="1">
                          <a:hlinkClick r:id="rId32" tooltip="Breast Metastatic vinORELBine (Oral) "/>
                        </a:rPr>
                        <a:t>vinORELBine</a:t>
                      </a:r>
                      <a:r>
                        <a:rPr lang="en-US" sz="900" dirty="0">
                          <a:hlinkClick r:id="rId32" tooltip="Breast Metastatic vinORELBine (Oral) "/>
                        </a:rPr>
                        <a:t> (Oral)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3" tooltip="Breast Metastatic Weekly Gemcitabine and Nab PACLItaxel "/>
                        </a:rPr>
                        <a:t>Breast Metastatic Weekly Gemcitabine and Nab PACLItaxel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538"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4" tooltip="Breast Metastatic Weekly Gemcitabine and PACLItaxel "/>
                        </a:rPr>
                        <a:t>Breast Metastatic Weekly Gemcitabine and PACLItaxel </a:t>
                      </a:r>
                      <a:endParaRPr lang="en-US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Which Treatment? 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or limited visceral metastases</a:t>
            </a:r>
          </a:p>
          <a:p>
            <a:r>
              <a:rPr lang="en-US" dirty="0"/>
              <a:t>Bone-only metastatic disease</a:t>
            </a:r>
          </a:p>
          <a:p>
            <a:r>
              <a:rPr lang="en-US" dirty="0"/>
              <a:t>Slowly progressive disease</a:t>
            </a:r>
          </a:p>
          <a:p>
            <a:r>
              <a:rPr lang="en-US" dirty="0"/>
              <a:t>No OS benefit in systemic chemo over endocrine</a:t>
            </a:r>
          </a:p>
          <a:p>
            <a:r>
              <a:rPr lang="en-US" dirty="0"/>
              <a:t>Generally  always endocrine 1</a:t>
            </a:r>
            <a:r>
              <a:rPr lang="en-US" baseline="30000" dirty="0"/>
              <a:t>st</a:t>
            </a:r>
            <a:r>
              <a:rPr lang="en-US" dirty="0"/>
              <a:t> line</a:t>
            </a:r>
          </a:p>
          <a:p>
            <a:r>
              <a:rPr lang="en-US" dirty="0"/>
              <a:t>- unless </a:t>
            </a:r>
          </a:p>
          <a:p>
            <a:r>
              <a:rPr lang="en-US" dirty="0"/>
              <a:t>rapidly progressive, high burden disease</a:t>
            </a:r>
          </a:p>
          <a:p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365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Good candidates or endocrine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Anthracycline</a:t>
            </a:r>
            <a:endParaRPr lang="en-US" dirty="0"/>
          </a:p>
          <a:p>
            <a:r>
              <a:rPr lang="en-US" dirty="0" err="1"/>
              <a:t>Taxanes</a:t>
            </a:r>
            <a:endParaRPr lang="en-US" dirty="0"/>
          </a:p>
          <a:p>
            <a:r>
              <a:rPr lang="en-US" dirty="0"/>
              <a:t>Gemcitabine</a:t>
            </a:r>
          </a:p>
          <a:p>
            <a:r>
              <a:rPr lang="en-US" dirty="0"/>
              <a:t>Capecitabine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Other:</a:t>
            </a:r>
          </a:p>
          <a:p>
            <a:r>
              <a:rPr lang="en-US" dirty="0"/>
              <a:t>Cyclophosphamide</a:t>
            </a:r>
          </a:p>
          <a:p>
            <a:r>
              <a:rPr lang="en-US" dirty="0"/>
              <a:t>Vinorelbine</a:t>
            </a:r>
          </a:p>
          <a:p>
            <a:r>
              <a:rPr lang="en-US" dirty="0"/>
              <a:t>Platinums</a:t>
            </a:r>
          </a:p>
          <a:p>
            <a:pPr lvl="1"/>
            <a:r>
              <a:rPr lang="en-US" dirty="0"/>
              <a:t>? efficacious in tumors where DNA repair pathways are faulty </a:t>
            </a:r>
          </a:p>
          <a:p>
            <a:pPr lvl="1"/>
            <a:r>
              <a:rPr lang="en-US" dirty="0"/>
              <a:t>triple negative</a:t>
            </a:r>
          </a:p>
          <a:p>
            <a:pPr lvl="1"/>
            <a:r>
              <a:rPr lang="en-US" dirty="0"/>
              <a:t>not commonly used 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Common agents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? Ideal sequence 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individualize therapy as much as possible. </a:t>
            </a:r>
          </a:p>
          <a:p>
            <a:pPr lvl="1"/>
            <a:r>
              <a:rPr lang="en-US" dirty="0"/>
              <a:t>metastatic breast cancer will receive many rx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56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Choice of treatment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Presents for routine review and reports recent back pain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5962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trials examined this   </a:t>
            </a:r>
          </a:p>
          <a:p>
            <a:pPr lvl="2"/>
            <a:r>
              <a:rPr lang="en-US" dirty="0"/>
              <a:t>X2  Cochrane reviews 2005, 2009</a:t>
            </a:r>
            <a:r>
              <a:rPr lang="en-US" baseline="30000" dirty="0"/>
              <a:t>19,20</a:t>
            </a:r>
            <a:r>
              <a:rPr lang="en-US" dirty="0"/>
              <a:t> Sledge et al 2003</a:t>
            </a:r>
          </a:p>
          <a:p>
            <a:endParaRPr lang="en-US" dirty="0"/>
          </a:p>
          <a:p>
            <a:r>
              <a:rPr lang="en-US" b="1" dirty="0"/>
              <a:t>Sequential use of single agents is safe and effective in the absence of rapidly progressive disease.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5051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Combination vs single agent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Rapidly progressive disease</a:t>
            </a:r>
          </a:p>
          <a:p>
            <a:r>
              <a:rPr lang="en-US" dirty="0"/>
              <a:t>Higher chance of response more important than toxicity</a:t>
            </a:r>
          </a:p>
          <a:p>
            <a:r>
              <a:rPr lang="en-US" dirty="0"/>
              <a:t>Good performance status</a:t>
            </a:r>
          </a:p>
          <a:p>
            <a:r>
              <a:rPr lang="en-US" dirty="0"/>
              <a:t>Good organ function 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616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When would you use combination?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Anthracyclines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no CI if not previously treated</a:t>
            </a:r>
          </a:p>
          <a:p>
            <a:r>
              <a:rPr lang="en-US" dirty="0"/>
              <a:t>Taxane</a:t>
            </a:r>
          </a:p>
          <a:p>
            <a:pPr lvl="1"/>
            <a:r>
              <a:rPr lang="en-US" dirty="0"/>
              <a:t>Docetaxel, Paclitaxel, Abraxane NAB- Paclitaxel</a:t>
            </a:r>
          </a:p>
          <a:p>
            <a:pPr lvl="2"/>
            <a:r>
              <a:rPr lang="en-US" dirty="0"/>
              <a:t>3-weekly docetaxel and weekly paclitaxel better than 3 weekly pacitxael</a:t>
            </a:r>
            <a:r>
              <a:rPr lang="en-US" baseline="30000" dirty="0"/>
              <a:t>22</a:t>
            </a:r>
          </a:p>
          <a:p>
            <a:pPr lvl="3"/>
            <a:r>
              <a:rPr lang="en-US" dirty="0"/>
              <a:t>↑ RR, time to progression OS</a:t>
            </a:r>
          </a:p>
          <a:p>
            <a:pPr lvl="3"/>
            <a:r>
              <a:rPr lang="en-US" dirty="0"/>
              <a:t>No randomised trials 3/52 docetaxel vs weekly paclitaxel</a:t>
            </a:r>
          </a:p>
          <a:p>
            <a:pPr lvl="1"/>
            <a:r>
              <a:rPr lang="en-US" dirty="0"/>
              <a:t>NAB-P more efficacious  than standard 3-weekly paclitaxel</a:t>
            </a:r>
            <a:r>
              <a:rPr lang="en-US" baseline="30000" dirty="0"/>
              <a:t>23</a:t>
            </a:r>
          </a:p>
          <a:p>
            <a:pPr lvl="2"/>
            <a:r>
              <a:rPr lang="en-US" sz="2200" dirty="0"/>
              <a:t>causes more neuropathy</a:t>
            </a:r>
          </a:p>
          <a:p>
            <a:pPr lvl="2"/>
            <a:r>
              <a:rPr lang="en-US" sz="2200" i="1" dirty="0"/>
              <a:t>Nanoparticle albumin-bound paclitaxel has not been compared with standard paclitaxel given weekly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325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1</a:t>
            </a:r>
            <a:r>
              <a:rPr lang="en-US" sz="2800" spc="100" baseline="300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st</a:t>
            </a: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 line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 Ideal sequence </a:t>
            </a:r>
          </a:p>
          <a:p>
            <a:r>
              <a:rPr lang="en-US" dirty="0"/>
              <a:t>Individualize therapy</a:t>
            </a:r>
          </a:p>
          <a:p>
            <a:r>
              <a:rPr lang="en-US" dirty="0"/>
              <a:t>Consider oral vinorelbine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40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2</a:t>
            </a:r>
            <a:r>
              <a:rPr lang="en-US" sz="2800" spc="100" baseline="300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nd</a:t>
            </a: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 line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Tumor response should be assessed every 6-12 weeks (2-3 cycles) </a:t>
            </a:r>
          </a:p>
          <a:p>
            <a:r>
              <a:rPr lang="en-US" dirty="0"/>
              <a:t>If stable + min toxicity</a:t>
            </a:r>
          </a:p>
          <a:p>
            <a:pPr lvl="1"/>
            <a:r>
              <a:rPr lang="en-US" dirty="0"/>
              <a:t>continue for 18-24 weeks (6-8 cycles)</a:t>
            </a:r>
          </a:p>
          <a:p>
            <a:r>
              <a:rPr lang="en-US" dirty="0"/>
              <a:t>extending chemotherapy beyond 18-24 weeks; 6-8 cycles) </a:t>
            </a:r>
          </a:p>
          <a:p>
            <a:pPr lvl="1"/>
            <a:r>
              <a:rPr lang="en-US" dirty="0"/>
              <a:t>is an option if toxicity is minimal and the goal is to delay progression</a:t>
            </a:r>
          </a:p>
          <a:p>
            <a:r>
              <a:rPr lang="en-US" dirty="0"/>
              <a:t>Extending chemotherapy beyond the standard duration has little or no effect on overall survival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Monitoring 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Her 2 +ve disease</a:t>
            </a:r>
          </a:p>
          <a:p>
            <a:pPr lvl="1"/>
            <a:r>
              <a:rPr lang="en-US" dirty="0"/>
              <a:t>Multiple options</a:t>
            </a:r>
          </a:p>
          <a:p>
            <a:r>
              <a:rPr lang="en-US" dirty="0"/>
              <a:t>Hormone positive</a:t>
            </a:r>
          </a:p>
          <a:p>
            <a:pPr lvl="1"/>
            <a:r>
              <a:rPr lang="en-US" dirty="0"/>
              <a:t>Always consider Endocrine  Number 1</a:t>
            </a:r>
          </a:p>
          <a:p>
            <a:pPr lvl="1"/>
            <a:r>
              <a:rPr lang="en-US" dirty="0"/>
              <a:t>Use chemo </a:t>
            </a:r>
          </a:p>
          <a:p>
            <a:pPr lvl="2"/>
            <a:r>
              <a:rPr lang="en-US" dirty="0"/>
              <a:t>If  rapidly progressive high volume metastatic   disease</a:t>
            </a:r>
          </a:p>
          <a:p>
            <a:r>
              <a:rPr lang="en-US" dirty="0"/>
              <a:t>Triple negative</a:t>
            </a:r>
          </a:p>
          <a:p>
            <a:pPr lvl="1"/>
            <a:r>
              <a:rPr lang="en-US" dirty="0"/>
              <a:t>Use Chemo</a:t>
            </a:r>
          </a:p>
          <a:p>
            <a:r>
              <a:rPr lang="en-US" dirty="0"/>
              <a:t>Chemo </a:t>
            </a:r>
          </a:p>
          <a:p>
            <a:pPr lvl="1"/>
            <a:r>
              <a:rPr lang="en-US" dirty="0"/>
              <a:t>Sequential single agent treatment </a:t>
            </a:r>
          </a:p>
          <a:p>
            <a:pPr lvl="2"/>
            <a:r>
              <a:rPr lang="en-US" dirty="0"/>
              <a:t>similar efficacy  less toxic</a:t>
            </a:r>
          </a:p>
          <a:p>
            <a:r>
              <a:rPr lang="en-US" dirty="0"/>
              <a:t>Don’t forget bisphosphonates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Summary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Bisphosphonates and </a:t>
            </a:r>
            <a:r>
              <a:rPr lang="en-AU" dirty="0" err="1"/>
              <a:t>denosumab</a:t>
            </a:r>
            <a:r>
              <a:rPr lang="en-AU" dirty="0"/>
              <a:t> </a:t>
            </a:r>
          </a:p>
          <a:p>
            <a:r>
              <a:rPr lang="en-AU" dirty="0"/>
              <a:t>Effective in reducing bone complications of breast cancer.</a:t>
            </a:r>
          </a:p>
          <a:p>
            <a:r>
              <a:rPr lang="en-AU" dirty="0"/>
              <a:t>oral, intravenous or subcutaneous.</a:t>
            </a:r>
          </a:p>
          <a:p>
            <a:r>
              <a:rPr lang="en-AU" dirty="0"/>
              <a:t>Should be given to all patients with bone metastases from breast cancer.</a:t>
            </a:r>
          </a:p>
          <a:p>
            <a:r>
              <a:rPr lang="en-AU" dirty="0"/>
              <a:t>Reduce bone pain, fractures and </a:t>
            </a:r>
            <a:r>
              <a:rPr lang="en-AU" dirty="0" err="1"/>
              <a:t>hypercalcaemia</a:t>
            </a:r>
            <a:r>
              <a:rPr lang="en-AU" dirty="0"/>
              <a:t>.</a:t>
            </a:r>
          </a:p>
          <a:p>
            <a:r>
              <a:rPr lang="en-AU" dirty="0"/>
              <a:t>S/E:</a:t>
            </a:r>
          </a:p>
          <a:p>
            <a:r>
              <a:rPr lang="en-AU" dirty="0"/>
              <a:t>Hypocalcaemia</a:t>
            </a:r>
          </a:p>
          <a:p>
            <a:r>
              <a:rPr lang="en-AU" dirty="0"/>
              <a:t>Rare </a:t>
            </a:r>
          </a:p>
          <a:p>
            <a:pPr lvl="1"/>
            <a:r>
              <a:rPr lang="en-AU" dirty="0"/>
              <a:t>osteonecrosis of the jaw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Bone protection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health status</a:t>
            </a:r>
          </a:p>
          <a:p>
            <a:pPr lvl="1"/>
            <a:r>
              <a:rPr lang="en-AU" dirty="0"/>
              <a:t>Comorbidities</a:t>
            </a:r>
          </a:p>
          <a:p>
            <a:pPr lvl="1"/>
            <a:r>
              <a:rPr lang="en-AU" dirty="0"/>
              <a:t>Menopause</a:t>
            </a:r>
            <a:r>
              <a:rPr lang="en-US" dirty="0"/>
              <a:t>  </a:t>
            </a:r>
          </a:p>
          <a:p>
            <a:r>
              <a:rPr lang="en-US" dirty="0"/>
              <a:t>Tumor burden </a:t>
            </a:r>
          </a:p>
          <a:p>
            <a:r>
              <a:rPr lang="en-US" dirty="0"/>
              <a:t>Location of disease metastatic lesions </a:t>
            </a:r>
          </a:p>
          <a:p>
            <a:r>
              <a:rPr lang="en-US" dirty="0"/>
              <a:t>Prior Treatment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3913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Considerations for Rx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Mx?</a:t>
            </a:r>
          </a:p>
          <a:p>
            <a:r>
              <a:rPr lang="en-US" dirty="0"/>
              <a:t>? Endocrine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? Chemo 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Age, fitness, disease burden</a:t>
            </a:r>
          </a:p>
          <a:p>
            <a:r>
              <a:rPr lang="en-US" dirty="0"/>
              <a:t>? Her 2 targeted Rx</a:t>
            </a:r>
          </a:p>
          <a:p>
            <a:r>
              <a:rPr lang="en-US" dirty="0"/>
              <a:t>-Yes </a:t>
            </a:r>
          </a:p>
          <a:p>
            <a:r>
              <a:rPr lang="en-US" dirty="0"/>
              <a:t>Refer for clinical trial to access </a:t>
            </a:r>
            <a:r>
              <a:rPr lang="en-US" dirty="0" err="1"/>
              <a:t>trastuzumab</a:t>
            </a:r>
            <a:r>
              <a:rPr lang="en-US" dirty="0"/>
              <a:t>+ pertuzumab</a:t>
            </a:r>
          </a:p>
          <a:p>
            <a:r>
              <a:rPr lang="en-US" dirty="0"/>
              <a:t>Bisphosphonate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Pain relief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Case 1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Mx</a:t>
            </a:r>
          </a:p>
          <a:p>
            <a:r>
              <a:rPr lang="en-US" dirty="0"/>
              <a:t>? endocrine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Type?</a:t>
            </a:r>
          </a:p>
          <a:p>
            <a:pPr lvl="2"/>
            <a:r>
              <a:rPr lang="en-US" dirty="0"/>
              <a:t>AI</a:t>
            </a:r>
          </a:p>
          <a:p>
            <a:r>
              <a:rPr lang="en-US" dirty="0"/>
              <a:t>?Chemo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Low volume disease</a:t>
            </a:r>
          </a:p>
          <a:p>
            <a:r>
              <a:rPr lang="en-US" dirty="0"/>
              <a:t>?Bisphosphonate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Dexa pre </a:t>
            </a:r>
          </a:p>
          <a:p>
            <a:r>
              <a:rPr lang="en-US" dirty="0"/>
              <a:t>Education and </a:t>
            </a:r>
            <a:r>
              <a:rPr lang="en-US" dirty="0" err="1"/>
              <a:t>counselling</a:t>
            </a:r>
            <a:r>
              <a:rPr lang="en-US" dirty="0"/>
              <a:t> re; weight loss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Case 2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3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83" y="1600200"/>
            <a:ext cx="2167433" cy="45259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7904" y="953591"/>
            <a:ext cx="2122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Bone Scan</a:t>
            </a:r>
          </a:p>
        </p:txBody>
      </p:sp>
    </p:spTree>
    <p:extLst>
      <p:ext uri="{BB962C8B-B14F-4D97-AF65-F5344CB8AC3E}">
        <p14:creationId xmlns:p14="http://schemas.microsoft.com/office/powerpoint/2010/main" val="1925962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Targeting RANKL</a:t>
            </a:r>
          </a:p>
          <a:p>
            <a:pPr lvl="1"/>
            <a:r>
              <a:rPr lang="en-US" dirty="0"/>
              <a:t>Altering RANK/OPG</a:t>
            </a:r>
          </a:p>
          <a:p>
            <a:r>
              <a:rPr lang="en-US" dirty="0"/>
              <a:t>Circulating tumor cells</a:t>
            </a:r>
          </a:p>
          <a:p>
            <a:r>
              <a:rPr lang="en-US" dirty="0"/>
              <a:t>Improved treatments for triple -ve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02166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Future</a:t>
            </a:r>
            <a:endParaRPr lang="en-US" sz="2800" spc="100" dirty="0">
              <a:solidFill>
                <a:srgbClr val="54A9D1"/>
              </a:solidFill>
              <a:latin typeface="Helvetica Neue Medium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43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X-ray + bone scan: Wide spread bony mets</a:t>
            </a:r>
          </a:p>
          <a:p>
            <a:r>
              <a:rPr lang="en-US" dirty="0"/>
              <a:t>Staging: Nil visceral disease</a:t>
            </a:r>
          </a:p>
          <a:p>
            <a:r>
              <a:rPr lang="en-US" dirty="0"/>
              <a:t>Biopsy of bone lesion: Grade 2 IDC Er 3+, Pr 2+, Her 2 –ve</a:t>
            </a:r>
          </a:p>
          <a:p>
            <a:endParaRPr lang="en-AU" dirty="0"/>
          </a:p>
          <a:p>
            <a:r>
              <a:rPr lang="en-AU" dirty="0"/>
              <a:t>Mx:</a:t>
            </a:r>
          </a:p>
          <a:p>
            <a:pPr lvl="1"/>
            <a:r>
              <a:rPr lang="en-AU" dirty="0"/>
              <a:t>?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248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cancer affecting women</a:t>
            </a:r>
          </a:p>
          <a:p>
            <a:r>
              <a:rPr lang="en-US" dirty="0"/>
              <a:t>In 2014 in Australia it is estimated 15,270 women will be diagnosed with breast cancer </a:t>
            </a:r>
            <a:r>
              <a:rPr lang="en-US" baseline="30000" dirty="0"/>
              <a:t>1</a:t>
            </a:r>
          </a:p>
          <a:p>
            <a:r>
              <a:rPr lang="en-US" dirty="0"/>
              <a:t>Male breast cancer rare </a:t>
            </a:r>
          </a:p>
          <a:p>
            <a:pPr lvl="1"/>
            <a:r>
              <a:rPr lang="en-US" dirty="0"/>
              <a:t>113 men in Australia were diagnosed in 2008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/>
          <a:srcRect b="83402"/>
          <a:stretch/>
        </p:blipFill>
        <p:spPr>
          <a:xfrm>
            <a:off x="3448" y="-34139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2500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9216" y="980728"/>
            <a:ext cx="2814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143248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2626</Words>
  <Application>Microsoft Office PowerPoint</Application>
  <PresentationFormat>On-screen Show (4:3)</PresentationFormat>
  <Paragraphs>615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Helvetica Neue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Cancer</dc:title>
  <dc:creator>Registrar</dc:creator>
  <cp:lastModifiedBy>Registrar</cp:lastModifiedBy>
  <cp:revision>18</cp:revision>
  <dcterms:created xsi:type="dcterms:W3CDTF">2014-05-07T01:33:09Z</dcterms:created>
  <dcterms:modified xsi:type="dcterms:W3CDTF">2014-08-18T07:32:45Z</dcterms:modified>
</cp:coreProperties>
</file>