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notesMasterIdLst>
    <p:notesMasterId r:id="rId20"/>
  </p:notesMasterIdLst>
  <p:sldIdLst>
    <p:sldId id="256" r:id="rId2"/>
    <p:sldId id="265" r:id="rId3"/>
    <p:sldId id="278" r:id="rId4"/>
    <p:sldId id="279" r:id="rId5"/>
    <p:sldId id="274" r:id="rId6"/>
    <p:sldId id="266" r:id="rId7"/>
    <p:sldId id="271" r:id="rId8"/>
    <p:sldId id="270" r:id="rId9"/>
    <p:sldId id="272" r:id="rId10"/>
    <p:sldId id="275" r:id="rId11"/>
    <p:sldId id="276" r:id="rId12"/>
    <p:sldId id="273" r:id="rId13"/>
    <p:sldId id="257" r:id="rId14"/>
    <p:sldId id="267" r:id="rId15"/>
    <p:sldId id="261" r:id="rId16"/>
    <p:sldId id="268" r:id="rId17"/>
    <p:sldId id="259" r:id="rId18"/>
    <p:sldId id="26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28D5D-67BF-524B-A27C-C088FD196B16}" type="datetimeFigureOut">
              <a:rPr lang="en-US" smtClean="0"/>
              <a:t>2/26/2015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FC7BAA-A830-4843-A9C7-BCA4B567CC5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0514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1. </a:t>
            </a:r>
            <a:r>
              <a:rPr lang="en-AU" dirty="0" err="1" smtClean="0"/>
              <a:t>Puy</a:t>
            </a:r>
            <a:r>
              <a:rPr lang="en-AU" dirty="0" smtClean="0"/>
              <a:t> H, </a:t>
            </a:r>
            <a:r>
              <a:rPr lang="en-AU" dirty="0" err="1" smtClean="0"/>
              <a:t>Gouya</a:t>
            </a:r>
            <a:r>
              <a:rPr lang="en-AU" dirty="0" smtClean="0"/>
              <a:t> L, </a:t>
            </a:r>
            <a:r>
              <a:rPr lang="en-AU" dirty="0" err="1" smtClean="0"/>
              <a:t>Deybach</a:t>
            </a:r>
            <a:r>
              <a:rPr lang="en-AU" dirty="0" smtClean="0"/>
              <a:t> JC. </a:t>
            </a:r>
            <a:r>
              <a:rPr lang="en-AU" dirty="0" err="1" smtClean="0"/>
              <a:t>Porphyrias</a:t>
            </a:r>
            <a:r>
              <a:rPr lang="en-AU" dirty="0" smtClean="0"/>
              <a:t>.</a:t>
            </a:r>
            <a:r>
              <a:rPr lang="en-AU" baseline="0" dirty="0" smtClean="0"/>
              <a:t> </a:t>
            </a:r>
            <a:r>
              <a:rPr lang="en-AU" dirty="0" smtClean="0"/>
              <a:t>Lancet. 2010;375(9718):924.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FC7BAA-A830-4843-A9C7-BCA4B567CC53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185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2. Anderson KE, Mahoney DH, </a:t>
            </a:r>
            <a:r>
              <a:rPr lang="en-AU" dirty="0" err="1" smtClean="0"/>
              <a:t>Tirnauer</a:t>
            </a:r>
            <a:r>
              <a:rPr lang="en-AU" baseline="0" dirty="0" smtClean="0"/>
              <a:t> JS. </a:t>
            </a:r>
            <a:r>
              <a:rPr lang="en-AU" baseline="0" dirty="0" err="1" smtClean="0"/>
              <a:t>Porphyrias</a:t>
            </a:r>
            <a:r>
              <a:rPr lang="en-AU" baseline="0" dirty="0" smtClean="0"/>
              <a:t>: An overview. </a:t>
            </a:r>
            <a:r>
              <a:rPr lang="en-AU" baseline="0" dirty="0" err="1" smtClean="0"/>
              <a:t>UpToDate</a:t>
            </a:r>
            <a:r>
              <a:rPr lang="en-AU" baseline="0" dirty="0" smtClean="0"/>
              <a:t> 2015. Last updated Jan 2014. Accessed Feb 4 2015.</a:t>
            </a:r>
            <a:endParaRPr lang="en-AU" dirty="0" smtClean="0"/>
          </a:p>
          <a:p>
            <a:r>
              <a:rPr lang="en-AU" dirty="0" smtClean="0"/>
              <a:t>3. </a:t>
            </a:r>
            <a:r>
              <a:rPr lang="en-AU" dirty="0" err="1" smtClean="0"/>
              <a:t>Guengerich</a:t>
            </a:r>
            <a:r>
              <a:rPr lang="en-AU" dirty="0" smtClean="0"/>
              <a:t> FP. Cytochrome p450 and chemical toxicology". Chem. Res. </a:t>
            </a:r>
            <a:r>
              <a:rPr lang="en-AU" dirty="0" err="1" smtClean="0"/>
              <a:t>Toxicol</a:t>
            </a:r>
            <a:r>
              <a:rPr lang="en-AU" dirty="0" smtClean="0"/>
              <a:t>. January 2008 21 (1): 70–83.</a:t>
            </a:r>
          </a:p>
          <a:p>
            <a:r>
              <a:rPr lang="en-AU" dirty="0" smtClean="0"/>
              <a:t>4. </a:t>
            </a:r>
            <a:r>
              <a:rPr lang="en-AU" dirty="0" err="1" smtClean="0"/>
              <a:t>Kliewer</a:t>
            </a:r>
            <a:r>
              <a:rPr lang="en-AU" dirty="0" smtClean="0"/>
              <a:t> S, Goodwin B, </a:t>
            </a:r>
            <a:r>
              <a:rPr lang="en-AU" dirty="0" err="1" smtClean="0"/>
              <a:t>Willson</a:t>
            </a:r>
            <a:r>
              <a:rPr lang="en-AU" dirty="0" smtClean="0"/>
              <a:t> T. The nuclear </a:t>
            </a:r>
            <a:r>
              <a:rPr lang="en-AU" dirty="0" err="1" smtClean="0"/>
              <a:t>pregnane</a:t>
            </a:r>
            <a:r>
              <a:rPr lang="en-AU" dirty="0" smtClean="0"/>
              <a:t> X receptor: a key regulator of xenobiotic metabolism. </a:t>
            </a:r>
            <a:r>
              <a:rPr lang="en-AU" dirty="0" err="1" smtClean="0"/>
              <a:t>Endocr</a:t>
            </a:r>
            <a:r>
              <a:rPr lang="en-AU" dirty="0" smtClean="0"/>
              <a:t>. Rev. 2002. 23 (5): 687–702.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FC7BAA-A830-4843-A9C7-BCA4B567CC53}" type="slidenum">
              <a:rPr lang="en-AU" smtClean="0"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90783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ECD5-515E-4817-8A06-1D2ED2C83850}" type="datetime4">
              <a:rPr lang="en-US" smtClean="0"/>
              <a:pPr/>
              <a:t>February 26,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59F4-DDCB-41FF-83F5-A48440F36FA7}" type="datetime4">
              <a:rPr lang="en-US" smtClean="0"/>
              <a:pPr/>
              <a:t>February 26,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6"/>
          <p:cNvSpPr/>
          <p:nvPr userDrawn="1"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 userDrawn="1"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 userDrawn="1"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 userDrawn="1"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6348-D703-428C-A1C4-7D6796EF5F41}" type="datetime4">
              <a:rPr lang="en-US" smtClean="0"/>
              <a:pPr/>
              <a:t>February 26,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14" name="Freeform 13"/>
          <p:cNvSpPr/>
          <p:nvPr userDrawn="1"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 userDrawn="1"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 userDrawn="1"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 userDrawn="1"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1919-1B5F-4141-B613-3E5C6008A186}" type="datetime4">
              <a:rPr lang="en-US" smtClean="0"/>
              <a:pPr/>
              <a:t>February 26,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2427-B1DD-49E6-9F05-DE0F1467D7DC}" type="datetime4">
              <a:rPr lang="en-US" smtClean="0"/>
              <a:pPr/>
              <a:t>February 26,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CA7B5-8BC9-491C-A887-7C3E7ED947D8}" type="datetime4">
              <a:rPr lang="en-US" smtClean="0"/>
              <a:pPr/>
              <a:t>February 26,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8ED0-40F2-434C-A848-B92581875164}" type="datetime4">
              <a:rPr lang="en-US" smtClean="0"/>
              <a:pPr/>
              <a:t>February 26,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5437F-F4F9-44A9-B4D3-9191CA04E889}" type="datetime4">
              <a:rPr lang="en-US" smtClean="0"/>
              <a:pPr/>
              <a:t>February 26,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E59-01D0-4537-B876-7E5EC75B028D}" type="datetime4">
              <a:rPr lang="en-US" smtClean="0"/>
              <a:pPr/>
              <a:t>February 26,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2E49-18A1-40BC-BA5D-5A2EC8FDDF15}" type="datetime4">
              <a:rPr lang="en-US" smtClean="0"/>
              <a:pPr/>
              <a:t>February 26,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83DA4-3B24-449B-95CA-514EB7E30A99}" type="datetime4">
              <a:rPr lang="en-US" smtClean="0"/>
              <a:pPr/>
              <a:t>February 26,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42120D2-3948-4F8F-BE5D-E7E7D97880B2}" type="datetime4">
              <a:rPr lang="en-US" smtClean="0"/>
              <a:pPr/>
              <a:t>February 26, 2015</a:t>
            </a:fld>
            <a:endParaRPr lang="en-US" dirty="0" err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Treatment of Non-Hodgkin’s Lymphoma in a Patient with Acute Intermittent Porphyria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3399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Home alone with dog</a:t>
            </a:r>
          </a:p>
          <a:p>
            <a:r>
              <a:rPr lang="en-AU" dirty="0" err="1" smtClean="0"/>
              <a:t>Myotherapist</a:t>
            </a:r>
            <a:r>
              <a:rPr lang="en-AU" dirty="0" smtClean="0"/>
              <a:t> and educator</a:t>
            </a:r>
          </a:p>
          <a:p>
            <a:r>
              <a:rPr lang="en-AU" dirty="0" smtClean="0"/>
              <a:t>Well supported by extended family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Social history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99304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Chemotherapy</a:t>
            </a:r>
          </a:p>
          <a:p>
            <a:pPr lvl="1"/>
            <a:r>
              <a:rPr lang="en-AU" dirty="0" smtClean="0"/>
              <a:t>R-CHOP – 4 cycles</a:t>
            </a:r>
          </a:p>
          <a:p>
            <a:pPr lvl="1"/>
            <a:r>
              <a:rPr lang="en-AU" dirty="0" smtClean="0"/>
              <a:t>Followed by maintenance </a:t>
            </a:r>
            <a:r>
              <a:rPr lang="en-AU" smtClean="0"/>
              <a:t>Mabthera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Management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25068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Porphyria and </a:t>
            </a:r>
            <a:r>
              <a:rPr lang="en-AU" dirty="0" smtClean="0"/>
              <a:t>Drug </a:t>
            </a:r>
            <a:r>
              <a:rPr lang="en-AU" dirty="0" smtClean="0"/>
              <a:t>I</a:t>
            </a:r>
            <a:r>
              <a:rPr lang="en-AU" dirty="0" smtClean="0"/>
              <a:t>nteractions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Discussion: </a:t>
            </a:r>
            <a:br>
              <a:rPr lang="en-AU" dirty="0"/>
            </a:b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51651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Porphyria are a group of metabolic disorders caused by altered enzyme activities within the heme synthesis pathway, due to inherited genetic mutation</a:t>
            </a:r>
            <a:r>
              <a:rPr lang="en-AU" baseline="30000" dirty="0" smtClean="0"/>
              <a:t>1</a:t>
            </a:r>
          </a:p>
          <a:p>
            <a:r>
              <a:rPr lang="en-AU" dirty="0" smtClean="0"/>
              <a:t>Heme production </a:t>
            </a:r>
          </a:p>
          <a:p>
            <a:pPr lvl="1"/>
            <a:r>
              <a:rPr lang="en-AU" dirty="0" smtClean="0"/>
              <a:t>Bone marrow (~80%) – prosthetic group for haemoglobin </a:t>
            </a:r>
          </a:p>
          <a:p>
            <a:pPr lvl="1"/>
            <a:r>
              <a:rPr lang="en-AU" dirty="0" smtClean="0"/>
              <a:t>Liver (~20%) – production of cytochrome P450 enzymes</a:t>
            </a:r>
          </a:p>
          <a:p>
            <a:pPr lvl="1"/>
            <a:r>
              <a:rPr lang="en-AU" dirty="0" smtClean="0"/>
              <a:t>Others (&lt;1%)</a:t>
            </a:r>
          </a:p>
          <a:p>
            <a:pPr lvl="1"/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Porphyria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890908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Medication is one of the most important exacerbating factors for porphyria (especially acute intermittent porphyria)</a:t>
            </a:r>
          </a:p>
          <a:p>
            <a:r>
              <a:rPr lang="en-AU" dirty="0" smtClean="0"/>
              <a:t>Build-up of </a:t>
            </a:r>
            <a:r>
              <a:rPr lang="en-AU" dirty="0" err="1" smtClean="0"/>
              <a:t>neuro</a:t>
            </a:r>
            <a:r>
              <a:rPr lang="en-AU" dirty="0" smtClean="0"/>
              <a:t>-toxic </a:t>
            </a:r>
            <a:r>
              <a:rPr lang="en-AU" dirty="0" err="1" smtClean="0"/>
              <a:t>porphyrin</a:t>
            </a:r>
            <a:r>
              <a:rPr lang="en-AU" dirty="0" smtClean="0"/>
              <a:t> (any of the heme pathway intermediates) due to </a:t>
            </a:r>
            <a:r>
              <a:rPr lang="en-AU" dirty="0" err="1" smtClean="0"/>
              <a:t>upregulation</a:t>
            </a:r>
            <a:r>
              <a:rPr lang="en-AU" dirty="0" smtClean="0"/>
              <a:t> of the heme pathway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Porphyria and Drug Interaction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368237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lassification of Porphyria - Gradient.jpe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45" t="16076" r="7149" b="13872"/>
          <a:stretch/>
        </p:blipFill>
        <p:spPr>
          <a:xfrm>
            <a:off x="443046" y="1611937"/>
            <a:ext cx="8260368" cy="5180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7412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Porphyria and Drug Interaction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Exacerbation of </a:t>
            </a:r>
            <a:r>
              <a:rPr lang="en-AU" dirty="0" err="1"/>
              <a:t>porphyrin</a:t>
            </a:r>
            <a:r>
              <a:rPr lang="en-AU" dirty="0"/>
              <a:t> can be caused by</a:t>
            </a:r>
          </a:p>
          <a:p>
            <a:pPr lvl="1"/>
            <a:r>
              <a:rPr lang="en-AU" dirty="0"/>
              <a:t>Induction of </a:t>
            </a:r>
            <a:r>
              <a:rPr lang="en-AU" dirty="0" smtClean="0"/>
              <a:t>Cytochrome P450 enzymes (CYP’s)</a:t>
            </a:r>
          </a:p>
          <a:p>
            <a:pPr lvl="2"/>
            <a:r>
              <a:rPr lang="en-AU" dirty="0" smtClean="0"/>
              <a:t>Superfamily of </a:t>
            </a:r>
            <a:r>
              <a:rPr lang="en-AU" dirty="0" err="1" smtClean="0"/>
              <a:t>hemoprotein</a:t>
            </a:r>
            <a:r>
              <a:rPr lang="en-AU" dirty="0"/>
              <a:t> </a:t>
            </a:r>
            <a:r>
              <a:rPr lang="en-AU" dirty="0" smtClean="0"/>
              <a:t>commonly involved in drug metabolism</a:t>
            </a:r>
            <a:r>
              <a:rPr lang="en-AU" baseline="30000" dirty="0" smtClean="0"/>
              <a:t>2</a:t>
            </a:r>
            <a:endParaRPr lang="en-AU" baseline="30000" dirty="0"/>
          </a:p>
          <a:p>
            <a:pPr lvl="1"/>
            <a:r>
              <a:rPr lang="en-AU" dirty="0"/>
              <a:t>Induction </a:t>
            </a:r>
            <a:r>
              <a:rPr lang="en-AU" dirty="0" smtClean="0"/>
              <a:t>of hepatic delta-</a:t>
            </a:r>
            <a:r>
              <a:rPr lang="en-AU" dirty="0" err="1" smtClean="0"/>
              <a:t>aminolevulinic</a:t>
            </a:r>
            <a:r>
              <a:rPr lang="en-AU" dirty="0" smtClean="0"/>
              <a:t> acid synthetase-1 (ALAS1)</a:t>
            </a:r>
          </a:p>
          <a:p>
            <a:pPr lvl="2"/>
            <a:r>
              <a:rPr lang="en-AU" dirty="0" smtClean="0"/>
              <a:t>Rate-limiting enzyme in the heme synthesis pathway</a:t>
            </a:r>
            <a:r>
              <a:rPr lang="en-AU" baseline="30000" dirty="0" smtClean="0"/>
              <a:t>3</a:t>
            </a:r>
          </a:p>
          <a:p>
            <a:pPr lvl="1"/>
            <a:r>
              <a:rPr lang="en-AU" dirty="0" smtClean="0"/>
              <a:t>Transactivation of </a:t>
            </a:r>
            <a:r>
              <a:rPr lang="en-AU" dirty="0" err="1" smtClean="0"/>
              <a:t>Pregnane</a:t>
            </a:r>
            <a:r>
              <a:rPr lang="en-AU" dirty="0" smtClean="0"/>
              <a:t> X receptor</a:t>
            </a:r>
            <a:endParaRPr lang="en-AU" dirty="0"/>
          </a:p>
          <a:p>
            <a:pPr lvl="2"/>
            <a:r>
              <a:rPr lang="en-AU" dirty="0" smtClean="0"/>
              <a:t>Induces CYP3A4 in presence of foreign toxic substance</a:t>
            </a:r>
            <a:r>
              <a:rPr lang="en-AU" baseline="30000" dirty="0" smtClean="0"/>
              <a:t>4</a:t>
            </a:r>
            <a:endParaRPr lang="en-AU" baseline="30000" dirty="0"/>
          </a:p>
        </p:txBody>
      </p:sp>
    </p:spTree>
    <p:extLst>
      <p:ext uri="{BB962C8B-B14F-4D97-AF65-F5344CB8AC3E}">
        <p14:creationId xmlns:p14="http://schemas.microsoft.com/office/powerpoint/2010/main" val="37803081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eme_synthesis_porphyr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205" y="1586009"/>
            <a:ext cx="6101906" cy="506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0267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Implicated Chemotherapeutic Agents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AU" sz="1600" b="1" dirty="0" smtClean="0"/>
              <a:t>Likely unsafe; consistent evidence</a:t>
            </a:r>
            <a:endParaRPr lang="en-AU" sz="1600" dirty="0" smtClean="0"/>
          </a:p>
          <a:p>
            <a:pPr lvl="1"/>
            <a:r>
              <a:rPr lang="en-AU" sz="1400" b="1" dirty="0" err="1" smtClean="0"/>
              <a:t>Busulfan</a:t>
            </a:r>
            <a:endParaRPr lang="en-AU" sz="1400" b="1" dirty="0" smtClean="0"/>
          </a:p>
          <a:p>
            <a:pPr lvl="1"/>
            <a:r>
              <a:rPr lang="en-AU" sz="1400" b="1" dirty="0" err="1" smtClean="0"/>
              <a:t>Procabazine</a:t>
            </a:r>
            <a:endParaRPr lang="en-AU" sz="1400" b="1" dirty="0" smtClean="0"/>
          </a:p>
          <a:p>
            <a:pPr lvl="1"/>
            <a:r>
              <a:rPr lang="en-AU" sz="1400" b="1" dirty="0" err="1" smtClean="0"/>
              <a:t>Flutamide</a:t>
            </a:r>
            <a:endParaRPr lang="en-AU" sz="1400" b="1" dirty="0" smtClean="0"/>
          </a:p>
          <a:p>
            <a:pPr lvl="1"/>
            <a:r>
              <a:rPr lang="en-AU" sz="1400" b="1" dirty="0" err="1" smtClean="0"/>
              <a:t>Megestrol</a:t>
            </a:r>
            <a:endParaRPr lang="en-AU" sz="1400" b="1" dirty="0" smtClean="0"/>
          </a:p>
          <a:p>
            <a:pPr lvl="1"/>
            <a:r>
              <a:rPr lang="en-AU" sz="1400" b="1" dirty="0" err="1" smtClean="0"/>
              <a:t>Chlorambucil</a:t>
            </a:r>
            <a:endParaRPr lang="en-AU" sz="1400" b="1" dirty="0" smtClean="0"/>
          </a:p>
          <a:p>
            <a:pPr lvl="1"/>
            <a:r>
              <a:rPr lang="en-AU" sz="1400" b="1" dirty="0" err="1" smtClean="0"/>
              <a:t>Lomustine</a:t>
            </a:r>
            <a:endParaRPr lang="en-AU" sz="1400" b="1" dirty="0" smtClean="0"/>
          </a:p>
          <a:p>
            <a:pPr lvl="1"/>
            <a:endParaRPr lang="en-AU" sz="1400" b="1" dirty="0"/>
          </a:p>
          <a:p>
            <a:pPr lvl="1"/>
            <a:endParaRPr lang="en-AU" sz="1400" b="1" dirty="0" smtClean="0"/>
          </a:p>
          <a:p>
            <a:pPr marL="301943" lvl="1" indent="0">
              <a:buNone/>
            </a:pPr>
            <a:endParaRPr lang="en-AU" sz="1400" b="1" dirty="0" smtClean="0"/>
          </a:p>
          <a:p>
            <a:pPr lvl="1"/>
            <a:endParaRPr lang="en-AU" sz="1400" b="1" dirty="0"/>
          </a:p>
          <a:p>
            <a:pPr marL="0" indent="0">
              <a:buNone/>
            </a:pPr>
            <a:endParaRPr lang="en-AU" sz="1000" b="1" dirty="0" smtClean="0"/>
          </a:p>
          <a:p>
            <a:pPr marL="0" indent="0">
              <a:buNone/>
            </a:pPr>
            <a:endParaRPr lang="en-AU" sz="1000" b="1" dirty="0"/>
          </a:p>
          <a:p>
            <a:pPr marL="0" indent="0">
              <a:buNone/>
            </a:pPr>
            <a:r>
              <a:rPr lang="en-AU" sz="1000" b="1" dirty="0" smtClean="0"/>
              <a:t>*According to American Porphyria Foundation database</a:t>
            </a:r>
            <a:endParaRPr lang="en-AU" sz="1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sz="1600" b="1" dirty="0" smtClean="0"/>
              <a:t>Possibly unsafe; inconclusive evidence</a:t>
            </a:r>
            <a:endParaRPr lang="en-AU" sz="1400" b="1" dirty="0" smtClean="0"/>
          </a:p>
          <a:p>
            <a:pPr lvl="1"/>
            <a:r>
              <a:rPr lang="en-AU" sz="1400" b="1" dirty="0" err="1" smtClean="0"/>
              <a:t>Tamoxifen</a:t>
            </a:r>
            <a:endParaRPr lang="en-AU" sz="1400" b="1" dirty="0" smtClean="0"/>
          </a:p>
          <a:p>
            <a:pPr lvl="1"/>
            <a:r>
              <a:rPr lang="en-AU" sz="1400" b="1" dirty="0" err="1" smtClean="0"/>
              <a:t>Etoposide</a:t>
            </a:r>
            <a:endParaRPr lang="en-AU" sz="1400" b="1" dirty="0" smtClean="0"/>
          </a:p>
          <a:p>
            <a:pPr lvl="1"/>
            <a:r>
              <a:rPr lang="en-AU" sz="1400" b="1" dirty="0" smtClean="0"/>
              <a:t>Paclitaxel</a:t>
            </a:r>
          </a:p>
          <a:p>
            <a:pPr lvl="1"/>
            <a:r>
              <a:rPr lang="en-AU" sz="1400" b="1" dirty="0" err="1" smtClean="0"/>
              <a:t>Topotecan</a:t>
            </a:r>
            <a:endParaRPr lang="en-AU" sz="1400" b="1" dirty="0" smtClean="0"/>
          </a:p>
          <a:p>
            <a:pPr lvl="1"/>
            <a:r>
              <a:rPr lang="en-AU" sz="1400" b="1" dirty="0" err="1" smtClean="0"/>
              <a:t>Ironotecan</a:t>
            </a:r>
            <a:endParaRPr lang="en-AU" sz="1400" b="1" dirty="0"/>
          </a:p>
          <a:p>
            <a:pPr lvl="1"/>
            <a:r>
              <a:rPr lang="en-AU" sz="1400" b="1" dirty="0" err="1" smtClean="0"/>
              <a:t>Idarubicin</a:t>
            </a:r>
            <a:endParaRPr lang="en-AU" sz="1400" b="1" dirty="0" smtClean="0"/>
          </a:p>
          <a:p>
            <a:pPr lvl="1"/>
            <a:r>
              <a:rPr lang="en-AU" sz="1400" b="1" dirty="0" err="1" smtClean="0"/>
              <a:t>Mitomycin</a:t>
            </a:r>
            <a:endParaRPr lang="en-AU" sz="1400" b="1" dirty="0" smtClean="0"/>
          </a:p>
          <a:p>
            <a:pPr lvl="1"/>
            <a:r>
              <a:rPr lang="en-AU" sz="1400" b="1" dirty="0" err="1" smtClean="0"/>
              <a:t>Mitoxantrone</a:t>
            </a:r>
            <a:endParaRPr lang="en-AU" sz="1400" b="1" dirty="0" smtClean="0"/>
          </a:p>
          <a:p>
            <a:pPr lvl="1"/>
            <a:r>
              <a:rPr lang="en-AU" sz="1400" b="1" dirty="0" err="1" smtClean="0"/>
              <a:t>Letrozole</a:t>
            </a:r>
            <a:endParaRPr lang="en-AU" sz="1400" b="1" dirty="0" smtClean="0"/>
          </a:p>
          <a:p>
            <a:pPr lvl="1"/>
            <a:r>
              <a:rPr lang="en-AU" sz="1400" b="1" dirty="0" err="1" smtClean="0"/>
              <a:t>Estramustine</a:t>
            </a:r>
            <a:endParaRPr lang="en-AU" sz="1400" b="1" dirty="0" smtClean="0"/>
          </a:p>
          <a:p>
            <a:pPr lvl="1"/>
            <a:r>
              <a:rPr lang="en-AU" sz="1400" b="1" dirty="0" err="1" smtClean="0"/>
              <a:t>Dacarbazine</a:t>
            </a:r>
            <a:endParaRPr lang="en-AU" sz="1400" b="1" dirty="0" smtClean="0"/>
          </a:p>
          <a:p>
            <a:pPr lvl="1"/>
            <a:r>
              <a:rPr lang="en-AU" sz="1400" b="1" dirty="0" err="1" smtClean="0"/>
              <a:t>Ixabepilone</a:t>
            </a:r>
            <a:endParaRPr lang="en-AU" sz="1400" b="1" dirty="0" smtClean="0"/>
          </a:p>
          <a:p>
            <a:pPr lvl="1"/>
            <a:r>
              <a:rPr lang="en-AU" sz="1400" b="1" dirty="0" smtClean="0"/>
              <a:t>Vinblastine</a:t>
            </a:r>
          </a:p>
          <a:p>
            <a:pPr lvl="1"/>
            <a:r>
              <a:rPr lang="en-AU" sz="1400" b="1" dirty="0" err="1" smtClean="0"/>
              <a:t>Vinorelbine</a:t>
            </a:r>
            <a:endParaRPr lang="en-AU" sz="1400" b="1" dirty="0" smtClean="0"/>
          </a:p>
          <a:p>
            <a:pPr lvl="1"/>
            <a:r>
              <a:rPr lang="en-AU" sz="1400" b="1" dirty="0" err="1" smtClean="0"/>
              <a:t>Ifosfamide</a:t>
            </a:r>
            <a:endParaRPr lang="en-AU" sz="1400" b="1" dirty="0" smtClean="0"/>
          </a:p>
          <a:p>
            <a:pPr lvl="1"/>
            <a:endParaRPr lang="en-AU" sz="1400" b="1" dirty="0"/>
          </a:p>
        </p:txBody>
      </p:sp>
    </p:spTree>
    <p:extLst>
      <p:ext uri="{BB962C8B-B14F-4D97-AF65-F5344CB8AC3E}">
        <p14:creationId xmlns:p14="http://schemas.microsoft.com/office/powerpoint/2010/main" val="130722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Noticed lump in right groin (Sept 2014)</a:t>
            </a:r>
          </a:p>
          <a:p>
            <a:pPr lvl="1"/>
            <a:r>
              <a:rPr lang="en-AU" dirty="0" smtClean="0"/>
              <a:t>Painless</a:t>
            </a:r>
          </a:p>
          <a:p>
            <a:pPr lvl="1"/>
            <a:r>
              <a:rPr lang="en-AU" dirty="0" smtClean="0"/>
              <a:t>Nil inflammation or </a:t>
            </a:r>
            <a:r>
              <a:rPr lang="en-AU" dirty="0" err="1" smtClean="0"/>
              <a:t>discolourations</a:t>
            </a:r>
            <a:endParaRPr lang="en-AU" dirty="0" smtClean="0"/>
          </a:p>
          <a:p>
            <a:pPr lvl="1"/>
            <a:r>
              <a:rPr lang="en-AU" dirty="0" smtClean="0"/>
              <a:t>Nil associated symptoms</a:t>
            </a:r>
          </a:p>
          <a:p>
            <a:r>
              <a:rPr lang="en-AU" dirty="0" smtClean="0"/>
              <a:t>U/S guided core biopsy with GP (Oct 2014)</a:t>
            </a:r>
          </a:p>
          <a:p>
            <a:pPr lvl="1"/>
            <a:r>
              <a:rPr lang="en-AU" dirty="0" smtClean="0"/>
              <a:t>17x13x21mm lymph node, slightly </a:t>
            </a:r>
            <a:r>
              <a:rPr lang="en-AU" dirty="0" err="1" smtClean="0"/>
              <a:t>hypervascular</a:t>
            </a:r>
            <a:endParaRPr lang="en-AU" dirty="0" smtClean="0"/>
          </a:p>
          <a:p>
            <a:pPr lvl="1"/>
            <a:r>
              <a:rPr lang="en-AU" dirty="0" smtClean="0"/>
              <a:t>Microscopic examination showed features suggestive of low grade follicular lymphoma; nil evidence of metastatic disease</a:t>
            </a:r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History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94168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3450696"/>
          </a:xfrm>
        </p:spPr>
        <p:txBody>
          <a:bodyPr/>
          <a:lstStyle/>
          <a:p>
            <a:r>
              <a:rPr lang="en-AU" dirty="0" smtClean="0"/>
              <a:t>CT brain, chest, </a:t>
            </a:r>
            <a:r>
              <a:rPr lang="en-AU" dirty="0" err="1" smtClean="0"/>
              <a:t>abdo</a:t>
            </a:r>
            <a:r>
              <a:rPr lang="en-AU" dirty="0" smtClean="0"/>
              <a:t> &amp; pelvis</a:t>
            </a:r>
          </a:p>
          <a:p>
            <a:pPr lvl="1"/>
            <a:r>
              <a:rPr lang="en-AU" dirty="0" smtClean="0"/>
              <a:t>Non-contrast due to poor renal function</a:t>
            </a:r>
          </a:p>
          <a:p>
            <a:pPr lvl="1"/>
            <a:r>
              <a:rPr lang="en-AU" dirty="0" smtClean="0"/>
              <a:t>Pathologically enlarged right inguinal lymph node, no other lymphadenopathy</a:t>
            </a:r>
          </a:p>
          <a:p>
            <a:pPr lvl="1"/>
            <a:r>
              <a:rPr lang="en-AU" dirty="0" smtClean="0"/>
              <a:t>No </a:t>
            </a:r>
            <a:r>
              <a:rPr lang="en-AU" smtClean="0"/>
              <a:t>hepatosplenomegaly</a:t>
            </a:r>
            <a:endParaRPr lang="en-AU"/>
          </a:p>
          <a:p>
            <a:pPr lvl="0"/>
            <a:endParaRPr lang="en-US">
              <a:latin typeface="Calibri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</a:p>
        </p:txBody>
      </p:sp>
    </p:spTree>
    <p:extLst>
      <p:ext uri="{BB962C8B-B14F-4D97-AF65-F5344CB8AC3E}">
        <p14:creationId xmlns:p14="http://schemas.microsoft.com/office/powerpoint/2010/main" val="4288168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body" idx="1"/>
          </p:nvPr>
        </p:nvSpPr>
        <p:spPr>
          <a:xfrm>
            <a:off x="872067" y="2692984"/>
            <a:ext cx="7408333" cy="3450696"/>
          </a:xfrm>
        </p:spPr>
        <p:txBody>
          <a:bodyPr/>
          <a:lstStyle/>
          <a:p>
            <a:pPr lvl="0">
              <a:buClr>
                <a:srgbClr val="31B6FD"/>
              </a:buClr>
              <a:buFont typeface="Symbol"/>
              <a:buChar char="*"/>
            </a:pPr>
            <a:r>
              <a:rPr b="0" i="0" dirty="0">
                <a:solidFill>
                  <a:srgbClr val="073E87"/>
                </a:solidFill>
                <a:latin typeface="Calibri"/>
              </a:rPr>
              <a:t>PET scan (Nov 2014)</a:t>
            </a:r>
            <a:endParaRPr lang="en-US" dirty="0"/>
          </a:p>
          <a:p>
            <a:pPr lvl="1">
              <a:buClr>
                <a:srgbClr val="31B6FD"/>
              </a:buClr>
              <a:buFont typeface="Symbol"/>
              <a:buChar char="*"/>
            </a:pPr>
            <a:r>
              <a:rPr b="0" i="0" dirty="0">
                <a:solidFill>
                  <a:srgbClr val="073E87"/>
                </a:solidFill>
                <a:latin typeface="Calibri"/>
              </a:rPr>
              <a:t>Avid lymph nodes in coeliac axis</a:t>
            </a:r>
          </a:p>
          <a:p>
            <a:pPr lvl="1">
              <a:buClr>
                <a:srgbClr val="31B6FD"/>
              </a:buClr>
              <a:buFont typeface="Symbol"/>
              <a:buChar char="*"/>
            </a:pPr>
            <a:r>
              <a:rPr b="0" i="0" dirty="0">
                <a:solidFill>
                  <a:srgbClr val="073E87"/>
                </a:solidFill>
                <a:latin typeface="Calibri"/>
              </a:rPr>
              <a:t>Nil distant or extra-lymphatic metastasis </a:t>
            </a:r>
          </a:p>
          <a:p>
            <a:pPr lvl="1">
              <a:buClr>
                <a:srgbClr val="31B6FD"/>
              </a:buClr>
              <a:buFont typeface="Symbol"/>
              <a:buChar char="*"/>
            </a:pPr>
            <a:r>
              <a:rPr b="0" i="0" dirty="0">
                <a:solidFill>
                  <a:srgbClr val="073E87"/>
                </a:solidFill>
                <a:latin typeface="Calibri"/>
              </a:rPr>
              <a:t>Stage II follicular B cell lymphoma below diaphragm </a:t>
            </a:r>
          </a:p>
          <a:p>
            <a:pPr lvl="0">
              <a:buClr>
                <a:srgbClr val="31B6FD"/>
              </a:buClr>
              <a:buFont typeface="Symbol"/>
              <a:buChar char="*"/>
            </a:pPr>
            <a:r>
              <a:rPr lang="en-US" b="0" i="0" dirty="0">
                <a:solidFill>
                  <a:srgbClr val="073E87"/>
                </a:solidFill>
                <a:latin typeface="Calibri"/>
              </a:rPr>
              <a:t>BMAT </a:t>
            </a:r>
            <a:r>
              <a:rPr lang="en-US" b="0" i="0" dirty="0" smtClean="0">
                <a:solidFill>
                  <a:srgbClr val="073E87"/>
                </a:solidFill>
                <a:latin typeface="Calibri"/>
              </a:rPr>
              <a:t>: infiltration with low volume lymphoma</a:t>
            </a:r>
            <a:endParaRPr lang="en-US" b="0" i="0" dirty="0">
              <a:solidFill>
                <a:srgbClr val="073E87"/>
              </a:solidFill>
              <a:latin typeface="Calibri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/>
              </a:rPr>
              <a:t>Work-up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Acute intermittent porphyria – history of three attacks; asymptomatic past 10 years</a:t>
            </a:r>
          </a:p>
          <a:p>
            <a:r>
              <a:rPr lang="en-AU" dirty="0" smtClean="0"/>
              <a:t>CKI – 2010 </a:t>
            </a:r>
          </a:p>
          <a:p>
            <a:pPr lvl="1"/>
            <a:r>
              <a:rPr lang="en-AU" dirty="0" smtClean="0"/>
              <a:t>Cr 119, </a:t>
            </a:r>
            <a:r>
              <a:rPr lang="en-AU" dirty="0" err="1" smtClean="0"/>
              <a:t>eGFR</a:t>
            </a:r>
            <a:r>
              <a:rPr lang="en-AU" dirty="0" smtClean="0"/>
              <a:t> 46</a:t>
            </a:r>
          </a:p>
          <a:p>
            <a:r>
              <a:rPr lang="en-AU" dirty="0" smtClean="0"/>
              <a:t>Hypertension – on candesartan </a:t>
            </a:r>
          </a:p>
          <a:p>
            <a:r>
              <a:rPr lang="en-AU" dirty="0"/>
              <a:t>GORD – </a:t>
            </a:r>
            <a:r>
              <a:rPr lang="en-AU" dirty="0" err="1"/>
              <a:t>oesophagitis</a:t>
            </a:r>
            <a:r>
              <a:rPr lang="en-AU" dirty="0"/>
              <a:t> visualised on recent PET scan</a:t>
            </a:r>
          </a:p>
          <a:p>
            <a:r>
              <a:rPr lang="en-AU" dirty="0" smtClean="0"/>
              <a:t>Vitamin D deficiency</a:t>
            </a:r>
          </a:p>
          <a:p>
            <a:r>
              <a:rPr lang="en-AU" dirty="0" smtClean="0"/>
              <a:t>Pap smear in March 2013 showed low grade changes</a:t>
            </a:r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Past medical history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46843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First episode in 2000</a:t>
            </a:r>
          </a:p>
          <a:p>
            <a:pPr lvl="1"/>
            <a:r>
              <a:rPr lang="en-AU" dirty="0" smtClean="0"/>
              <a:t>Generalised abdominal cramps</a:t>
            </a:r>
          </a:p>
          <a:p>
            <a:pPr lvl="2"/>
            <a:r>
              <a:rPr lang="en-AU" dirty="0" smtClean="0"/>
              <a:t>Stabbing pain, relieved by movement</a:t>
            </a:r>
          </a:p>
          <a:p>
            <a:pPr lvl="2"/>
            <a:r>
              <a:rPr lang="en-AU" dirty="0" smtClean="0"/>
              <a:t>Believed to be triggered by floor board polish??</a:t>
            </a:r>
          </a:p>
          <a:p>
            <a:pPr lvl="1"/>
            <a:r>
              <a:rPr lang="en-AU" dirty="0" smtClean="0"/>
              <a:t>Urine sample turned red overnight</a:t>
            </a:r>
          </a:p>
          <a:p>
            <a:pPr lvl="1"/>
            <a:r>
              <a:rPr lang="en-AU" dirty="0" smtClean="0"/>
              <a:t>Hospitalised – initially thought to be constipation/bowel obstruction</a:t>
            </a:r>
          </a:p>
          <a:p>
            <a:pPr lvl="2"/>
            <a:r>
              <a:rPr lang="en-AU" dirty="0" err="1" smtClean="0"/>
              <a:t>Mx</a:t>
            </a:r>
            <a:r>
              <a:rPr lang="en-AU" dirty="0" smtClean="0"/>
              <a:t> – pethidine and suppository</a:t>
            </a:r>
          </a:p>
          <a:p>
            <a:pPr lvl="1"/>
            <a:r>
              <a:rPr lang="en-AU" dirty="0" smtClean="0"/>
              <a:t>Porphyria diagnosis – heme </a:t>
            </a:r>
            <a:r>
              <a:rPr lang="en-AU" dirty="0" err="1" smtClean="0"/>
              <a:t>arginate</a:t>
            </a:r>
            <a:r>
              <a:rPr lang="en-AU" dirty="0" smtClean="0"/>
              <a:t> (thrombophlebitis)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History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76315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Second episode in 2003</a:t>
            </a:r>
          </a:p>
          <a:p>
            <a:pPr lvl="1"/>
            <a:r>
              <a:rPr lang="en-AU" dirty="0" smtClean="0"/>
              <a:t>Triggered by homeopathic agents</a:t>
            </a:r>
          </a:p>
          <a:p>
            <a:r>
              <a:rPr lang="en-AU" dirty="0" smtClean="0"/>
              <a:t>Third episode in 2005</a:t>
            </a:r>
          </a:p>
          <a:p>
            <a:pPr lvl="1"/>
            <a:r>
              <a:rPr lang="en-AU" dirty="0" smtClean="0"/>
              <a:t>Triggered by naturopathic agents</a:t>
            </a:r>
          </a:p>
          <a:p>
            <a:r>
              <a:rPr lang="en-AU" dirty="0" smtClean="0"/>
              <a:t>No acute episodes since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History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76494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Family history</a:t>
            </a:r>
            <a:endParaRPr lang="en-AU" dirty="0"/>
          </a:p>
        </p:txBody>
      </p:sp>
      <p:pic>
        <p:nvPicPr>
          <p:cNvPr id="6" name="Content Placeholder 5" descr="fetchfile.pn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58" b="675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44184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No family history of cancers</a:t>
            </a:r>
          </a:p>
          <a:p>
            <a:r>
              <a:rPr lang="en-AU" dirty="0" smtClean="0"/>
              <a:t>Strong family history of CVA/IHD</a:t>
            </a:r>
          </a:p>
          <a:p>
            <a:pPr lvl="1"/>
            <a:r>
              <a:rPr lang="en-AU" dirty="0" smtClean="0"/>
              <a:t>Mother – CVA and IHD, passed away from STEMI</a:t>
            </a:r>
          </a:p>
          <a:p>
            <a:pPr lvl="1"/>
            <a:r>
              <a:rPr lang="en-AU" dirty="0" smtClean="0"/>
              <a:t>Uncle – CVA and IHD, triple CABG</a:t>
            </a:r>
          </a:p>
          <a:p>
            <a:pPr lvl="1"/>
            <a:r>
              <a:rPr lang="en-AU" dirty="0" smtClean="0"/>
              <a:t>Maternal grandmother – CVA and IHD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Family history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773299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177</TotalTime>
  <Words>605</Words>
  <Application>Microsoft Office PowerPoint</Application>
  <PresentationFormat>On-screen Show (4:3)</PresentationFormat>
  <Paragraphs>114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Calibri</vt:lpstr>
      <vt:lpstr>Symbol</vt:lpstr>
      <vt:lpstr>Waveform</vt:lpstr>
      <vt:lpstr>Treatment of Non-Hodgkin’s Lymphoma in a Patient with Acute Intermittent Porphyria</vt:lpstr>
      <vt:lpstr>History</vt:lpstr>
      <vt:lpstr>History</vt:lpstr>
      <vt:lpstr>Work-up </vt:lpstr>
      <vt:lpstr>Past medical history</vt:lpstr>
      <vt:lpstr>History</vt:lpstr>
      <vt:lpstr>History</vt:lpstr>
      <vt:lpstr>Family history</vt:lpstr>
      <vt:lpstr>Family history</vt:lpstr>
      <vt:lpstr>Social history</vt:lpstr>
      <vt:lpstr>Management</vt:lpstr>
      <vt:lpstr>Porphyria and Drug Interactions</vt:lpstr>
      <vt:lpstr>Porphyria</vt:lpstr>
      <vt:lpstr>Porphyria and Drug Interaction</vt:lpstr>
      <vt:lpstr>PowerPoint Presentation</vt:lpstr>
      <vt:lpstr>Porphyria and Drug Interaction</vt:lpstr>
      <vt:lpstr>PowerPoint Presentation</vt:lpstr>
      <vt:lpstr>Implicated Chemotherapeutic Agents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AIP</dc:title>
  <dc:creator>Maggie Chen</dc:creator>
  <cp:lastModifiedBy>Gary Richardson</cp:lastModifiedBy>
  <cp:revision>20</cp:revision>
  <dcterms:created xsi:type="dcterms:W3CDTF">2015-02-04T05:53:26Z</dcterms:created>
  <dcterms:modified xsi:type="dcterms:W3CDTF">2015-02-25T23:40:51Z</dcterms:modified>
</cp:coreProperties>
</file>