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B4C48-A61C-EB47-96A7-C30AAC040350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E7B7A-0BB8-AB4A-B0B8-5E5AE29070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526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8E7B7A-0BB8-AB4A-B0B8-5E5AE29070E1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910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05C5585-AD15-E84B-932E-B909B5307065}" type="datetimeFigureOut">
              <a:rPr lang="en-US" smtClean="0"/>
              <a:t>2/26/2015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B541787-9C4F-5E45-8D6B-0639B582690A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Pancreatic cancer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028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Mr. F 74M </a:t>
            </a:r>
          </a:p>
          <a:p>
            <a:r>
              <a:rPr lang="en-US" dirty="0"/>
              <a:t>Presented with pharyngitis and strep. pyogenes bacteraemia</a:t>
            </a:r>
          </a:p>
          <a:p>
            <a:pPr lvl="1"/>
            <a:r>
              <a:rPr lang="en-US" dirty="0"/>
              <a:t>Treated with benzylpenicillin, d/c with amoxycillin </a:t>
            </a:r>
          </a:p>
          <a:p>
            <a:pPr lvl="0"/>
            <a:r>
              <a:rPr lang="en-US" dirty="0"/>
              <a:t>Concurrent SBO from blockage at site of previous stent</a:t>
            </a:r>
          </a:p>
          <a:p>
            <a:pPr lvl="1"/>
            <a:r>
              <a:rPr lang="en-US" dirty="0"/>
              <a:t>Reopened but awaiting restenting</a:t>
            </a:r>
          </a:p>
          <a:p>
            <a:pPr lvl="0"/>
            <a:r>
              <a:rPr lang="en-US" dirty="0"/>
              <a:t>Some biochemical improvement with chemotherapy </a:t>
            </a:r>
          </a:p>
          <a:p>
            <a:pPr lvl="0"/>
            <a:r>
              <a:rPr lang="en-US" dirty="0"/>
              <a:t>Ongoing complications of pancreatic disease and chemotherapy side effects </a:t>
            </a:r>
          </a:p>
        </p:txBody>
      </p:sp>
      <p:sp>
        <p:nvSpPr>
          <p:cNvPr id="3" name="Shap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Courier New" pitchFamily="49" charset="0"/>
              <a:buAutoNum type="arabicPlain"/>
            </a:pPr>
            <a:r>
              <a:rPr lang="en-US" dirty="0"/>
              <a:t>Pancreatic cancer and complications</a:t>
            </a:r>
          </a:p>
          <a:p>
            <a:pPr>
              <a:buFont typeface="Courier New" pitchFamily="49" charset="0"/>
              <a:buAutoNum type="arabicPlain"/>
            </a:pPr>
            <a:r>
              <a:rPr lang="en-US" dirty="0"/>
              <a:t>Chemotherapy toxicity</a:t>
            </a:r>
          </a:p>
          <a:p>
            <a:pPr>
              <a:buFont typeface="Courier New" pitchFamily="49" charset="0"/>
              <a:buAutoNum type="arabicPlain"/>
            </a:pPr>
            <a:r>
              <a:rPr lang="en-US" dirty="0"/>
              <a:t>Advanced planning</a:t>
            </a:r>
          </a:p>
          <a:p>
            <a:pPr>
              <a:buFont typeface="Courier New" pitchFamily="49" charset="0"/>
              <a:buAutoNum type="arabicPlain"/>
            </a:pPr>
            <a:r>
              <a:rPr lang="en-US" dirty="0"/>
              <a:t>Social issues  </a:t>
            </a:r>
          </a:p>
        </p:txBody>
      </p:sp>
      <p:sp>
        <p:nvSpPr>
          <p:cNvPr id="3" name="Shap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Mr. F 74M</a:t>
            </a:r>
          </a:p>
          <a:p>
            <a:r>
              <a:rPr lang="en-AU" dirty="0" smtClean="0"/>
              <a:t>Presented to Cabrini Malvern ED</a:t>
            </a:r>
          </a:p>
          <a:p>
            <a:pPr lvl="1"/>
            <a:r>
              <a:rPr lang="en-AU" dirty="0" smtClean="0"/>
              <a:t>Temp 39.6</a:t>
            </a:r>
          </a:p>
          <a:p>
            <a:pPr lvl="1"/>
            <a:r>
              <a:rPr lang="en-AU" dirty="0" smtClean="0"/>
              <a:t>Vomiting of food content, 3-4 hours post-prandial </a:t>
            </a:r>
          </a:p>
          <a:p>
            <a:pPr lvl="1"/>
            <a:r>
              <a:rPr lang="en-AU" dirty="0" smtClean="0"/>
              <a:t>Other symptoms of delayed gastric emptying</a:t>
            </a:r>
          </a:p>
          <a:p>
            <a:pPr lvl="2"/>
            <a:r>
              <a:rPr lang="en-AU" dirty="0" smtClean="0"/>
              <a:t>Abdominal discomfort</a:t>
            </a:r>
          </a:p>
          <a:p>
            <a:pPr lvl="2"/>
            <a:r>
              <a:rPr lang="en-AU" dirty="0" smtClean="0"/>
              <a:t>Early satiety</a:t>
            </a:r>
          </a:p>
          <a:p>
            <a:pPr lvl="2"/>
            <a:r>
              <a:rPr lang="en-AU" dirty="0" smtClean="0"/>
              <a:t>Anorexia</a:t>
            </a:r>
          </a:p>
          <a:p>
            <a:pPr lvl="2"/>
            <a:r>
              <a:rPr lang="en-AU" dirty="0" smtClean="0"/>
              <a:t>Loss of weight</a:t>
            </a:r>
          </a:p>
          <a:p>
            <a:r>
              <a:rPr lang="en-AU" dirty="0" smtClean="0"/>
              <a:t>Background of locally invasive pancreatic cancer </a:t>
            </a:r>
          </a:p>
          <a:p>
            <a:pPr lvl="1"/>
            <a:r>
              <a:rPr lang="en-AU" dirty="0" smtClean="0"/>
              <a:t>Previously admitted for SBO</a:t>
            </a:r>
          </a:p>
          <a:p>
            <a:pPr lvl="1"/>
            <a:r>
              <a:rPr lang="en-AU" dirty="0" smtClean="0"/>
              <a:t>Also had episode of febrile neutropenia requiring admission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13448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407408"/>
          </a:xfrm>
        </p:spPr>
        <p:txBody>
          <a:bodyPr/>
          <a:lstStyle/>
          <a:p>
            <a:r>
              <a:rPr lang="en-AU" dirty="0" smtClean="0"/>
              <a:t>On admission, developed focus of infection</a:t>
            </a:r>
          </a:p>
          <a:p>
            <a:pPr lvl="1"/>
            <a:r>
              <a:rPr lang="en-AU" dirty="0" smtClean="0"/>
              <a:t>Pharyngitis</a:t>
            </a:r>
          </a:p>
          <a:p>
            <a:pPr lvl="1"/>
            <a:r>
              <a:rPr lang="en-AU" dirty="0" smtClean="0"/>
              <a:t>Blood culture showed strep. </a:t>
            </a:r>
            <a:r>
              <a:rPr lang="en-AU" dirty="0" err="1" smtClean="0"/>
              <a:t>pyogenes</a:t>
            </a:r>
            <a:r>
              <a:rPr lang="en-AU" dirty="0" smtClean="0"/>
              <a:t> bacteraemia</a:t>
            </a:r>
          </a:p>
          <a:p>
            <a:pPr lvl="1"/>
            <a:r>
              <a:rPr lang="en-AU" dirty="0" smtClean="0"/>
              <a:t>Managed on </a:t>
            </a:r>
            <a:r>
              <a:rPr lang="en-AU" dirty="0" err="1" smtClean="0"/>
              <a:t>benzylpenicillin</a:t>
            </a:r>
            <a:r>
              <a:rPr lang="en-AU" dirty="0" smtClean="0"/>
              <a:t> </a:t>
            </a:r>
          </a:p>
          <a:p>
            <a:pPr lvl="0"/>
            <a:r>
              <a:rPr lang="en-US" dirty="0"/>
              <a:t>Concurrently, investigations for his gastric outlet symptoms </a:t>
            </a:r>
          </a:p>
          <a:p>
            <a:pPr lvl="1"/>
            <a:r>
              <a:rPr lang="en-US" dirty="0"/>
              <a:t>Blockage at site of duodenal stent </a:t>
            </a:r>
          </a:p>
          <a:p>
            <a:pPr lvl="1"/>
            <a:r>
              <a:rPr lang="en-US" dirty="0"/>
              <a:t>Could not restent, but opened obstruction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356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Pancreatic cancer diagnosed in Oct 2014</a:t>
            </a:r>
          </a:p>
          <a:p>
            <a:pPr lvl="1"/>
            <a:r>
              <a:rPr lang="en-AU" dirty="0" smtClean="0"/>
              <a:t>Period of increasing GORD symptoms and abdominal cramps</a:t>
            </a:r>
          </a:p>
          <a:p>
            <a:pPr lvl="1"/>
            <a:r>
              <a:rPr lang="en-AU" dirty="0" smtClean="0"/>
              <a:t>Episode of vomiting and abdominal pain required admission under which a gastroscopy was performed</a:t>
            </a:r>
          </a:p>
          <a:p>
            <a:pPr lvl="2"/>
            <a:r>
              <a:rPr lang="en-AU" dirty="0" smtClean="0"/>
              <a:t>Full stomach consistent with gastric outlet obstruction</a:t>
            </a:r>
          </a:p>
          <a:p>
            <a:pPr lvl="1"/>
            <a:r>
              <a:rPr lang="en-AU" dirty="0" smtClean="0"/>
              <a:t>Follow-up CT demonstrated large pancreatic mass </a:t>
            </a:r>
          </a:p>
          <a:p>
            <a:pPr lvl="2"/>
            <a:r>
              <a:rPr lang="en-AU" dirty="0" smtClean="0"/>
              <a:t>Stricture at D3-4 junction</a:t>
            </a:r>
          </a:p>
          <a:p>
            <a:pPr lvl="1"/>
            <a:r>
              <a:rPr lang="en-AU" dirty="0" smtClean="0"/>
              <a:t>Endoscopic ultrasound and FNA cytology</a:t>
            </a:r>
          </a:p>
          <a:p>
            <a:pPr lvl="2"/>
            <a:r>
              <a:rPr lang="en-AU" dirty="0" smtClean="0"/>
              <a:t>Suspicious of adenocarcinoma consistent with clinical and radiological presentation</a:t>
            </a:r>
          </a:p>
          <a:p>
            <a:pPr lvl="1"/>
            <a:r>
              <a:rPr lang="en-AU" dirty="0" smtClean="0"/>
              <a:t>Duodenal stent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6277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Referral to A/</a:t>
            </a:r>
            <a:r>
              <a:rPr lang="en-AU" dirty="0" err="1" smtClean="0"/>
              <a:t>Prof.</a:t>
            </a:r>
            <a:r>
              <a:rPr lang="en-AU" dirty="0" smtClean="0"/>
              <a:t> Gary Richardson</a:t>
            </a:r>
          </a:p>
          <a:p>
            <a:pPr lvl="1"/>
            <a:r>
              <a:rPr lang="en-AU" dirty="0" smtClean="0"/>
              <a:t>Work-up</a:t>
            </a:r>
          </a:p>
          <a:p>
            <a:pPr lvl="2"/>
            <a:r>
              <a:rPr lang="en-AU" dirty="0" smtClean="0"/>
              <a:t>CT and endoscopic US revealed locally invasive pancreatic cancer</a:t>
            </a:r>
          </a:p>
          <a:p>
            <a:pPr lvl="2"/>
            <a:r>
              <a:rPr lang="en-AU" dirty="0" smtClean="0"/>
              <a:t>Lymph node biopsy did not show malignancy</a:t>
            </a:r>
          </a:p>
          <a:p>
            <a:pPr lvl="1"/>
            <a:r>
              <a:rPr lang="en-AU" dirty="0" smtClean="0"/>
              <a:t>Staging</a:t>
            </a:r>
          </a:p>
          <a:p>
            <a:pPr lvl="2"/>
            <a:r>
              <a:rPr lang="en-AU" dirty="0" smtClean="0"/>
              <a:t>T4N0M0</a:t>
            </a:r>
          </a:p>
          <a:p>
            <a:pPr lvl="2"/>
            <a:r>
              <a:rPr lang="en-AU" dirty="0" smtClean="0"/>
              <a:t>AJCC stage III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70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Palliative chemotherapy</a:t>
            </a:r>
          </a:p>
          <a:p>
            <a:pPr lvl="1"/>
            <a:r>
              <a:rPr lang="en-AU" dirty="0" err="1" smtClean="0"/>
              <a:t>Abraxane</a:t>
            </a:r>
            <a:r>
              <a:rPr lang="en-AU" dirty="0" smtClean="0"/>
              <a:t>/Gemcitabine</a:t>
            </a:r>
          </a:p>
          <a:p>
            <a:pPr lvl="1"/>
            <a:r>
              <a:rPr lang="en-AU" dirty="0" smtClean="0"/>
              <a:t>Was not candidate for </a:t>
            </a:r>
            <a:r>
              <a:rPr lang="en-AU" dirty="0" err="1" smtClean="0"/>
              <a:t>chemoradiotherapy</a:t>
            </a:r>
            <a:r>
              <a:rPr lang="en-US" dirty="0" err="1" smtClean="0"/>
              <a:t> or surgical resection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245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Complications</a:t>
            </a:r>
          </a:p>
          <a:p>
            <a:pPr lvl="1"/>
            <a:r>
              <a:rPr lang="en-AU" dirty="0" err="1" smtClean="0"/>
              <a:t>Hydronephrosis</a:t>
            </a:r>
            <a:r>
              <a:rPr lang="en-AU" dirty="0" smtClean="0"/>
              <a:t> – required ureteric stents</a:t>
            </a:r>
          </a:p>
          <a:p>
            <a:pPr lvl="1"/>
            <a:r>
              <a:rPr lang="en-AU" dirty="0" smtClean="0"/>
              <a:t>SBO – requires </a:t>
            </a:r>
            <a:r>
              <a:rPr lang="en-AU" dirty="0" err="1" smtClean="0"/>
              <a:t>restenting</a:t>
            </a:r>
            <a:endParaRPr lang="en-AU" dirty="0" smtClean="0"/>
          </a:p>
          <a:p>
            <a:pPr lvl="1"/>
            <a:r>
              <a:rPr lang="en-AU" dirty="0" smtClean="0"/>
              <a:t>Febrile neutropenia</a:t>
            </a:r>
          </a:p>
          <a:p>
            <a:pPr lvl="1"/>
            <a:r>
              <a:rPr lang="en-AU" dirty="0" smtClean="0"/>
              <a:t>Pancreatic </a:t>
            </a:r>
            <a:r>
              <a:rPr lang="en-AU" dirty="0"/>
              <a:t>insufficiency</a:t>
            </a:r>
          </a:p>
          <a:p>
            <a:pPr lvl="2"/>
            <a:r>
              <a:rPr lang="en-AU" dirty="0" err="1" smtClean="0"/>
              <a:t>Steatorrhoea</a:t>
            </a:r>
            <a:endParaRPr lang="en-AU" dirty="0"/>
          </a:p>
          <a:p>
            <a:pPr lvl="2"/>
            <a:r>
              <a:rPr lang="en-AU" dirty="0" smtClean="0"/>
              <a:t>Weight loss and anorexia</a:t>
            </a:r>
          </a:p>
          <a:p>
            <a:pPr lvl="2"/>
            <a:r>
              <a:rPr lang="en-AU" dirty="0" err="1" smtClean="0"/>
              <a:t>Euglycaemic</a:t>
            </a:r>
            <a:endParaRPr lang="en-AU" dirty="0" smtClean="0"/>
          </a:p>
          <a:p>
            <a:r>
              <a:rPr lang="en-AU" dirty="0" smtClean="0"/>
              <a:t>CA19-9 </a:t>
            </a:r>
          </a:p>
          <a:p>
            <a:pPr lvl="1"/>
            <a:r>
              <a:rPr lang="en-AU" dirty="0" smtClean="0"/>
              <a:t>From 800’s down to 122 </a:t>
            </a:r>
            <a:r>
              <a:rPr lang="en-AU" smtClean="0"/>
              <a:t>in late Jan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PRogress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24016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Rectal </a:t>
            </a:r>
            <a:r>
              <a:rPr lang="en-AU" dirty="0" err="1" smtClean="0"/>
              <a:t>polypectomy</a:t>
            </a:r>
            <a:r>
              <a:rPr lang="en-AU" dirty="0" smtClean="0"/>
              <a:t> in 2007</a:t>
            </a:r>
          </a:p>
          <a:p>
            <a:r>
              <a:rPr lang="en-AU" dirty="0" smtClean="0"/>
              <a:t>Osteoarthritis – on regular analgesics</a:t>
            </a:r>
          </a:p>
          <a:p>
            <a:pPr lvl="1"/>
            <a:r>
              <a:rPr lang="en-AU" dirty="0" smtClean="0"/>
              <a:t>MS </a:t>
            </a:r>
            <a:r>
              <a:rPr lang="en-AU" dirty="0" err="1" smtClean="0"/>
              <a:t>contin</a:t>
            </a:r>
            <a:r>
              <a:rPr lang="en-AU" dirty="0" smtClean="0"/>
              <a:t> 10mg BD</a:t>
            </a:r>
          </a:p>
          <a:p>
            <a:pPr lvl="1"/>
            <a:r>
              <a:rPr lang="en-AU" dirty="0" err="1" smtClean="0"/>
              <a:t>Panadol</a:t>
            </a:r>
            <a:r>
              <a:rPr lang="en-AU" dirty="0" smtClean="0"/>
              <a:t> </a:t>
            </a:r>
            <a:r>
              <a:rPr lang="en-AU" dirty="0" err="1" smtClean="0"/>
              <a:t>Osteo</a:t>
            </a:r>
            <a:r>
              <a:rPr lang="en-AU" dirty="0" smtClean="0"/>
              <a:t> 665mg TDS</a:t>
            </a:r>
          </a:p>
          <a:p>
            <a:r>
              <a:rPr lang="en-AU" dirty="0" smtClean="0"/>
              <a:t>Hypertension</a:t>
            </a:r>
          </a:p>
          <a:p>
            <a:r>
              <a:rPr lang="en-AU" dirty="0" smtClean="0"/>
              <a:t>Hyperlipidaemia</a:t>
            </a:r>
          </a:p>
          <a:p>
            <a:r>
              <a:rPr lang="en-AU" dirty="0" smtClean="0"/>
              <a:t>On Esomeprazole and </a:t>
            </a:r>
            <a:r>
              <a:rPr lang="en-AU" dirty="0" err="1" smtClean="0"/>
              <a:t>nizatidine</a:t>
            </a:r>
            <a:r>
              <a:rPr lang="en-AU" dirty="0" smtClean="0"/>
              <a:t> for symptoms of GORD</a:t>
            </a:r>
          </a:p>
          <a:p>
            <a:r>
              <a:rPr lang="en-AU" dirty="0" smtClean="0"/>
              <a:t>NKDA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Past medical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4575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Home with wife</a:t>
            </a:r>
          </a:p>
          <a:p>
            <a:r>
              <a:rPr lang="en-AU" dirty="0" smtClean="0"/>
              <a:t>Two daughters</a:t>
            </a:r>
          </a:p>
          <a:p>
            <a:r>
              <a:rPr lang="en-AU" dirty="0" smtClean="0"/>
              <a:t>Previously fit and IADL</a:t>
            </a:r>
          </a:p>
          <a:p>
            <a:pPr lvl="1"/>
            <a:r>
              <a:rPr lang="en-AU" dirty="0" smtClean="0"/>
              <a:t>Golfed twice weekly</a:t>
            </a:r>
          </a:p>
          <a:p>
            <a:r>
              <a:rPr lang="en-AU" dirty="0" smtClean="0"/>
              <a:t>Functional decline</a:t>
            </a:r>
          </a:p>
          <a:p>
            <a:pPr lvl="1"/>
            <a:r>
              <a:rPr lang="en-AU" dirty="0" smtClean="0"/>
              <a:t>SOBOE and decreased exercise tolerance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history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53381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32</TotalTime>
  <Words>338</Words>
  <Application>Microsoft Office PowerPoint</Application>
  <PresentationFormat>On-screen Show (4:3)</PresentationFormat>
  <Paragraphs>85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Courier New</vt:lpstr>
      <vt:lpstr>Franklin Gothic Medium</vt:lpstr>
      <vt:lpstr>Wingdings</vt:lpstr>
      <vt:lpstr>Wingdings 2</vt:lpstr>
      <vt:lpstr>Grid</vt:lpstr>
      <vt:lpstr>Pancreatic cancer</vt:lpstr>
      <vt:lpstr>Introduction</vt:lpstr>
      <vt:lpstr>HOPC</vt:lpstr>
      <vt:lpstr>HOPC</vt:lpstr>
      <vt:lpstr>HOPC</vt:lpstr>
      <vt:lpstr>Management</vt:lpstr>
      <vt:lpstr>PRogress</vt:lpstr>
      <vt:lpstr>Past medical history</vt:lpstr>
      <vt:lpstr>Social history</vt:lpstr>
      <vt:lpstr>Summary</vt:lpstr>
      <vt:lpstr>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Pancreatic cancer</dc:title>
  <dc:creator>Maggie Chen</dc:creator>
  <cp:lastModifiedBy>Gary Richardson</cp:lastModifiedBy>
  <cp:revision>25</cp:revision>
  <dcterms:created xsi:type="dcterms:W3CDTF">2015-02-18T20:06:29Z</dcterms:created>
  <dcterms:modified xsi:type="dcterms:W3CDTF">2015-02-25T23:42:30Z</dcterms:modified>
</cp:coreProperties>
</file>