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5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2F36-9E92-CB41-B1C1-2E5FC5BF6D0C}" type="datetimeFigureOut">
              <a:rPr lang="en-US" smtClean="0"/>
              <a:t>2/6/2015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EAAF-4CC1-9C49-A209-90F3C874F3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539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F-18 FDG mainly</a:t>
            </a:r>
            <a:r>
              <a:rPr lang="en-AU" baseline="0" dirty="0" smtClean="0"/>
              <a:t> has two medical application – assessment of glucose metabolism in major organs especially the heart, lung and brain; or in assessment of uptake by highly metabolic tissues (most useful in detection of malignant tissue, particularly in the case of Hodgkin’s or NHL, CRC, breast cancer, melanoma, lung cancer)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EAAF-4CC1-9C49-A209-90F3C874F38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423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1. </a:t>
            </a:r>
            <a:r>
              <a:rPr lang="en-AU" dirty="0" err="1" smtClean="0"/>
              <a:t>Foulkes</a:t>
            </a:r>
            <a:r>
              <a:rPr lang="en-AU" dirty="0" smtClean="0"/>
              <a:t> WD,</a:t>
            </a:r>
            <a:r>
              <a:rPr lang="en-AU" baseline="0" dirty="0" smtClean="0"/>
              <a:t> Inherited susceptibility to common cancers. </a:t>
            </a:r>
            <a:r>
              <a:rPr lang="da-DK" baseline="0" dirty="0" smtClean="0"/>
              <a:t>N </a:t>
            </a:r>
            <a:r>
              <a:rPr lang="da-DK" baseline="0" dirty="0" err="1" smtClean="0"/>
              <a:t>Engl</a:t>
            </a:r>
            <a:r>
              <a:rPr lang="da-DK" baseline="0" dirty="0" smtClean="0"/>
              <a:t> J Med. 2008;359(20):2143.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EAAF-4CC1-9C49-A209-90F3C874F38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5792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2. </a:t>
            </a:r>
            <a:r>
              <a:rPr lang="en-AU" dirty="0" err="1" smtClean="0"/>
              <a:t>Atchley</a:t>
            </a:r>
            <a:r>
              <a:rPr lang="en-AU" dirty="0" smtClean="0"/>
              <a:t> DP, </a:t>
            </a:r>
            <a:r>
              <a:rPr lang="en-AU" dirty="0" err="1" smtClean="0"/>
              <a:t>Albarracin</a:t>
            </a:r>
            <a:r>
              <a:rPr lang="en-AU" dirty="0" smtClean="0"/>
              <a:t> CT, Lopez A, Valero V, Amos CI, Gonzalez-</a:t>
            </a:r>
            <a:r>
              <a:rPr lang="en-AU" dirty="0" err="1" smtClean="0"/>
              <a:t>Angulo</a:t>
            </a:r>
            <a:r>
              <a:rPr lang="en-AU" dirty="0" smtClean="0"/>
              <a:t> AM, </a:t>
            </a:r>
            <a:r>
              <a:rPr lang="en-AU" dirty="0" err="1" smtClean="0"/>
              <a:t>Hortobagyi</a:t>
            </a:r>
            <a:r>
              <a:rPr lang="en-AU" dirty="0" smtClean="0"/>
              <a:t> GN, </a:t>
            </a:r>
            <a:r>
              <a:rPr lang="en-AU" dirty="0" err="1" smtClean="0"/>
              <a:t>Arun</a:t>
            </a:r>
            <a:r>
              <a:rPr lang="en-AU" dirty="0" smtClean="0"/>
              <a:t> BK.</a:t>
            </a:r>
            <a:r>
              <a:rPr lang="en-AU" baseline="0" dirty="0" smtClean="0"/>
              <a:t> Clinical and pathologic characteristics of patients with BRCA-positive and BRCA-negative breast cancer. J </a:t>
            </a:r>
            <a:r>
              <a:rPr lang="en-AU" baseline="0" dirty="0" err="1" smtClean="0"/>
              <a:t>Clin</a:t>
            </a:r>
            <a:r>
              <a:rPr lang="en-AU" baseline="0" dirty="0" smtClean="0"/>
              <a:t> </a:t>
            </a:r>
            <a:r>
              <a:rPr lang="en-AU" baseline="0" dirty="0" err="1" smtClean="0"/>
              <a:t>Oncol</a:t>
            </a:r>
            <a:r>
              <a:rPr lang="en-AU" baseline="0" dirty="0" smtClean="0"/>
              <a:t>. 2008;26(26):4282.</a:t>
            </a:r>
          </a:p>
          <a:p>
            <a:r>
              <a:rPr lang="en-AU" baseline="0" dirty="0" smtClean="0"/>
              <a:t>3. Chen S, </a:t>
            </a:r>
            <a:r>
              <a:rPr lang="en-AU" baseline="0" dirty="0" err="1" smtClean="0"/>
              <a:t>Parmigiani</a:t>
            </a:r>
            <a:r>
              <a:rPr lang="en-AU" baseline="0" dirty="0" smtClean="0"/>
              <a:t> G. Meta-analysis of BRCA1 and BRCA2 penetrance. J </a:t>
            </a:r>
            <a:r>
              <a:rPr lang="en-AU" baseline="0" dirty="0" err="1" smtClean="0"/>
              <a:t>Clin</a:t>
            </a:r>
            <a:r>
              <a:rPr lang="en-AU" baseline="0" dirty="0" smtClean="0"/>
              <a:t> </a:t>
            </a:r>
            <a:r>
              <a:rPr lang="en-AU" baseline="0" dirty="0" err="1" smtClean="0"/>
              <a:t>Oncol</a:t>
            </a:r>
            <a:r>
              <a:rPr lang="en-AU" baseline="0" dirty="0" smtClean="0"/>
              <a:t>. 2007;25(11):1329.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EAAF-4CC1-9C49-A209-90F3C874F38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529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February 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February 6, 2015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Ovarian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Talking point:</a:t>
            </a:r>
          </a:p>
          <a:p>
            <a:r>
              <a:rPr lang="en-US" dirty="0" smtClean="0"/>
              <a:t>Genetics of ovarian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38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BRCA-associated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BRCA1 and BRCA2 mutations are inherited as autosomal dominant, highly penetrant, </a:t>
            </a:r>
            <a:r>
              <a:rPr lang="en-US" dirty="0" err="1" smtClean="0"/>
              <a:t>germline</a:t>
            </a:r>
            <a:r>
              <a:rPr lang="en-US" dirty="0" smtClean="0"/>
              <a:t> mutations</a:t>
            </a:r>
          </a:p>
          <a:p>
            <a:r>
              <a:rPr lang="en-US" dirty="0" smtClean="0"/>
              <a:t>Up to 80% of BRCA mutation-associated breast cancers are triple-negative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The cumulative risk of breast and ovarian cancer by age 70 years for</a:t>
            </a:r>
          </a:p>
          <a:p>
            <a:pPr lvl="1"/>
            <a:r>
              <a:rPr lang="en-US" dirty="0" smtClean="0"/>
              <a:t>BRCA1 mutation carriers are 57% and 40% respectively</a:t>
            </a:r>
          </a:p>
          <a:p>
            <a:pPr lvl="1"/>
            <a:r>
              <a:rPr lang="en-US" dirty="0" smtClean="0"/>
              <a:t>BRCA2 mutation carriers are 49% and 18% respectively</a:t>
            </a:r>
          </a:p>
          <a:p>
            <a:pPr lvl="1"/>
            <a:r>
              <a:rPr lang="en-US" dirty="0" smtClean="0"/>
              <a:t>Meta-analysis of 10 studies conducted in high-risk clinics and population-based settings</a:t>
            </a:r>
            <a:r>
              <a:rPr lang="en-US" baseline="30000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3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Risk of Cancer</a:t>
            </a:r>
            <a:endParaRPr lang="en-A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129" r="-55129"/>
          <a:stretch>
            <a:fillRect/>
          </a:stretch>
        </p:blipFill>
        <p:spPr bwMode="auto">
          <a:xfrm>
            <a:off x="-346047" y="1600199"/>
            <a:ext cx="9390730" cy="4511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44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49F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r>
              <a:rPr lang="en-US" dirty="0" smtClean="0"/>
              <a:t>Underwent risk-reduction surgery</a:t>
            </a:r>
          </a:p>
          <a:p>
            <a:pPr lvl="1"/>
            <a:r>
              <a:rPr lang="en-US" dirty="0" smtClean="0"/>
              <a:t>Total hysterectomy and bilateral </a:t>
            </a:r>
            <a:r>
              <a:rPr lang="en-US" dirty="0" err="1" smtClean="0"/>
              <a:t>salpingo</a:t>
            </a:r>
            <a:r>
              <a:rPr lang="en-US" dirty="0" smtClean="0"/>
              <a:t>-oophorectomy</a:t>
            </a:r>
          </a:p>
          <a:p>
            <a:r>
              <a:rPr lang="en-US" dirty="0" smtClean="0"/>
              <a:t>Significant family history </a:t>
            </a:r>
          </a:p>
          <a:p>
            <a:pPr lvl="1"/>
            <a:r>
              <a:rPr lang="en-US" dirty="0" smtClean="0"/>
              <a:t>Sister passed away in her 40s due to breast cancer</a:t>
            </a:r>
          </a:p>
          <a:p>
            <a:pPr lvl="2"/>
            <a:r>
              <a:rPr lang="en-US" dirty="0" smtClean="0"/>
              <a:t>Sister was tested negative for BRCA mutation</a:t>
            </a:r>
          </a:p>
          <a:p>
            <a:pPr lvl="1"/>
            <a:r>
              <a:rPr lang="en-US" dirty="0" smtClean="0"/>
              <a:t>Paternal grandmother had ovarian cancer</a:t>
            </a:r>
          </a:p>
          <a:p>
            <a:pPr lvl="1"/>
            <a:r>
              <a:rPr lang="en-US" dirty="0"/>
              <a:t>Mother had cervical </a:t>
            </a:r>
            <a:r>
              <a:rPr lang="en-US" dirty="0" smtClean="0"/>
              <a:t>cancer</a:t>
            </a:r>
          </a:p>
          <a:p>
            <a:pPr lvl="1"/>
            <a:r>
              <a:rPr lang="en-US" dirty="0" smtClean="0"/>
              <a:t>Of Jewish descent, </a:t>
            </a:r>
            <a:r>
              <a:rPr lang="en-US" dirty="0"/>
              <a:t>but not Ashkenazi</a:t>
            </a:r>
          </a:p>
        </p:txBody>
      </p:sp>
    </p:spTree>
    <p:extLst>
      <p:ext uri="{BB962C8B-B14F-4D97-AF65-F5344CB8AC3E}">
        <p14:creationId xmlns:p14="http://schemas.microsoft.com/office/powerpoint/2010/main" val="402007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49F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Histopathology </a:t>
            </a:r>
          </a:p>
          <a:p>
            <a:pPr lvl="1"/>
            <a:r>
              <a:rPr lang="en-AU" dirty="0" smtClean="0"/>
              <a:t>Right ovary – 5mm borderline </a:t>
            </a:r>
            <a:r>
              <a:rPr lang="en-AU" dirty="0" err="1" smtClean="0"/>
              <a:t>endometroid</a:t>
            </a:r>
            <a:r>
              <a:rPr lang="en-AU" dirty="0" smtClean="0"/>
              <a:t> tumour</a:t>
            </a:r>
          </a:p>
          <a:p>
            <a:pPr lvl="1"/>
            <a:r>
              <a:rPr lang="en-AU" dirty="0" smtClean="0"/>
              <a:t>Left ovary – 9mm high grade serous carcinoma (solid </a:t>
            </a:r>
            <a:r>
              <a:rPr lang="en-AU" dirty="0" err="1" smtClean="0"/>
              <a:t>pseudoendometrioid</a:t>
            </a:r>
            <a:r>
              <a:rPr lang="en-AU" dirty="0" smtClean="0"/>
              <a:t> transitional cell carcinoma like appearance)</a:t>
            </a:r>
          </a:p>
          <a:p>
            <a:pPr lvl="1"/>
            <a:r>
              <a:rPr lang="en-AU" dirty="0" smtClean="0"/>
              <a:t>No </a:t>
            </a:r>
            <a:r>
              <a:rPr lang="en-AU" dirty="0" err="1" smtClean="0"/>
              <a:t>lymphovascular</a:t>
            </a:r>
            <a:r>
              <a:rPr lang="en-AU" dirty="0" smtClean="0"/>
              <a:t> or </a:t>
            </a:r>
            <a:r>
              <a:rPr lang="en-AU" dirty="0" err="1" smtClean="0"/>
              <a:t>perineural</a:t>
            </a:r>
            <a:r>
              <a:rPr lang="en-AU" dirty="0" smtClean="0"/>
              <a:t> invasion seen</a:t>
            </a:r>
          </a:p>
          <a:p>
            <a:r>
              <a:rPr lang="en-AU" dirty="0" smtClean="0"/>
              <a:t>Imaging</a:t>
            </a:r>
          </a:p>
          <a:p>
            <a:pPr lvl="1"/>
            <a:r>
              <a:rPr lang="en-AU" dirty="0" smtClean="0"/>
              <a:t>CT-CAP – no metastatic disease detected</a:t>
            </a:r>
          </a:p>
          <a:p>
            <a:pPr lvl="1"/>
            <a:r>
              <a:rPr lang="en-AU" dirty="0" smtClean="0"/>
              <a:t>F-18 FDG PET CT scan – no FDG avid metastatic disease</a:t>
            </a:r>
          </a:p>
          <a:p>
            <a:r>
              <a:rPr lang="en-AU" dirty="0"/>
              <a:t>Staging</a:t>
            </a:r>
          </a:p>
          <a:p>
            <a:pPr lvl="1"/>
            <a:r>
              <a:rPr lang="en-AU" dirty="0"/>
              <a:t>IB – tumour limited to both ovaries; no tumour on ovarian surface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56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49F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9570"/>
            <a:ext cx="7772400" cy="3733800"/>
          </a:xfrm>
        </p:spPr>
        <p:txBody>
          <a:bodyPr/>
          <a:lstStyle/>
          <a:p>
            <a:r>
              <a:rPr lang="en-AU" dirty="0"/>
              <a:t>Tumour markers</a:t>
            </a:r>
          </a:p>
          <a:p>
            <a:pPr lvl="1"/>
            <a:r>
              <a:rPr lang="en-AU" dirty="0"/>
              <a:t>Negative for CEA, CA 125/153/199, AFP, </a:t>
            </a:r>
            <a:r>
              <a:rPr lang="en-AU" dirty="0" err="1" smtClean="0"/>
              <a:t>hCG</a:t>
            </a:r>
            <a:endParaRPr lang="en-AU" dirty="0"/>
          </a:p>
          <a:p>
            <a:r>
              <a:rPr lang="en-AU" dirty="0"/>
              <a:t>Receptor status</a:t>
            </a:r>
          </a:p>
          <a:p>
            <a:pPr lvl="1"/>
            <a:r>
              <a:rPr lang="en-AU" dirty="0"/>
              <a:t>ER+/PR+ </a:t>
            </a:r>
          </a:p>
          <a:p>
            <a:r>
              <a:rPr lang="en-AU" dirty="0"/>
              <a:t>BRCA1 and BRCA2 mutation associated with pattern of tumour growth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451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49F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r>
              <a:rPr lang="en-US" dirty="0" smtClean="0"/>
              <a:t>Past medical history</a:t>
            </a:r>
          </a:p>
          <a:p>
            <a:pPr lvl="1"/>
            <a:r>
              <a:rPr lang="en-US" dirty="0" smtClean="0"/>
              <a:t>Otherwise healthy</a:t>
            </a:r>
          </a:p>
          <a:p>
            <a:pPr lvl="1"/>
            <a:r>
              <a:rPr lang="en-US" dirty="0" smtClean="0"/>
              <a:t>Non-smoker</a:t>
            </a:r>
          </a:p>
          <a:p>
            <a:pPr lvl="1"/>
            <a:r>
              <a:rPr lang="en-US" dirty="0" smtClean="0"/>
              <a:t>No medication </a:t>
            </a:r>
          </a:p>
          <a:p>
            <a:r>
              <a:rPr lang="en-US" dirty="0" smtClean="0"/>
              <a:t>Social history</a:t>
            </a:r>
          </a:p>
          <a:p>
            <a:pPr lvl="1"/>
            <a:r>
              <a:rPr lang="en-US" dirty="0" smtClean="0"/>
              <a:t>Lives at home with husband and two daughters, supportive</a:t>
            </a:r>
          </a:p>
          <a:p>
            <a:pPr lvl="1"/>
            <a:r>
              <a:rPr lang="en-US" dirty="0" smtClean="0"/>
              <a:t>Currently IADL with expectation of full recovery post-treatment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4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49F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Counseling</a:t>
            </a:r>
          </a:p>
          <a:p>
            <a:pPr lvl="2"/>
            <a:r>
              <a:rPr lang="en-US" dirty="0" smtClean="0"/>
              <a:t>Prognosis of the cancer</a:t>
            </a:r>
          </a:p>
          <a:p>
            <a:pPr lvl="2"/>
            <a:r>
              <a:rPr lang="en-US" dirty="0" smtClean="0"/>
              <a:t>Treatment option and expected outcomes</a:t>
            </a:r>
          </a:p>
          <a:p>
            <a:pPr lvl="2"/>
            <a:r>
              <a:rPr lang="en-US" dirty="0" smtClean="0"/>
              <a:t>Expected side effects</a:t>
            </a:r>
          </a:p>
          <a:p>
            <a:pPr lvl="2"/>
            <a:r>
              <a:rPr lang="en-US" dirty="0" smtClean="0"/>
              <a:t>Patient concerns – alopecia</a:t>
            </a:r>
          </a:p>
          <a:p>
            <a:pPr lvl="1"/>
            <a:r>
              <a:rPr lang="en-US" dirty="0" smtClean="0"/>
              <a:t>Adjuvant chemotherapy</a:t>
            </a:r>
          </a:p>
          <a:p>
            <a:pPr lvl="2"/>
            <a:r>
              <a:rPr lang="en-US" dirty="0" smtClean="0"/>
              <a:t>Carboplatin and  paclitaxel </a:t>
            </a:r>
          </a:p>
          <a:p>
            <a:pPr lvl="1"/>
            <a:r>
              <a:rPr lang="en-US" dirty="0" smtClean="0"/>
              <a:t>Other</a:t>
            </a:r>
          </a:p>
          <a:p>
            <a:pPr lvl="2"/>
            <a:r>
              <a:rPr lang="en-US" dirty="0" smtClean="0"/>
              <a:t>Psychologist</a:t>
            </a:r>
          </a:p>
          <a:p>
            <a:pPr lvl="2"/>
            <a:r>
              <a:rPr lang="en-US" dirty="0" smtClean="0"/>
              <a:t>Dietician</a:t>
            </a:r>
          </a:p>
          <a:p>
            <a:pPr lvl="2"/>
            <a:r>
              <a:rPr lang="en-US" dirty="0" smtClean="0"/>
              <a:t>Exercise physiologist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9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 ovarian </a:t>
            </a:r>
            <a:r>
              <a:rPr lang="en-US" dirty="0"/>
              <a:t>cancer</a:t>
            </a:r>
          </a:p>
        </p:txBody>
      </p:sp>
    </p:spTree>
    <p:extLst>
      <p:ext uri="{BB962C8B-B14F-4D97-AF65-F5344CB8AC3E}">
        <p14:creationId xmlns:p14="http://schemas.microsoft.com/office/powerpoint/2010/main" val="162655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family history of breast and/or ovarian cancer is common in women diagnosed with breast or ovarian cancer, less than 10% of breast cancers and 15% of ovarian cancers are associated with inherited genetic mutation</a:t>
            </a:r>
            <a:r>
              <a:rPr lang="en-US" baseline="30000" dirty="0" smtClean="0"/>
              <a:t>1</a:t>
            </a:r>
          </a:p>
          <a:p>
            <a:r>
              <a:rPr lang="en-US" dirty="0" smtClean="0"/>
              <a:t>Majority of inherited breast or ovarian cancer are associated with BRCA1 and BRCA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771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Genes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416" y="1248979"/>
            <a:ext cx="3640427" cy="518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773983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113</TotalTime>
  <Words>492</Words>
  <Application>Microsoft Office PowerPoint</Application>
  <PresentationFormat>On-screen Show (4:3)</PresentationFormat>
  <Paragraphs>70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 Pop</vt:lpstr>
      <vt:lpstr>Ovarian cancer</vt:lpstr>
      <vt:lpstr>49F</vt:lpstr>
      <vt:lpstr>49F</vt:lpstr>
      <vt:lpstr>49F</vt:lpstr>
      <vt:lpstr>49F</vt:lpstr>
      <vt:lpstr>49F</vt:lpstr>
      <vt:lpstr>Genetics</vt:lpstr>
      <vt:lpstr>Introduction</vt:lpstr>
      <vt:lpstr>Associated Genes</vt:lpstr>
      <vt:lpstr>BRCA-associated cancer</vt:lpstr>
      <vt:lpstr>Risk of Cancer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Ovarian cancer</dc:title>
  <dc:creator>Maggie Chen</dc:creator>
  <cp:lastModifiedBy>Monica</cp:lastModifiedBy>
  <cp:revision>15</cp:revision>
  <dcterms:created xsi:type="dcterms:W3CDTF">2015-01-28T10:40:41Z</dcterms:created>
  <dcterms:modified xsi:type="dcterms:W3CDTF">2015-02-06T01:13:05Z</dcterms:modified>
</cp:coreProperties>
</file>