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1" r:id="rId1"/>
  </p:sldMasterIdLst>
  <p:notesMasterIdLst>
    <p:notesMasterId r:id="rId41"/>
  </p:notesMasterIdLst>
  <p:sldIdLst>
    <p:sldId id="256" r:id="rId2"/>
    <p:sldId id="258" r:id="rId3"/>
    <p:sldId id="292" r:id="rId4"/>
    <p:sldId id="288" r:id="rId5"/>
    <p:sldId id="274" r:id="rId6"/>
    <p:sldId id="275" r:id="rId7"/>
    <p:sldId id="278" r:id="rId8"/>
    <p:sldId id="279" r:id="rId9"/>
    <p:sldId id="280" r:id="rId10"/>
    <p:sldId id="289" r:id="rId11"/>
    <p:sldId id="290" r:id="rId12"/>
    <p:sldId id="291" r:id="rId13"/>
    <p:sldId id="298" r:id="rId14"/>
    <p:sldId id="259" r:id="rId15"/>
    <p:sldId id="294" r:id="rId16"/>
    <p:sldId id="293" r:id="rId17"/>
    <p:sldId id="270" r:id="rId18"/>
    <p:sldId id="299" r:id="rId19"/>
    <p:sldId id="300" r:id="rId20"/>
    <p:sldId id="260" r:id="rId21"/>
    <p:sldId id="266" r:id="rId22"/>
    <p:sldId id="264" r:id="rId23"/>
    <p:sldId id="311" r:id="rId24"/>
    <p:sldId id="265" r:id="rId25"/>
    <p:sldId id="261" r:id="rId26"/>
    <p:sldId id="312" r:id="rId27"/>
    <p:sldId id="267" r:id="rId28"/>
    <p:sldId id="313" r:id="rId29"/>
    <p:sldId id="268" r:id="rId30"/>
    <p:sldId id="271" r:id="rId31"/>
    <p:sldId id="315" r:id="rId32"/>
    <p:sldId id="301" r:id="rId33"/>
    <p:sldId id="302" r:id="rId34"/>
    <p:sldId id="303" r:id="rId35"/>
    <p:sldId id="304" r:id="rId36"/>
    <p:sldId id="306" r:id="rId37"/>
    <p:sldId id="308" r:id="rId38"/>
    <p:sldId id="310" r:id="rId39"/>
    <p:sldId id="31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3842" autoAdjust="0"/>
  </p:normalViewPr>
  <p:slideViewPr>
    <p:cSldViewPr snapToGrid="0">
      <p:cViewPr varScale="1">
        <p:scale>
          <a:sx n="62" d="100"/>
          <a:sy n="62" d="100"/>
        </p:scale>
        <p:origin x="-10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7CDBE-B7B6-4B76-A887-2472A72AA28D}" type="datetimeFigureOut">
              <a:rPr lang="en-AU" smtClean="0"/>
              <a:pPr/>
              <a:t>13/08/2013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E45AD-ADC7-4DD2-A35C-47DFBB0AAD1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574694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Non-high grade serous epithelial </a:t>
            </a:r>
            <a:r>
              <a:rPr lang="en-AU" dirty="0" err="1" smtClean="0"/>
              <a:t>ca</a:t>
            </a:r>
            <a:r>
              <a:rPr lang="en-AU" dirty="0" smtClean="0"/>
              <a:t> behaves in more indolent fashion. Specific</a:t>
            </a:r>
            <a:r>
              <a:rPr lang="en-AU" baseline="0" dirty="0" smtClean="0"/>
              <a:t> mutations such as </a:t>
            </a:r>
            <a:r>
              <a:rPr lang="en-AU" baseline="0" dirty="0" err="1" smtClean="0"/>
              <a:t>kras</a:t>
            </a:r>
            <a:r>
              <a:rPr lang="en-AU" baseline="0" dirty="0" smtClean="0"/>
              <a:t> and </a:t>
            </a:r>
            <a:r>
              <a:rPr lang="en-AU" baseline="0" dirty="0" err="1" smtClean="0"/>
              <a:t>braf</a:t>
            </a:r>
            <a:r>
              <a:rPr lang="en-AU" baseline="0" dirty="0" smtClean="0"/>
              <a:t> are more common in low grade serous </a:t>
            </a:r>
            <a:r>
              <a:rPr lang="en-AU" baseline="0" dirty="0" err="1" smtClean="0"/>
              <a:t>ca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45AD-ADC7-4DD2-A35C-47DFBB0AAD10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508231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Huge cost: $401088 per progression-free life saved excluding cost of HTN. 3.8m measured asymptomatic progression, hence would unlikely to translate to quality-adjusted improvement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45AD-ADC7-4DD2-A35C-47DFBB0AAD10}" type="slidenum">
              <a:rPr lang="en-AU" smtClean="0"/>
              <a:pPr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167465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Surgery by specialist </a:t>
            </a:r>
            <a:r>
              <a:rPr lang="en-AU" dirty="0" err="1" smtClean="0"/>
              <a:t>gynae</a:t>
            </a:r>
            <a:r>
              <a:rPr lang="en-AU" dirty="0" smtClean="0"/>
              <a:t> oncologist</a:t>
            </a:r>
          </a:p>
          <a:p>
            <a:r>
              <a:rPr lang="en-AU" dirty="0" smtClean="0"/>
              <a:t>70% had tumours &gt;6cm. 25% stage IV. </a:t>
            </a:r>
          </a:p>
          <a:p>
            <a:r>
              <a:rPr lang="en-AU" dirty="0" smtClean="0"/>
              <a:t>79% of surgery and 69% of NACT had high grade serous carcinoma </a:t>
            </a:r>
          </a:p>
          <a:p>
            <a:r>
              <a:rPr lang="en-AU" dirty="0" smtClean="0"/>
              <a:t>Chemo: </a:t>
            </a:r>
            <a:r>
              <a:rPr lang="en-AU" dirty="0" err="1" smtClean="0"/>
              <a:t>carbo</a:t>
            </a:r>
            <a:r>
              <a:rPr lang="en-AU" dirty="0" smtClean="0"/>
              <a:t> +/- </a:t>
            </a:r>
            <a:r>
              <a:rPr lang="en-AU" dirty="0" err="1" smtClean="0"/>
              <a:t>taxane</a:t>
            </a:r>
            <a:r>
              <a:rPr lang="en-AU" dirty="0" smtClean="0"/>
              <a:t>(or other cytotoxic)</a:t>
            </a:r>
          </a:p>
          <a:p>
            <a:pPr lvl="1"/>
            <a:r>
              <a:rPr lang="en-AU" dirty="0" smtClean="0"/>
              <a:t>Only 75% received </a:t>
            </a:r>
            <a:r>
              <a:rPr lang="en-AU" dirty="0" err="1" smtClean="0"/>
              <a:t>carbo+taxane</a:t>
            </a:r>
            <a:r>
              <a:rPr lang="en-AU" dirty="0" smtClean="0"/>
              <a:t>. 23% received single agent </a:t>
            </a:r>
            <a:r>
              <a:rPr lang="en-AU" dirty="0" err="1" smtClean="0"/>
              <a:t>carbo</a:t>
            </a:r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45AD-ADC7-4DD2-A35C-47DFBB0AAD10}" type="slidenum">
              <a:rPr lang="en-AU" smtClean="0"/>
              <a:pPr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1507363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68D3D37-3895-40BB-9E4A-4FA9DB44D436}" type="slidenum">
              <a:rPr lang="en-US" sz="1200" smtClean="0">
                <a:latin typeface="Arial" pitchFamily="34" charset="0"/>
              </a:rPr>
              <a:pPr/>
              <a:t>32</a:t>
            </a:fld>
            <a:endParaRPr lang="en-US" sz="120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5497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lide Image Placeholder 3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9507" name="Notes Placeholder 4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14950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E594454-2720-4205-ADBA-3A1AB03B6773}" type="slidenum">
              <a:rPr lang="en-US" sz="1200" smtClean="0">
                <a:latin typeface="Arial" pitchFamily="34" charset="0"/>
              </a:rPr>
              <a:pPr/>
              <a:t>33</a:t>
            </a:fld>
            <a:endParaRPr lang="en-US" sz="120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54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3D5E3C-1EA3-44E8-A831-4BB46D7944C0}" type="slidenum">
              <a:rPr lang="en-US" sz="1200" smtClean="0">
                <a:latin typeface="Arial" pitchFamily="34" charset="0"/>
              </a:rPr>
              <a:pPr/>
              <a:t>34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50531" name="Slide Image Placeholder 5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2" name="Notes Placeholder 6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26104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2773797-DDB0-4DF6-9C52-7D39AFBA4468}" type="slidenum">
              <a:rPr lang="en-US" sz="1200" smtClean="0">
                <a:latin typeface="Arial" pitchFamily="34" charset="0"/>
              </a:rPr>
              <a:pPr/>
              <a:t>35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52579" name="Slide Image Placeholder 5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2580" name="Notes Placeholder 6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43901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Number Placeholder 8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76E2E72-8084-4309-93E6-9902116A71C5}" type="slidenum">
              <a:rPr lang="en-US" sz="1200" smtClean="0">
                <a:latin typeface="Arial" pitchFamily="34" charset="0"/>
              </a:rPr>
              <a:pPr/>
              <a:t>36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154628" name="Slide Image Placeholder 7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xmlns="" val="29664327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ED582EE-AE87-4D0C-ABAA-F26C8BC8206A}" type="slidenum">
              <a:rPr lang="en-US" sz="1200" smtClean="0">
                <a:latin typeface="Arial" pitchFamily="34" charset="0"/>
              </a:rPr>
              <a:pPr/>
              <a:t>37</a:t>
            </a:fld>
            <a:endParaRPr lang="en-US" sz="1200" smtClean="0">
              <a:latin typeface="Arial" pitchFamily="34" charset="0"/>
            </a:endParaRPr>
          </a:p>
        </p:txBody>
      </p:sp>
      <p:sp>
        <p:nvSpPr>
          <p:cNvPr id="156675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7588" cy="3430588"/>
          </a:xfrm>
          <a:ln/>
        </p:spPr>
      </p:sp>
      <p:sp>
        <p:nvSpPr>
          <p:cNvPr id="15667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7388" y="4341813"/>
            <a:ext cx="5484812" cy="411638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08" tIns="47505" rIns="95008" bIns="47505"/>
          <a:lstStyle/>
          <a:p>
            <a:pPr marL="109538" indent="-109538"/>
            <a:endParaRPr lang="en-US" smtClean="0">
              <a:latin typeface="Times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83892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9602DF-B18F-4AF5-820F-BA8501FA5A41}" type="slidenum">
              <a:rPr lang="en-US" sz="1200" smtClean="0">
                <a:latin typeface="Arial" pitchFamily="34" charset="0"/>
              </a:rPr>
              <a:pPr/>
              <a:t>38</a:t>
            </a:fld>
            <a:endParaRPr lang="en-US" sz="120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2813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OCEANS:</a:t>
            </a:r>
            <a:r>
              <a:rPr lang="en-AU" baseline="0" dirty="0" smtClean="0"/>
              <a:t> benefit across all </a:t>
            </a:r>
            <a:r>
              <a:rPr lang="en-AU" baseline="0" dirty="0" err="1" smtClean="0"/>
              <a:t>subgrps</a:t>
            </a:r>
            <a:r>
              <a:rPr lang="en-AU" baseline="0" dirty="0" smtClean="0"/>
              <a:t>: Ca125, second </a:t>
            </a:r>
            <a:r>
              <a:rPr lang="en-AU" baseline="0" dirty="0" err="1" smtClean="0"/>
              <a:t>cytoreduction</a:t>
            </a:r>
            <a:r>
              <a:rPr lang="en-AU" baseline="0" dirty="0" smtClean="0"/>
              <a:t>, 6-12m v &gt;12 m and primary sites.</a:t>
            </a:r>
          </a:p>
          <a:p>
            <a:r>
              <a:rPr lang="en-AU" baseline="0" dirty="0" smtClean="0"/>
              <a:t>Neutropenia 21%, FN 1.5%, both similar in both arms. GI </a:t>
            </a:r>
            <a:r>
              <a:rPr lang="en-AU" baseline="0" dirty="0" err="1" smtClean="0"/>
              <a:t>perf</a:t>
            </a:r>
            <a:r>
              <a:rPr lang="en-AU" baseline="0" dirty="0" smtClean="0"/>
              <a:t> in 2 </a:t>
            </a:r>
            <a:r>
              <a:rPr lang="en-AU" baseline="0" dirty="0" err="1" smtClean="0"/>
              <a:t>pts</a:t>
            </a:r>
            <a:r>
              <a:rPr lang="en-AU" baseline="0" dirty="0" smtClean="0"/>
              <a:t> on Bev arm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45AD-ADC7-4DD2-A35C-47DFBB0AAD10}" type="slidenum">
              <a:rPr lang="en-AU" smtClean="0"/>
              <a:pPr/>
              <a:t>39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583149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2158CB-BFD6-4DF6-AE98-EDCBE99D37CD}" type="slidenum">
              <a:rPr lang="en-US" sz="1200" smtClean="0">
                <a:solidFill>
                  <a:srgbClr val="000000"/>
                </a:solidFill>
                <a:latin typeface="Times" pitchFamily="18" charset="0"/>
              </a:rPr>
              <a:pPr/>
              <a:t>5</a:t>
            </a:fld>
            <a:endParaRPr lang="en-US" sz="1200" smtClean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2113" y="690563"/>
            <a:ext cx="6083300" cy="3422650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41116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Population</a:t>
            </a:r>
            <a:r>
              <a:rPr lang="en-US" baseline="0" dirty="0" smtClean="0"/>
              <a:t> risk is &lt;1%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946750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2206B4B-6B34-4F6B-B0FF-60EAEA437EFD}" type="slidenum">
              <a:rPr lang="en-US" sz="1200" smtClean="0">
                <a:solidFill>
                  <a:srgbClr val="000000"/>
                </a:solidFill>
                <a:latin typeface="Times" pitchFamily="18" charset="0"/>
              </a:rPr>
              <a:pPr/>
              <a:t>7</a:t>
            </a:fld>
            <a:endParaRPr lang="en-US" sz="1200" smtClean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2113" y="690563"/>
            <a:ext cx="6083300" cy="3422650"/>
          </a:xfrm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7613" cy="41116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5000"/>
              </a:spcBef>
              <a:spcAft>
                <a:spcPct val="20000"/>
              </a:spcAft>
            </a:pPr>
            <a:r>
              <a:rPr lang="en-US" i="1" dirty="0" smtClean="0"/>
              <a:t>BRCA</a:t>
            </a:r>
          </a:p>
          <a:p>
            <a:pPr>
              <a:spcBef>
                <a:spcPct val="15000"/>
              </a:spcBef>
              <a:spcAft>
                <a:spcPct val="20000"/>
              </a:spcAft>
            </a:pPr>
            <a:r>
              <a:rPr lang="en-US" i="1" dirty="0" smtClean="0"/>
              <a:t>BRCA also elevates risk of prostate and pancreatic cancer.</a:t>
            </a:r>
          </a:p>
          <a:p>
            <a:pPr>
              <a:spcBef>
                <a:spcPct val="15000"/>
              </a:spcBef>
              <a:spcAft>
                <a:spcPct val="20000"/>
              </a:spcAft>
            </a:pPr>
            <a:r>
              <a:rPr lang="en-US" i="1" dirty="0" smtClean="0"/>
              <a:t>, breast cancer gene; HNPCC, hereditary </a:t>
            </a:r>
            <a:r>
              <a:rPr lang="en-US" i="1" dirty="0" err="1" smtClean="0"/>
              <a:t>nonpolyposis</a:t>
            </a:r>
            <a:r>
              <a:rPr lang="en-US" i="1" dirty="0" smtClean="0"/>
              <a:t> colon cancer; MMR, mismatch repair.</a:t>
            </a:r>
          </a:p>
        </p:txBody>
      </p:sp>
    </p:spTree>
    <p:extLst>
      <p:ext uri="{BB962C8B-B14F-4D97-AF65-F5344CB8AC3E}">
        <p14:creationId xmlns:p14="http://schemas.microsoft.com/office/powerpoint/2010/main" xmlns="" val="382095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89A7933-5A62-451A-82CA-F9EAD0F7C68E}" type="slidenum">
              <a:rPr lang="en-US" sz="1200" smtClean="0">
                <a:solidFill>
                  <a:srgbClr val="000000"/>
                </a:solidFill>
                <a:latin typeface="Times" pitchFamily="18" charset="0"/>
              </a:rPr>
              <a:pPr/>
              <a:t>8</a:t>
            </a:fld>
            <a:endParaRPr lang="en-US" sz="1200" smtClean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1:300 chance of BRCA in normal population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97152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45AD-ADC7-4DD2-A35C-47DFBB0AAD10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582112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EMBRACE study JNCI </a:t>
            </a:r>
            <a:r>
              <a:rPr lang="en-AU" dirty="0" err="1" smtClean="0"/>
              <a:t>april</a:t>
            </a:r>
            <a:r>
              <a:rPr lang="en-AU" dirty="0" smtClean="0"/>
              <a:t> 2013 from UK estimated risk of BRCA carrier developing ovarian </a:t>
            </a:r>
            <a:r>
              <a:rPr lang="en-AU" dirty="0" err="1" smtClean="0"/>
              <a:t>ca</a:t>
            </a:r>
            <a:r>
              <a:rPr lang="en-AU" dirty="0" smtClean="0"/>
              <a:t> to be 60% in! and 155 in 2.</a:t>
            </a:r>
            <a:r>
              <a:rPr lang="en-AU" baseline="0" dirty="0" smtClean="0"/>
              <a:t> Only 21% developed ovarian </a:t>
            </a:r>
            <a:r>
              <a:rPr lang="en-AU" baseline="0" dirty="0" err="1" smtClean="0"/>
              <a:t>ca</a:t>
            </a:r>
            <a:r>
              <a:rPr lang="en-AU" baseline="0" dirty="0" smtClean="0"/>
              <a:t> by 50yo in BRCA1, and 75% of BRCA2 </a:t>
            </a:r>
            <a:r>
              <a:rPr lang="en-AU" baseline="0" dirty="0" err="1" smtClean="0"/>
              <a:t>pts</a:t>
            </a:r>
            <a:r>
              <a:rPr lang="en-AU" baseline="0" dirty="0" smtClean="0"/>
              <a:t> with ovarian </a:t>
            </a:r>
            <a:r>
              <a:rPr lang="en-AU" baseline="0" dirty="0" err="1" smtClean="0"/>
              <a:t>ca</a:t>
            </a:r>
            <a:r>
              <a:rPr lang="en-AU" baseline="0" dirty="0" smtClean="0"/>
              <a:t> are older than 60!. Hence the population that was screened by </a:t>
            </a:r>
            <a:r>
              <a:rPr lang="en-AU" baseline="0" dirty="0" err="1" smtClean="0"/>
              <a:t>ukfoccs</a:t>
            </a:r>
            <a:r>
              <a:rPr lang="en-AU" baseline="0" dirty="0" smtClean="0"/>
              <a:t> were too young, and resulted in possibly some women being falsely reassured by negative screening!!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45AD-ADC7-4DD2-A35C-47DFBB0AAD10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4022381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The primary reason for this is that women with early stage disease (</a:t>
            </a:r>
            <a:r>
              <a:rPr lang="en-AU" dirty="0" err="1" smtClean="0"/>
              <a:t>ie</a:t>
            </a:r>
            <a:r>
              <a:rPr lang="en-AU" dirty="0" smtClean="0"/>
              <a:t>, no malignant cells in ascites or peritoneal cytology) benefit from removal of the adnexal mass intact, since incising or rupturing the mass results in a more advanced stage of disease and adversely affects prognosis. Thus, image-guided ovarian biopsy is generally not performed and unfortunately, many women undergo surgical procedures to identify the few who have a malignancy.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45AD-ADC7-4DD2-A35C-47DFBB0AAD10}" type="slidenum">
              <a:rPr lang="en-AU" smtClean="0"/>
              <a:pPr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787706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3"/>
            <a:r>
              <a:rPr lang="en-AU" dirty="0" smtClean="0"/>
              <a:t>ICON-3: </a:t>
            </a:r>
            <a:r>
              <a:rPr lang="en-AU" dirty="0" err="1" smtClean="0"/>
              <a:t>Carbo</a:t>
            </a:r>
            <a:r>
              <a:rPr lang="en-AU" dirty="0" smtClean="0"/>
              <a:t>/</a:t>
            </a:r>
            <a:r>
              <a:rPr lang="en-AU" dirty="0" err="1" smtClean="0"/>
              <a:t>Pacli</a:t>
            </a:r>
            <a:r>
              <a:rPr lang="en-AU" dirty="0" smtClean="0"/>
              <a:t> v </a:t>
            </a:r>
            <a:r>
              <a:rPr lang="en-AU" dirty="0" err="1" smtClean="0"/>
              <a:t>Carbo</a:t>
            </a:r>
            <a:r>
              <a:rPr lang="en-AU" dirty="0" smtClean="0"/>
              <a:t> v </a:t>
            </a:r>
            <a:r>
              <a:rPr lang="en-AU" dirty="0" err="1" smtClean="0"/>
              <a:t>Cisp</a:t>
            </a:r>
            <a:r>
              <a:rPr lang="en-AU" dirty="0" smtClean="0"/>
              <a:t>/</a:t>
            </a:r>
            <a:r>
              <a:rPr lang="en-AU" dirty="0" err="1" smtClean="0"/>
              <a:t>Doxo</a:t>
            </a:r>
            <a:r>
              <a:rPr lang="en-AU" dirty="0" smtClean="0"/>
              <a:t>/</a:t>
            </a:r>
            <a:r>
              <a:rPr lang="en-AU" dirty="0" err="1" smtClean="0"/>
              <a:t>Cyclo</a:t>
            </a:r>
            <a:r>
              <a:rPr lang="en-AU" dirty="0" smtClean="0"/>
              <a:t>. ?no survival advantage due to greater number of low-risk </a:t>
            </a:r>
            <a:r>
              <a:rPr lang="en-AU" dirty="0" err="1" smtClean="0"/>
              <a:t>pts</a:t>
            </a:r>
            <a:r>
              <a:rPr lang="en-AU" dirty="0" smtClean="0"/>
              <a:t> </a:t>
            </a:r>
            <a:r>
              <a:rPr lang="en-AU" baseline="-25000" dirty="0" smtClean="0"/>
              <a:t>Lancet 2002;360(9332):505-515</a:t>
            </a:r>
            <a:endParaRPr lang="en-AU" dirty="0" smtClean="0"/>
          </a:p>
          <a:p>
            <a:pPr lvl="3"/>
            <a:r>
              <a:rPr lang="en-AU" dirty="0" smtClean="0"/>
              <a:t>GOG 132: </a:t>
            </a:r>
            <a:r>
              <a:rPr lang="en-AU" dirty="0" err="1" smtClean="0"/>
              <a:t>Cisp</a:t>
            </a:r>
            <a:r>
              <a:rPr lang="en-AU" dirty="0" smtClean="0"/>
              <a:t> v </a:t>
            </a:r>
            <a:r>
              <a:rPr lang="en-AU" dirty="0" err="1" smtClean="0"/>
              <a:t>Cisp</a:t>
            </a:r>
            <a:r>
              <a:rPr lang="en-AU" dirty="0" smtClean="0"/>
              <a:t>/Paclitaxel ?crossover of </a:t>
            </a:r>
            <a:r>
              <a:rPr lang="en-AU" dirty="0" err="1" smtClean="0"/>
              <a:t>Cisp</a:t>
            </a:r>
            <a:r>
              <a:rPr lang="en-AU" dirty="0" smtClean="0"/>
              <a:t> only arm at progression diluted the benefit </a:t>
            </a:r>
            <a:r>
              <a:rPr lang="en-AU" baseline="-25000" dirty="0" smtClean="0"/>
              <a:t>JCO</a:t>
            </a:r>
            <a:r>
              <a:rPr lang="en-AU" dirty="0" smtClean="0"/>
              <a:t> </a:t>
            </a:r>
            <a:r>
              <a:rPr lang="en-AU" baseline="-25000" dirty="0" smtClean="0"/>
              <a:t>2000;18(1):106-115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45AD-ADC7-4DD2-A35C-47DFBB0AAD10}" type="slidenum">
              <a:rPr lang="en-AU" smtClean="0"/>
              <a:pPr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1214169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E45AD-ADC7-4DD2-A35C-47DFBB0AAD10}" type="slidenum">
              <a:rPr lang="en-AU" smtClean="0"/>
              <a:pPr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801427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A56AA-49CF-4E53-BBA5-EAD006AF2FFF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257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2EE2B7-4A23-4148-B776-7A44363D312D}" type="slidenum">
              <a:rPr lang="en-US" altLang="en-US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117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2EE2B7-4A23-4148-B776-7A44363D312D}" type="slidenum">
              <a:rPr lang="en-US" altLang="en-US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1885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2EE2B7-4A23-4148-B776-7A44363D312D}" type="slidenum">
              <a:rPr lang="en-US" altLang="en-US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963368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2EE2B7-4A23-4148-B776-7A44363D312D}" type="slidenum">
              <a:rPr lang="en-US" altLang="en-US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8277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2EE2B7-4A23-4148-B776-7A44363D312D}" type="slidenum">
              <a:rPr lang="en-US" altLang="en-US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881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2EE2B7-4A23-4148-B776-7A44363D312D}" type="slidenum">
              <a:rPr lang="en-US" altLang="en-US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58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5C586E-AF88-486B-AF81-8814BE586F5C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991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81965-124E-41F6-A8DB-9023E7E3DC45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518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801688"/>
            <a:ext cx="11290300" cy="11033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8000" y="1981201"/>
            <a:ext cx="5537200" cy="4378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981201"/>
            <a:ext cx="5537200" cy="4378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822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116714"/>
            <a:ext cx="9528699" cy="741286"/>
          </a:xfrm>
        </p:spPr>
        <p:txBody>
          <a:bodyPr anchor="b">
            <a:normAutofit/>
          </a:bodyPr>
          <a:lstStyle>
            <a:lvl1pPr marL="0" indent="0">
              <a:buNone/>
              <a:defRPr sz="12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9" descr="3 logo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5200" y="1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2" t="465" r="45188" b="818"/>
          <a:stretch/>
        </p:blipFill>
        <p:spPr bwMode="auto">
          <a:xfrm>
            <a:off x="9149473" y="43894"/>
            <a:ext cx="592409" cy="39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623392" y="1412776"/>
            <a:ext cx="11041227" cy="0"/>
          </a:xfrm>
          <a:prstGeom prst="line">
            <a:avLst/>
          </a:prstGeom>
          <a:ln w="41275" cmpd="sng">
            <a:solidFill>
              <a:srgbClr val="007C8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ASCO AM 12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02670" y="6220169"/>
            <a:ext cx="3390900" cy="62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490538"/>
            <a:ext cx="11040201" cy="9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61043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0B369-D1D8-4A68-904C-C3F89AAF9B69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474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A34E6-5504-4CD2-A6ED-78BFD73F0D10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85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0DEB0-0298-4B5B-9444-6BECEF94CEA2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8908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4F89E-44CB-44BE-98F0-CC0BE583628D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39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476F32-99F1-440E-8964-8231E114FB5C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0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AE766-27F7-42EE-8802-BBFA9ED7D703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005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1D462-7E88-4C88-8F7A-B66FCF75C162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02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FE8EA1-8D84-4563-844B-01335376C216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087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2EE2B7-4A23-4148-B776-7A44363D312D}" type="slidenum">
              <a:rPr lang="en-US" altLang="en-US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98304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82" r:id="rId1"/>
    <p:sldLayoutId id="2147484283" r:id="rId2"/>
    <p:sldLayoutId id="2147484284" r:id="rId3"/>
    <p:sldLayoutId id="2147484285" r:id="rId4"/>
    <p:sldLayoutId id="2147484286" r:id="rId5"/>
    <p:sldLayoutId id="2147484287" r:id="rId6"/>
    <p:sldLayoutId id="2147484288" r:id="rId7"/>
    <p:sldLayoutId id="2147484289" r:id="rId8"/>
    <p:sldLayoutId id="2147484290" r:id="rId9"/>
    <p:sldLayoutId id="2147484291" r:id="rId10"/>
    <p:sldLayoutId id="2147484292" r:id="rId11"/>
    <p:sldLayoutId id="2147484293" r:id="rId12"/>
    <p:sldLayoutId id="2147484294" r:id="rId13"/>
    <p:sldLayoutId id="2147484295" r:id="rId14"/>
    <p:sldLayoutId id="2147484296" r:id="rId15"/>
    <p:sldLayoutId id="2147484297" r:id="rId16"/>
    <p:sldLayoutId id="2147484298" r:id="rId17"/>
    <p:sldLayoutId id="2147484299" r:id="rId18"/>
    <p:sldLayoutId id="2147484185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C000"/>
                </a:solidFill>
              </a:rPr>
              <a:t>Ovarian cancer</a:t>
            </a:r>
            <a:br>
              <a:rPr lang="en-AU" dirty="0" smtClean="0">
                <a:solidFill>
                  <a:srgbClr val="FFC000"/>
                </a:solidFill>
              </a:rPr>
            </a:br>
            <a:r>
              <a:rPr lang="en-AU" sz="2400" dirty="0" smtClean="0">
                <a:solidFill>
                  <a:srgbClr val="FFC000"/>
                </a:solidFill>
              </a:rPr>
              <a:t>with update from ASCO 2013</a:t>
            </a:r>
            <a:endParaRPr lang="en-AU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Siew</a:t>
            </a:r>
            <a:r>
              <a:rPr lang="en-AU" dirty="0" smtClean="0"/>
              <a:t> </a:t>
            </a:r>
            <a:r>
              <a:rPr lang="en-AU" dirty="0" err="1" smtClean="0"/>
              <a:t>wei</a:t>
            </a:r>
            <a:r>
              <a:rPr lang="en-AU" dirty="0" smtClean="0"/>
              <a:t> </a:t>
            </a:r>
            <a:r>
              <a:rPr lang="en-AU" dirty="0" err="1" smtClean="0"/>
              <a:t>wong</a:t>
            </a:r>
            <a:endParaRPr lang="en-AU" dirty="0" smtClean="0"/>
          </a:p>
          <a:p>
            <a:r>
              <a:rPr lang="en-AU" dirty="0" smtClean="0"/>
              <a:t>Oncology registrar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962018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smtClean="0"/>
              <a:t>Ovarian </a:t>
            </a:r>
            <a:r>
              <a:rPr lang="en-AU" sz="3600" dirty="0" err="1" smtClean="0"/>
              <a:t>Ca</a:t>
            </a:r>
            <a:r>
              <a:rPr lang="en-AU" sz="3600" dirty="0" smtClean="0"/>
              <a:t> Screening for general population: PLCO trial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322" y="1853248"/>
            <a:ext cx="10349935" cy="4807057"/>
          </a:xfrm>
        </p:spPr>
        <p:txBody>
          <a:bodyPr>
            <a:noAutofit/>
          </a:bodyPr>
          <a:lstStyle/>
          <a:p>
            <a:r>
              <a:rPr lang="en-AU" altLang="en-AU" dirty="0" smtClean="0"/>
              <a:t>68557 participants 55-74yo w/o prior </a:t>
            </a:r>
            <a:r>
              <a:rPr lang="en-AU" altLang="en-AU" dirty="0" err="1" smtClean="0"/>
              <a:t>hx</a:t>
            </a:r>
            <a:r>
              <a:rPr lang="en-AU" altLang="en-AU" dirty="0" smtClean="0"/>
              <a:t> of oophorectomy</a:t>
            </a:r>
          </a:p>
          <a:p>
            <a:r>
              <a:rPr lang="en-AU" altLang="en-AU" dirty="0" smtClean="0"/>
              <a:t>annual Ca125 for 6 </a:t>
            </a:r>
            <a:r>
              <a:rPr lang="en-AU" altLang="en-AU" dirty="0"/>
              <a:t>years and TVUS </a:t>
            </a:r>
            <a:r>
              <a:rPr lang="en-AU" altLang="en-AU" dirty="0" smtClean="0"/>
              <a:t>for 4 years in intervention </a:t>
            </a:r>
            <a:r>
              <a:rPr lang="en-AU" altLang="en-AU" dirty="0" err="1" smtClean="0"/>
              <a:t>grp</a:t>
            </a:r>
            <a:endParaRPr lang="en-AU" altLang="en-AU" dirty="0" smtClean="0"/>
          </a:p>
          <a:p>
            <a:r>
              <a:rPr lang="en-AU" altLang="en-AU" dirty="0" smtClean="0"/>
              <a:t>Median f/u:12.4 years</a:t>
            </a:r>
          </a:p>
          <a:p>
            <a:r>
              <a:rPr lang="en-AU" dirty="0" smtClean="0"/>
              <a:t>Results: </a:t>
            </a:r>
          </a:p>
          <a:p>
            <a:pPr lvl="1"/>
            <a:r>
              <a:rPr lang="en-AU" sz="2000" dirty="0" smtClean="0"/>
              <a:t>Similar detection rate (5.7 v 4.7 per 10000 person-</a:t>
            </a:r>
            <a:r>
              <a:rPr lang="en-AU" sz="2000" dirty="0" err="1" smtClean="0"/>
              <a:t>yrs</a:t>
            </a:r>
            <a:r>
              <a:rPr lang="en-AU" sz="2000" dirty="0" smtClean="0"/>
              <a:t>), HR 1.21 CI:0.99-1.48</a:t>
            </a:r>
          </a:p>
          <a:p>
            <a:pPr lvl="1"/>
            <a:r>
              <a:rPr lang="en-AU" sz="2000" dirty="0" smtClean="0"/>
              <a:t>&lt;60% of ovarian </a:t>
            </a:r>
            <a:r>
              <a:rPr lang="en-AU" sz="2000" dirty="0" err="1" smtClean="0"/>
              <a:t>ca</a:t>
            </a:r>
            <a:r>
              <a:rPr lang="en-AU" sz="2000" dirty="0" smtClean="0"/>
              <a:t> detected were high grade serous subtype. </a:t>
            </a:r>
          </a:p>
          <a:p>
            <a:pPr lvl="1"/>
            <a:r>
              <a:rPr lang="en-AU" sz="2000" dirty="0" smtClean="0"/>
              <a:t>No difference in ovarian </a:t>
            </a:r>
            <a:r>
              <a:rPr lang="en-AU" sz="2000" dirty="0" err="1" smtClean="0"/>
              <a:t>ca</a:t>
            </a:r>
            <a:r>
              <a:rPr lang="en-AU" sz="2000" dirty="0" smtClean="0"/>
              <a:t> mortality  (3.1 v 2.6 per 10000 person-years) HR 1.18 CI:0.82-1.71.</a:t>
            </a:r>
          </a:p>
          <a:p>
            <a:pPr lvl="1"/>
            <a:r>
              <a:rPr lang="en-AU" sz="2000" dirty="0" smtClean="0"/>
              <a:t>Harm from false-positive screen: 3285 cases with 15% major complication rate from surgical intervention!</a:t>
            </a:r>
            <a:endParaRPr lang="en-A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447295" y="6090834"/>
            <a:ext cx="5269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JAMA 2011:305 (22):</a:t>
            </a:r>
            <a:r>
              <a:rPr lang="en-AU" sz="2000" dirty="0" smtClean="0"/>
              <a:t>2295-2303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xmlns="" val="200591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1240"/>
          </a:xfrm>
        </p:spPr>
        <p:txBody>
          <a:bodyPr/>
          <a:lstStyle/>
          <a:p>
            <a:r>
              <a:rPr lang="en-AU" dirty="0" smtClean="0"/>
              <a:t>Ovarian </a:t>
            </a:r>
            <a:r>
              <a:rPr lang="en-AU" dirty="0" err="1" smtClean="0"/>
              <a:t>Ca</a:t>
            </a:r>
            <a:r>
              <a:rPr lang="en-AU" dirty="0" smtClean="0"/>
              <a:t> screening in ‘high risk </a:t>
            </a:r>
            <a:r>
              <a:rPr lang="en-AU" dirty="0" err="1" smtClean="0"/>
              <a:t>grp</a:t>
            </a:r>
            <a:r>
              <a:rPr lang="en-AU" dirty="0" smtClean="0"/>
              <a:t>’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15879"/>
            <a:ext cx="10972800" cy="4881965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UKFOCCS Phase 1: annual Ca125 and TVUS</a:t>
            </a:r>
          </a:p>
          <a:p>
            <a:pPr lvl="1"/>
            <a:r>
              <a:rPr lang="en-AU" dirty="0" smtClean="0"/>
              <a:t>Sensitivity &gt;80%, NPV 99%, PPV 25% (</a:t>
            </a:r>
            <a:r>
              <a:rPr lang="en-AU" dirty="0" err="1" smtClean="0"/>
              <a:t>ie</a:t>
            </a:r>
            <a:r>
              <a:rPr lang="en-AU" dirty="0" smtClean="0"/>
              <a:t> 4 operations for 1 case of </a:t>
            </a:r>
            <a:r>
              <a:rPr lang="en-AU" dirty="0" err="1" smtClean="0"/>
              <a:t>ca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Only 30% of screen detected </a:t>
            </a:r>
            <a:r>
              <a:rPr lang="en-AU" dirty="0" err="1" smtClean="0"/>
              <a:t>ca</a:t>
            </a:r>
            <a:r>
              <a:rPr lang="en-AU" dirty="0" smtClean="0"/>
              <a:t> were stage 1-2</a:t>
            </a:r>
          </a:p>
          <a:p>
            <a:pPr lvl="1"/>
            <a:r>
              <a:rPr lang="en-AU" dirty="0" smtClean="0"/>
              <a:t>89% of screen detected </a:t>
            </a:r>
            <a:r>
              <a:rPr lang="en-AU" dirty="0" err="1" smtClean="0"/>
              <a:t>ca</a:t>
            </a:r>
            <a:r>
              <a:rPr lang="en-AU" dirty="0" smtClean="0"/>
              <a:t> were in BRCA carriers. </a:t>
            </a:r>
          </a:p>
          <a:p>
            <a:pPr lvl="1"/>
            <a:r>
              <a:rPr lang="en-AU" dirty="0" smtClean="0"/>
              <a:t>Only 4/2960 cases of screen detected </a:t>
            </a:r>
            <a:r>
              <a:rPr lang="en-AU" dirty="0" err="1" smtClean="0"/>
              <a:t>ca</a:t>
            </a:r>
            <a:r>
              <a:rPr lang="en-AU" dirty="0" smtClean="0"/>
              <a:t> in women with +FH!</a:t>
            </a:r>
            <a:endParaRPr lang="en-AU" dirty="0"/>
          </a:p>
          <a:p>
            <a:r>
              <a:rPr lang="en-AU" dirty="0" smtClean="0"/>
              <a:t>UKFOCCS Phase 2: 4mthly Ca125 and annual TVUS plus ROCA (change in algorithmic scale of Ca125)</a:t>
            </a:r>
          </a:p>
          <a:p>
            <a:pPr lvl="1"/>
            <a:r>
              <a:rPr lang="en-AU" dirty="0" smtClean="0"/>
              <a:t>Breast or ovarian </a:t>
            </a:r>
            <a:r>
              <a:rPr lang="en-AU" dirty="0" err="1" smtClean="0"/>
              <a:t>ca</a:t>
            </a:r>
            <a:r>
              <a:rPr lang="en-AU" dirty="0" smtClean="0"/>
              <a:t> family, </a:t>
            </a:r>
            <a:r>
              <a:rPr lang="en-AU" dirty="0" err="1" smtClean="0"/>
              <a:t>BRCA?proportion</a:t>
            </a:r>
            <a:r>
              <a:rPr lang="en-AU" dirty="0" smtClean="0"/>
              <a:t>, HNPCC or Ashkenazi </a:t>
            </a:r>
          </a:p>
          <a:p>
            <a:pPr lvl="1"/>
            <a:r>
              <a:rPr lang="en-AU" dirty="0" smtClean="0"/>
              <a:t>4531 women median age 45 (35-84), only 1/3 &gt;50yo</a:t>
            </a:r>
          </a:p>
          <a:p>
            <a:pPr lvl="1"/>
            <a:r>
              <a:rPr lang="en-AU" dirty="0"/>
              <a:t>sens: 75% (or lower!)  spec 96% PPV 13% </a:t>
            </a:r>
            <a:endParaRPr lang="en-AU" dirty="0" smtClean="0"/>
          </a:p>
          <a:p>
            <a:pPr lvl="1"/>
            <a:r>
              <a:rPr lang="en-AU" dirty="0" smtClean="0"/>
              <a:t>12 cases of screen-detected cancer, with 42% of cases in stage 1/2</a:t>
            </a:r>
          </a:p>
          <a:p>
            <a:pPr lvl="1"/>
            <a:r>
              <a:rPr lang="en-AU" dirty="0" smtClean="0"/>
              <a:t>11/12 underwent optimal </a:t>
            </a:r>
            <a:r>
              <a:rPr lang="en-AU" dirty="0" err="1" smtClean="0"/>
              <a:t>cytoreduction</a:t>
            </a:r>
            <a:r>
              <a:rPr lang="en-AU" dirty="0"/>
              <a:t> </a:t>
            </a:r>
            <a:r>
              <a:rPr lang="en-AU" dirty="0" smtClean="0"/>
              <a:t>(does not translate to cure)</a:t>
            </a:r>
          </a:p>
          <a:p>
            <a:pPr lvl="1"/>
            <a:r>
              <a:rPr lang="en-AU" dirty="0"/>
              <a:t>14.4% underwent RRSO, 3.3% underwent RRSO due to false+, 4/653 had incidental </a:t>
            </a:r>
            <a:r>
              <a:rPr lang="en-AU" dirty="0" err="1"/>
              <a:t>ca</a:t>
            </a:r>
            <a:r>
              <a:rPr lang="en-AU" dirty="0"/>
              <a:t> </a:t>
            </a:r>
            <a:r>
              <a:rPr lang="en-AU" dirty="0" smtClean="0"/>
              <a:t>(? Even higher number if proper </a:t>
            </a:r>
            <a:r>
              <a:rPr lang="en-AU" dirty="0"/>
              <a:t>serial sectioning </a:t>
            </a:r>
            <a:r>
              <a:rPr lang="en-AU" dirty="0" smtClean="0"/>
              <a:t>method)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7113723" y="5997844"/>
            <a:ext cx="4602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JCO 2013;31:49-57</a:t>
            </a:r>
            <a:endParaRPr lang="en-AU" dirty="0"/>
          </a:p>
          <a:p>
            <a:r>
              <a:rPr lang="en-AU" dirty="0" smtClean="0"/>
              <a:t>ASCO 2013 </a:t>
            </a:r>
            <a:r>
              <a:rPr lang="en-AU" dirty="0" err="1" smtClean="0"/>
              <a:t>abstr</a:t>
            </a:r>
            <a:r>
              <a:rPr lang="en-AU" dirty="0" smtClean="0"/>
              <a:t> 5502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571554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90102"/>
          </a:xfrm>
        </p:spPr>
        <p:txBody>
          <a:bodyPr/>
          <a:lstStyle/>
          <a:p>
            <a:r>
              <a:rPr lang="en-AU" dirty="0" smtClean="0"/>
              <a:t>Ovarian </a:t>
            </a:r>
            <a:r>
              <a:rPr lang="en-AU" dirty="0" err="1" smtClean="0"/>
              <a:t>Ca</a:t>
            </a:r>
            <a:r>
              <a:rPr lang="en-AU" dirty="0" smtClean="0"/>
              <a:t> screening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56842"/>
            <a:ext cx="10086464" cy="4791558"/>
          </a:xfrm>
        </p:spPr>
        <p:txBody>
          <a:bodyPr>
            <a:normAutofit/>
          </a:bodyPr>
          <a:lstStyle/>
          <a:p>
            <a:r>
              <a:rPr lang="en-AU" dirty="0" smtClean="0"/>
              <a:t>Major organisations do not recommend ovarian cancer screening:</a:t>
            </a:r>
          </a:p>
          <a:p>
            <a:pPr lvl="1"/>
            <a:r>
              <a:rPr lang="en-AU" dirty="0" smtClean="0"/>
              <a:t>Poor understanding of natural history</a:t>
            </a:r>
          </a:p>
          <a:p>
            <a:pPr lvl="1"/>
            <a:r>
              <a:rPr lang="en-AU" dirty="0" smtClean="0"/>
              <a:t>Poor performance of current test in detecting early stage disease</a:t>
            </a:r>
          </a:p>
          <a:p>
            <a:pPr lvl="1"/>
            <a:r>
              <a:rPr lang="en-AU" dirty="0" smtClean="0"/>
              <a:t>No survival benefit demonstrated even in ‘high risk </a:t>
            </a:r>
            <a:r>
              <a:rPr lang="en-AU" dirty="0" err="1" smtClean="0"/>
              <a:t>grp</a:t>
            </a:r>
            <a:r>
              <a:rPr lang="en-AU" dirty="0" smtClean="0"/>
              <a:t>”</a:t>
            </a:r>
          </a:p>
          <a:p>
            <a:pPr lvl="1"/>
            <a:r>
              <a:rPr lang="en-AU" dirty="0" smtClean="0"/>
              <a:t>Potential for harm </a:t>
            </a:r>
          </a:p>
          <a:p>
            <a:r>
              <a:rPr lang="en-AU" dirty="0" smtClean="0"/>
              <a:t>RRBSO </a:t>
            </a:r>
            <a:r>
              <a:rPr lang="en-AU" dirty="0"/>
              <a:t>remains the standard of care </a:t>
            </a:r>
            <a:r>
              <a:rPr lang="en-AU" dirty="0" smtClean="0"/>
              <a:t>for BRCA carriers and </a:t>
            </a:r>
            <a:r>
              <a:rPr lang="en-AU" dirty="0"/>
              <a:t>reduces risk of OC by 75-96%</a:t>
            </a:r>
          </a:p>
          <a:p>
            <a:r>
              <a:rPr lang="en-AU" dirty="0" smtClean="0"/>
              <a:t>Current estimated uptake </a:t>
            </a:r>
            <a:r>
              <a:rPr lang="en-AU" dirty="0"/>
              <a:t>of RRBSO in BRCA </a:t>
            </a:r>
            <a:r>
              <a:rPr lang="en-AU" dirty="0" smtClean="0"/>
              <a:t>carriers by countries:</a:t>
            </a:r>
          </a:p>
          <a:p>
            <a:pPr lvl="1"/>
            <a:r>
              <a:rPr lang="en-AU" dirty="0" smtClean="0"/>
              <a:t>Australia 38%</a:t>
            </a:r>
          </a:p>
          <a:p>
            <a:pPr lvl="1"/>
            <a:r>
              <a:rPr lang="en-AU" dirty="0" smtClean="0"/>
              <a:t>UK 40%</a:t>
            </a:r>
          </a:p>
          <a:p>
            <a:pPr lvl="1"/>
            <a:r>
              <a:rPr lang="en-AU" dirty="0" smtClean="0"/>
              <a:t>France 70%</a:t>
            </a:r>
          </a:p>
          <a:p>
            <a:pPr lvl="1"/>
            <a:r>
              <a:rPr lang="en-AU" dirty="0" smtClean="0"/>
              <a:t>Canada 57%</a:t>
            </a:r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93571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Management of Ovarian Cancer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Surgical staging and </a:t>
            </a:r>
            <a:r>
              <a:rPr lang="en-AU" dirty="0" err="1" smtClean="0"/>
              <a:t>debulking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749272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287"/>
          </a:xfrm>
        </p:spPr>
        <p:txBody>
          <a:bodyPr/>
          <a:lstStyle/>
          <a:p>
            <a:r>
              <a:rPr lang="en-AU" dirty="0" smtClean="0"/>
              <a:t>Initial Surgical management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412"/>
            <a:ext cx="10515600" cy="5030551"/>
          </a:xfrm>
        </p:spPr>
        <p:txBody>
          <a:bodyPr>
            <a:normAutofit/>
          </a:bodyPr>
          <a:lstStyle/>
          <a:p>
            <a:r>
              <a:rPr lang="en-AU" dirty="0" smtClean="0"/>
              <a:t>Surgery is usually performed upfront regardless of stage:</a:t>
            </a:r>
          </a:p>
          <a:p>
            <a:pPr lvl="1"/>
            <a:r>
              <a:rPr lang="en-AU" dirty="0" smtClean="0"/>
              <a:t>Obtain tissue diagnosis</a:t>
            </a:r>
          </a:p>
          <a:p>
            <a:pPr lvl="1"/>
            <a:r>
              <a:rPr lang="en-AU" dirty="0" smtClean="0"/>
              <a:t>Perform surgical staging</a:t>
            </a:r>
          </a:p>
          <a:p>
            <a:pPr lvl="1"/>
            <a:r>
              <a:rPr lang="en-AU" dirty="0" smtClean="0"/>
              <a:t>Optimal </a:t>
            </a:r>
            <a:r>
              <a:rPr lang="en-AU" dirty="0" err="1" smtClean="0"/>
              <a:t>debulking</a:t>
            </a:r>
            <a:r>
              <a:rPr lang="en-AU" dirty="0" smtClean="0"/>
              <a:t> of tumour: improves response to chemo, decreases disease related symptoms and potentially improves immune response </a:t>
            </a:r>
          </a:p>
          <a:p>
            <a:r>
              <a:rPr lang="en-AU" dirty="0" smtClean="0"/>
              <a:t>Exception: poor ECOG, disease ‘too bulky’ or other primary not able to be excluded. Consider </a:t>
            </a:r>
            <a:r>
              <a:rPr lang="en-AU" dirty="0" err="1" smtClean="0"/>
              <a:t>neoadjuvant</a:t>
            </a:r>
            <a:r>
              <a:rPr lang="en-AU" dirty="0" smtClean="0"/>
              <a:t> chemotherapy</a:t>
            </a:r>
          </a:p>
          <a:p>
            <a:r>
              <a:rPr lang="en-AU" dirty="0" smtClean="0"/>
              <a:t>Engage experienced </a:t>
            </a:r>
            <a:r>
              <a:rPr lang="en-AU" dirty="0" err="1" smtClean="0"/>
              <a:t>gynaeonc</a:t>
            </a:r>
            <a:r>
              <a:rPr lang="en-AU" dirty="0" smtClean="0"/>
              <a:t> surgeon for optimal primary </a:t>
            </a:r>
            <a:r>
              <a:rPr lang="en-AU" dirty="0" err="1" smtClean="0"/>
              <a:t>debulking</a:t>
            </a:r>
            <a:r>
              <a:rPr lang="en-AU" dirty="0" smtClean="0"/>
              <a:t> (GOG: &lt;1cm residual disease, but ?less is even better)</a:t>
            </a:r>
            <a:endParaRPr lang="en-AU" dirty="0"/>
          </a:p>
          <a:p>
            <a:r>
              <a:rPr lang="en-AU" dirty="0" smtClean="0"/>
              <a:t>Minimal benefit in interval </a:t>
            </a:r>
            <a:r>
              <a:rPr lang="en-AU" dirty="0" err="1" smtClean="0"/>
              <a:t>debulking</a:t>
            </a:r>
            <a:r>
              <a:rPr lang="en-AU" dirty="0" smtClean="0"/>
              <a:t> after ‘suboptimal primary </a:t>
            </a:r>
            <a:r>
              <a:rPr lang="en-AU" dirty="0" err="1" smtClean="0"/>
              <a:t>debulking</a:t>
            </a:r>
            <a:r>
              <a:rPr lang="en-AU" dirty="0" smtClean="0"/>
              <a:t>’ </a:t>
            </a:r>
          </a:p>
          <a:p>
            <a:pPr lvl="1"/>
            <a:r>
              <a:rPr lang="en-AU" dirty="0" smtClean="0"/>
              <a:t>Benefit mainly lies with </a:t>
            </a:r>
            <a:r>
              <a:rPr lang="en-AU" dirty="0" err="1" smtClean="0"/>
              <a:t>pts</a:t>
            </a:r>
            <a:r>
              <a:rPr lang="en-AU" dirty="0" smtClean="0"/>
              <a:t> who received poor surgery upfront. EORTC v GOG152 trial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953512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23986"/>
            <a:ext cx="9404723" cy="929899"/>
          </a:xfrm>
        </p:spPr>
        <p:txBody>
          <a:bodyPr/>
          <a:lstStyle/>
          <a:p>
            <a:r>
              <a:rPr lang="en-AU" dirty="0" smtClean="0"/>
              <a:t>Steps in Surgical Staging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22983958"/>
              </p:ext>
            </p:extLst>
          </p:nvPr>
        </p:nvGraphicFramePr>
        <p:xfrm>
          <a:off x="646111" y="1177872"/>
          <a:ext cx="11070607" cy="5734420"/>
        </p:xfrm>
        <a:graphic>
          <a:graphicData uri="http://schemas.openxmlformats.org/drawingml/2006/table">
            <a:tbl>
              <a:tblPr/>
              <a:tblGrid>
                <a:gridCol w="11070607"/>
              </a:tblGrid>
              <a:tr h="27073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1. Obtain </a:t>
                      </a:r>
                      <a:r>
                        <a:rPr lang="en-AU" sz="1600" dirty="0"/>
                        <a:t>any free fluid for </a:t>
                      </a:r>
                      <a:r>
                        <a:rPr lang="en-AU" sz="1600" dirty="0" err="1"/>
                        <a:t>cytologic</a:t>
                      </a:r>
                      <a:r>
                        <a:rPr lang="en-AU" sz="1600" dirty="0"/>
                        <a:t> evaluation</a:t>
                      </a:r>
                    </a:p>
                  </a:txBody>
                  <a:tcPr marL="53111" marR="53111" marT="26555" marB="265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825">
                <a:tc>
                  <a:txBody>
                    <a:bodyPr/>
                    <a:lstStyle/>
                    <a:p>
                      <a:r>
                        <a:rPr lang="en-AU" sz="1600" dirty="0"/>
                        <a:t>2. If no free fluid is present, obtain washings by instilling saline and recovering the fluid. The fluid should irrigate the </a:t>
                      </a:r>
                      <a:r>
                        <a:rPr lang="en-AU" sz="1600" dirty="0" err="1"/>
                        <a:t>cul</a:t>
                      </a:r>
                      <a:r>
                        <a:rPr lang="en-AU" sz="1600" dirty="0"/>
                        <a:t> de sac, </a:t>
                      </a:r>
                      <a:r>
                        <a:rPr lang="en-AU" sz="1600" dirty="0" err="1"/>
                        <a:t>paracolic</a:t>
                      </a:r>
                      <a:r>
                        <a:rPr lang="en-AU" sz="1600" dirty="0"/>
                        <a:t> gutters, and area beneath each diaphragm.</a:t>
                      </a:r>
                    </a:p>
                  </a:txBody>
                  <a:tcPr marL="53111" marR="53111" marT="26555" marB="265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825">
                <a:tc>
                  <a:txBody>
                    <a:bodyPr/>
                    <a:lstStyle/>
                    <a:p>
                      <a:r>
                        <a:rPr lang="en-AU" sz="1600" dirty="0"/>
                        <a:t>3. Systematically explore all </a:t>
                      </a:r>
                      <a:r>
                        <a:rPr lang="en-AU" sz="1600" dirty="0" err="1"/>
                        <a:t>intraabdominal</a:t>
                      </a:r>
                      <a:r>
                        <a:rPr lang="en-AU" sz="1600" dirty="0"/>
                        <a:t> organs and surfaces: bowel, liver, gallbladder, diaphragms, mesentery, </a:t>
                      </a:r>
                      <a:r>
                        <a:rPr lang="en-AU" sz="1600" dirty="0" err="1"/>
                        <a:t>omentum</a:t>
                      </a:r>
                      <a:r>
                        <a:rPr lang="en-AU" sz="1600" dirty="0"/>
                        <a:t>, and the entire peritoneum should be visualized and palpated, as indicated</a:t>
                      </a:r>
                    </a:p>
                  </a:txBody>
                  <a:tcPr marL="53111" marR="53111" marT="26555" marB="265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2920">
                <a:tc>
                  <a:txBody>
                    <a:bodyPr/>
                    <a:lstStyle/>
                    <a:p>
                      <a:r>
                        <a:rPr lang="en-AU" sz="1600" dirty="0"/>
                        <a:t>4. Suspicious areas or adhesions should be biopsied. If there are no suspicious areas, multiple biopsies should be obtained from the peritoneum of the cul-de-sac, </a:t>
                      </a:r>
                      <a:r>
                        <a:rPr lang="en-AU" sz="1600" dirty="0" err="1"/>
                        <a:t>paracolic</a:t>
                      </a:r>
                      <a:r>
                        <a:rPr lang="en-AU" sz="1600" dirty="0"/>
                        <a:t> gutters, bladder, and intestinal mesentery when the disease appears confined to the ovary. These biopsies are not needed if the patient has advanced disease.</a:t>
                      </a:r>
                    </a:p>
                  </a:txBody>
                  <a:tcPr marL="53111" marR="53111" marT="26555" marB="265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3777">
                <a:tc>
                  <a:txBody>
                    <a:bodyPr/>
                    <a:lstStyle/>
                    <a:p>
                      <a:r>
                        <a:rPr lang="en-AU" sz="1600" dirty="0"/>
                        <a:t>5. The diaphragm should be biopsied or scraped for cytology. A laparoscope and biopsy instrument may be used.</a:t>
                      </a:r>
                    </a:p>
                  </a:txBody>
                  <a:tcPr marL="53111" marR="53111" marT="26555" marB="265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730">
                <a:tc>
                  <a:txBody>
                    <a:bodyPr/>
                    <a:lstStyle/>
                    <a:p>
                      <a:r>
                        <a:rPr lang="en-AU" sz="1600" dirty="0"/>
                        <a:t>6. The </a:t>
                      </a:r>
                      <a:r>
                        <a:rPr lang="en-AU" sz="1600" dirty="0" err="1"/>
                        <a:t>omentum</a:t>
                      </a:r>
                      <a:r>
                        <a:rPr lang="en-AU" sz="1600" dirty="0"/>
                        <a:t> should be resected from the transverse colon.</a:t>
                      </a:r>
                    </a:p>
                  </a:txBody>
                  <a:tcPr marL="53111" marR="53111" marT="26555" marB="265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3777">
                <a:tc>
                  <a:txBody>
                    <a:bodyPr/>
                    <a:lstStyle/>
                    <a:p>
                      <a:r>
                        <a:rPr lang="en-AU" sz="1600" dirty="0"/>
                        <a:t>7. The </a:t>
                      </a:r>
                      <a:r>
                        <a:rPr lang="en-AU" sz="1600" dirty="0" err="1"/>
                        <a:t>retroperitoneum</a:t>
                      </a:r>
                      <a:r>
                        <a:rPr lang="en-AU" sz="1600" dirty="0"/>
                        <a:t> should be explored to evaluate pelvic nodes. Suspicious nodes should be removed and sent for frozen section examination. </a:t>
                      </a:r>
                    </a:p>
                  </a:txBody>
                  <a:tcPr marL="53111" marR="53111" marT="26555" marB="265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3777">
                <a:tc>
                  <a:txBody>
                    <a:bodyPr/>
                    <a:lstStyle/>
                    <a:p>
                      <a:r>
                        <a:rPr lang="en-AU" sz="1600" dirty="0"/>
                        <a:t>8. The </a:t>
                      </a:r>
                      <a:r>
                        <a:rPr lang="en-AU" sz="1600" dirty="0" err="1"/>
                        <a:t>paraaortic</a:t>
                      </a:r>
                      <a:r>
                        <a:rPr lang="en-AU" sz="1600" dirty="0"/>
                        <a:t> nodes should be exposed and enlarged nodes removed. Nodes superior to the inferior mesenteric artery should also be resected. </a:t>
                      </a:r>
                    </a:p>
                  </a:txBody>
                  <a:tcPr marL="53111" marR="53111" marT="26555" marB="265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3777">
                <a:tc>
                  <a:txBody>
                    <a:bodyPr/>
                    <a:lstStyle/>
                    <a:p>
                      <a:r>
                        <a:rPr lang="en-AU" sz="1600" dirty="0"/>
                        <a:t>9. In the absence of suspicious nodes, pelvic and </a:t>
                      </a:r>
                      <a:r>
                        <a:rPr lang="en-AU" sz="1600" dirty="0" err="1"/>
                        <a:t>paraaortic</a:t>
                      </a:r>
                      <a:r>
                        <a:rPr lang="en-AU" sz="1600" dirty="0"/>
                        <a:t> nodes should still be sampled to exclude the possibility of microscopic stage III disease. </a:t>
                      </a:r>
                    </a:p>
                  </a:txBody>
                  <a:tcPr marL="53111" marR="53111" marT="26555" marB="265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3777">
                <a:tc>
                  <a:txBody>
                    <a:bodyPr/>
                    <a:lstStyle/>
                    <a:p>
                      <a:r>
                        <a:rPr lang="en-AU" sz="1600" dirty="0"/>
                        <a:t>10. A total abdominal hysterectomy and bilateral </a:t>
                      </a:r>
                      <a:r>
                        <a:rPr lang="en-AU" sz="1600" dirty="0" err="1"/>
                        <a:t>salpingo-ophorectomy</a:t>
                      </a:r>
                      <a:r>
                        <a:rPr lang="en-AU" sz="1600" dirty="0"/>
                        <a:t> is performed. (Fertility-conserving surgery may be an option for some women).</a:t>
                      </a:r>
                    </a:p>
                  </a:txBody>
                  <a:tcPr marL="53111" marR="53111" marT="26555" marB="265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39132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278969"/>
            <a:ext cx="9404723" cy="1574279"/>
          </a:xfrm>
        </p:spPr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896" y="452718"/>
            <a:ext cx="9879372" cy="974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9579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Stage I And II OC: role of adjuvant chemotherapy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8% 5 year improvement in OS was shown from a </a:t>
            </a:r>
            <a:r>
              <a:rPr lang="en-AU" dirty="0" err="1" smtClean="0"/>
              <a:t>metaanalyses</a:t>
            </a:r>
            <a:r>
              <a:rPr lang="en-AU" dirty="0" smtClean="0"/>
              <a:t> of 13 trials in stage 1 disease. However 90% of </a:t>
            </a:r>
            <a:r>
              <a:rPr lang="en-AU" dirty="0" err="1" smtClean="0"/>
              <a:t>pts</a:t>
            </a:r>
            <a:r>
              <a:rPr lang="en-AU" dirty="0" smtClean="0"/>
              <a:t> did not receive proper surgical staging/lymph node sampling. </a:t>
            </a:r>
          </a:p>
          <a:p>
            <a:r>
              <a:rPr lang="en-AU" dirty="0" smtClean="0"/>
              <a:t>Another </a:t>
            </a:r>
            <a:r>
              <a:rPr lang="en-AU" dirty="0" err="1" smtClean="0"/>
              <a:t>metaanalyses</a:t>
            </a:r>
            <a:r>
              <a:rPr lang="en-AU" dirty="0" smtClean="0"/>
              <a:t> showed adjuvant chemo significantly improved PFS and OS</a:t>
            </a:r>
          </a:p>
          <a:p>
            <a:pPr lvl="1"/>
            <a:r>
              <a:rPr lang="en-AU" dirty="0" err="1" smtClean="0"/>
              <a:t>Subgrp</a:t>
            </a:r>
            <a:r>
              <a:rPr lang="en-AU" dirty="0" smtClean="0"/>
              <a:t> analyses showed benefit only in early stage disease that was incompletely resected</a:t>
            </a:r>
          </a:p>
          <a:p>
            <a:pPr lvl="1"/>
            <a:r>
              <a:rPr lang="en-AU" dirty="0" smtClean="0"/>
              <a:t>One trial showed benefit only in high risk disease. </a:t>
            </a:r>
          </a:p>
          <a:p>
            <a:r>
              <a:rPr lang="en-AU" dirty="0" smtClean="0"/>
              <a:t>ACTION trial showed improvement in RFS but only trend towards OS benefit. In </a:t>
            </a:r>
            <a:r>
              <a:rPr lang="en-AU" dirty="0" err="1" smtClean="0"/>
              <a:t>pts</a:t>
            </a:r>
            <a:r>
              <a:rPr lang="en-AU" dirty="0" smtClean="0"/>
              <a:t> who had complete surgical staging, there was no RFS or OS benefit</a:t>
            </a:r>
          </a:p>
          <a:p>
            <a:pPr lvl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xmlns="" val="641820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smtClean="0"/>
              <a:t>Adjuvant Rx for early stage Ovarian </a:t>
            </a:r>
            <a:r>
              <a:rPr lang="en-AU" sz="3600" dirty="0" err="1" smtClean="0"/>
              <a:t>Ca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NCCN guideline suggests adjuvant chemo in stage 1C or stage II, clear cell OC (any stage), and grade 3 OC</a:t>
            </a:r>
          </a:p>
          <a:p>
            <a:r>
              <a:rPr lang="en-AU" dirty="0" smtClean="0"/>
              <a:t>No consensus on optimal chemotherapy agent and duration of treatment:</a:t>
            </a:r>
          </a:p>
          <a:p>
            <a:pPr lvl="1"/>
            <a:r>
              <a:rPr lang="en-AU" dirty="0" smtClean="0"/>
              <a:t>?carboplatin and paclitaxel</a:t>
            </a:r>
          </a:p>
          <a:p>
            <a:pPr lvl="1"/>
            <a:r>
              <a:rPr lang="en-AU" dirty="0" smtClean="0"/>
              <a:t>3 cycles </a:t>
            </a:r>
            <a:r>
              <a:rPr lang="en-AU" dirty="0" err="1" smtClean="0"/>
              <a:t>vs</a:t>
            </a:r>
            <a:r>
              <a:rPr lang="en-AU" dirty="0" smtClean="0"/>
              <a:t> 6 cycles of adjuvant Rx: GOG 157 showed non-significant trend towards less relapse but similar OS and more toxicity with 6 cycles. 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439693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Postop Management of advanced ovarian cancer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2341718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368"/>
          </a:xfrm>
        </p:spPr>
        <p:txBody>
          <a:bodyPr/>
          <a:lstStyle/>
          <a:p>
            <a:r>
              <a:rPr lang="en-AU" dirty="0" smtClean="0"/>
              <a:t>Epidemiology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3494"/>
            <a:ext cx="10515600" cy="4953469"/>
          </a:xfrm>
        </p:spPr>
        <p:txBody>
          <a:bodyPr>
            <a:normAutofit/>
          </a:bodyPr>
          <a:lstStyle/>
          <a:p>
            <a:r>
              <a:rPr lang="en-AU" dirty="0" smtClean="0"/>
              <a:t>225000 new incidence annually worldwide. Incidence stable since 1970s</a:t>
            </a:r>
          </a:p>
          <a:p>
            <a:pPr lvl="1"/>
            <a:r>
              <a:rPr lang="en-AU" dirty="0" smtClean="0"/>
              <a:t>1600 new cases in Australia in 2010</a:t>
            </a:r>
          </a:p>
          <a:p>
            <a:r>
              <a:rPr lang="en-AU" dirty="0" smtClean="0"/>
              <a:t>Median age at diagnosis 63</a:t>
            </a:r>
          </a:p>
          <a:p>
            <a:r>
              <a:rPr lang="en-AU" dirty="0" smtClean="0"/>
              <a:t>Fourth commonest cause of cancer death in women in developed countries</a:t>
            </a:r>
          </a:p>
          <a:p>
            <a:r>
              <a:rPr lang="en-AU" dirty="0"/>
              <a:t>&gt;</a:t>
            </a:r>
            <a:r>
              <a:rPr lang="en-AU" dirty="0" smtClean="0"/>
              <a:t>60% of women diagnosed with Stage III/IV </a:t>
            </a:r>
          </a:p>
          <a:p>
            <a:pPr lvl="1"/>
            <a:r>
              <a:rPr lang="en-AU" dirty="0" smtClean="0"/>
              <a:t>symptoms of </a:t>
            </a:r>
            <a:r>
              <a:rPr lang="en-AU" dirty="0" err="1" smtClean="0"/>
              <a:t>abdo</a:t>
            </a:r>
            <a:r>
              <a:rPr lang="en-AU" dirty="0" smtClean="0"/>
              <a:t> pain, bloating, distension, constipation, back pain usually happen in advanced stage </a:t>
            </a:r>
          </a:p>
          <a:p>
            <a:r>
              <a:rPr lang="en-AU" dirty="0" smtClean="0"/>
              <a:t>To date, no mortality benefit demonstrated with CA125 and TVUS screening.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590159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9433"/>
            <a:ext cx="10515600" cy="641445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Standard: ?</a:t>
            </a:r>
            <a:r>
              <a:rPr lang="en-AU" dirty="0" err="1" smtClean="0"/>
              <a:t>Carbo</a:t>
            </a:r>
            <a:r>
              <a:rPr lang="en-AU" dirty="0" smtClean="0"/>
              <a:t> AUC6 + </a:t>
            </a:r>
            <a:r>
              <a:rPr lang="en-AU" dirty="0" err="1" smtClean="0"/>
              <a:t>Pacli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3015"/>
            <a:ext cx="10515600" cy="4743948"/>
          </a:xfrm>
        </p:spPr>
        <p:txBody>
          <a:bodyPr>
            <a:normAutofit/>
          </a:bodyPr>
          <a:lstStyle/>
          <a:p>
            <a:pPr lvl="1"/>
            <a:r>
              <a:rPr lang="en-AU" sz="2000" dirty="0" smtClean="0"/>
              <a:t>GOG 111 and OV10: </a:t>
            </a:r>
            <a:r>
              <a:rPr lang="en-AU" sz="2000" dirty="0" err="1" smtClean="0"/>
              <a:t>Cisp</a:t>
            </a:r>
            <a:r>
              <a:rPr lang="en-AU" sz="2000" dirty="0" smtClean="0"/>
              <a:t>/Paclitaxel v </a:t>
            </a:r>
            <a:r>
              <a:rPr lang="en-AU" sz="2000" dirty="0" err="1" smtClean="0"/>
              <a:t>Cisp</a:t>
            </a:r>
            <a:r>
              <a:rPr lang="en-AU" sz="2000" dirty="0" smtClean="0"/>
              <a:t>/</a:t>
            </a:r>
            <a:r>
              <a:rPr lang="en-AU" sz="2000" dirty="0" err="1" smtClean="0"/>
              <a:t>Cyclo</a:t>
            </a:r>
            <a:r>
              <a:rPr lang="en-AU" sz="2000" dirty="0" smtClean="0"/>
              <a:t> showed 11% ARR favouring </a:t>
            </a:r>
            <a:r>
              <a:rPr lang="en-AU" sz="2000" dirty="0" err="1" smtClean="0"/>
              <a:t>taxane</a:t>
            </a:r>
            <a:r>
              <a:rPr lang="en-AU" sz="2000" dirty="0" smtClean="0"/>
              <a:t> </a:t>
            </a:r>
            <a:r>
              <a:rPr lang="en-AU" sz="2000" baseline="-25000" dirty="0" smtClean="0"/>
              <a:t>NEJM 1996;334(1):1-6,</a:t>
            </a:r>
            <a:r>
              <a:rPr lang="en-AU" sz="2000" dirty="0"/>
              <a:t> </a:t>
            </a:r>
            <a:r>
              <a:rPr lang="en-AU" sz="2000" baseline="-25000" dirty="0" smtClean="0"/>
              <a:t>JNCI</a:t>
            </a:r>
            <a:r>
              <a:rPr lang="en-AU" sz="2000" dirty="0"/>
              <a:t> </a:t>
            </a:r>
            <a:r>
              <a:rPr lang="en-AU" sz="2000" baseline="-25000" dirty="0" smtClean="0"/>
              <a:t>2000;92(9):699-708.</a:t>
            </a:r>
          </a:p>
          <a:p>
            <a:pPr lvl="1"/>
            <a:r>
              <a:rPr lang="en-AU" sz="2000" dirty="0" smtClean="0"/>
              <a:t>Carboplatin is at least as effective as </a:t>
            </a:r>
            <a:r>
              <a:rPr lang="en-AU" sz="2000" dirty="0" err="1"/>
              <a:t>C</a:t>
            </a:r>
            <a:r>
              <a:rPr lang="en-AU" sz="2000" dirty="0" err="1" smtClean="0"/>
              <a:t>isplatin</a:t>
            </a:r>
            <a:r>
              <a:rPr lang="en-AU" sz="2000" dirty="0" smtClean="0"/>
              <a:t> </a:t>
            </a:r>
            <a:r>
              <a:rPr lang="en-AU" sz="2000" baseline="-25000" dirty="0" smtClean="0"/>
              <a:t>Ann </a:t>
            </a:r>
            <a:r>
              <a:rPr lang="en-AU" sz="2000" baseline="-25000" dirty="0" err="1" smtClean="0"/>
              <a:t>Oncol</a:t>
            </a:r>
            <a:r>
              <a:rPr lang="en-AU" sz="2000" baseline="-25000" dirty="0" smtClean="0"/>
              <a:t> 1999;10 supp1:35-41</a:t>
            </a:r>
            <a:endParaRPr lang="en-AU" sz="2000" dirty="0" smtClean="0"/>
          </a:p>
          <a:p>
            <a:pPr lvl="1"/>
            <a:r>
              <a:rPr lang="en-AU" sz="2000" dirty="0" smtClean="0"/>
              <a:t>SCOTROC: </a:t>
            </a:r>
            <a:r>
              <a:rPr lang="en-AU" sz="2000" dirty="0" err="1" smtClean="0"/>
              <a:t>Docetaxel</a:t>
            </a:r>
            <a:r>
              <a:rPr lang="en-AU" sz="2000" dirty="0" smtClean="0"/>
              <a:t> is as effective as Paclitaxel but more </a:t>
            </a:r>
            <a:r>
              <a:rPr lang="en-AU" sz="2000" dirty="0" err="1" smtClean="0"/>
              <a:t>myelosuppressive</a:t>
            </a:r>
            <a:r>
              <a:rPr lang="en-AU" sz="2000" dirty="0" smtClean="0"/>
              <a:t> </a:t>
            </a:r>
            <a:r>
              <a:rPr lang="en-AU" sz="2000" baseline="-25000" dirty="0" smtClean="0"/>
              <a:t>JNCI 2004;96(22):1682</a:t>
            </a:r>
          </a:p>
          <a:p>
            <a:pPr lvl="1"/>
            <a:r>
              <a:rPr lang="en-AU" sz="2000" dirty="0" smtClean="0"/>
              <a:t>No additional benefit of continuing chemo beyond 6 cycles.</a:t>
            </a:r>
          </a:p>
          <a:p>
            <a:pPr lvl="1"/>
            <a:r>
              <a:rPr lang="en-AU" sz="2000" dirty="0" smtClean="0"/>
              <a:t>2006 </a:t>
            </a:r>
            <a:r>
              <a:rPr lang="en-AU" sz="2000" dirty="0" err="1" smtClean="0"/>
              <a:t>metaanalysis</a:t>
            </a:r>
            <a:r>
              <a:rPr lang="en-AU" sz="2000" dirty="0" smtClean="0"/>
              <a:t> of 60 trials with 15609 women:</a:t>
            </a:r>
          </a:p>
          <a:p>
            <a:pPr lvl="2"/>
            <a:r>
              <a:rPr lang="en-AU" sz="1800" dirty="0"/>
              <a:t>P</a:t>
            </a:r>
            <a:r>
              <a:rPr lang="en-AU" sz="1800" dirty="0" smtClean="0"/>
              <a:t>latinum </a:t>
            </a:r>
            <a:r>
              <a:rPr lang="en-AU" sz="1800" dirty="0" err="1" smtClean="0"/>
              <a:t>monotherapy</a:t>
            </a:r>
            <a:r>
              <a:rPr lang="en-AU" sz="1800" dirty="0" smtClean="0"/>
              <a:t> v Platinum-based </a:t>
            </a:r>
            <a:r>
              <a:rPr lang="en-AU" sz="1800" dirty="0" err="1" smtClean="0"/>
              <a:t>combi</a:t>
            </a:r>
            <a:r>
              <a:rPr lang="en-AU" sz="1800" dirty="0" smtClean="0"/>
              <a:t>: HR 1.16 CI:0.86-1.58)</a:t>
            </a:r>
          </a:p>
          <a:p>
            <a:pPr lvl="2"/>
            <a:r>
              <a:rPr lang="en-AU" sz="1800" dirty="0" smtClean="0"/>
              <a:t>Platinum-non </a:t>
            </a:r>
            <a:r>
              <a:rPr lang="en-AU" sz="1800" dirty="0" err="1" smtClean="0"/>
              <a:t>taxane</a:t>
            </a:r>
            <a:r>
              <a:rPr lang="en-AU" sz="1800" dirty="0" smtClean="0"/>
              <a:t> v Platinum-</a:t>
            </a:r>
            <a:r>
              <a:rPr lang="en-AU" sz="1800" dirty="0" err="1" smtClean="0"/>
              <a:t>taxane</a:t>
            </a:r>
            <a:r>
              <a:rPr lang="en-AU" sz="1800" dirty="0" smtClean="0"/>
              <a:t>: HR 1.28 CI:1.07-1.53) </a:t>
            </a:r>
          </a:p>
          <a:p>
            <a:pPr lvl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xmlns="" val="925975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789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Improving outcome beyond </a:t>
            </a:r>
            <a:r>
              <a:rPr lang="en-AU" dirty="0" err="1" smtClean="0"/>
              <a:t>Carbo</a:t>
            </a:r>
            <a:r>
              <a:rPr lang="en-AU" dirty="0" smtClean="0"/>
              <a:t>/Paclitaxel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First line </a:t>
            </a:r>
            <a:r>
              <a:rPr lang="en-AU" dirty="0" err="1" smtClean="0"/>
              <a:t>Carbo</a:t>
            </a:r>
            <a:r>
              <a:rPr lang="en-AU" dirty="0" smtClean="0"/>
              <a:t>/Paclitaxel showed RR 70-80% with more than 50% achieving CR after optimal </a:t>
            </a:r>
            <a:r>
              <a:rPr lang="en-AU" dirty="0" err="1" smtClean="0"/>
              <a:t>cytoreduction</a:t>
            </a:r>
            <a:endParaRPr lang="en-AU" dirty="0" smtClean="0"/>
          </a:p>
          <a:p>
            <a:r>
              <a:rPr lang="en-AU" dirty="0" smtClean="0"/>
              <a:t>However, up to 70% relapse within 1-3 years.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2982864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/>
          <a:lstStyle/>
          <a:p>
            <a:r>
              <a:rPr lang="en-AU" dirty="0" smtClean="0"/>
              <a:t>Better schedule for </a:t>
            </a:r>
            <a:r>
              <a:rPr lang="en-AU" dirty="0" err="1" smtClean="0"/>
              <a:t>Carbo</a:t>
            </a:r>
            <a:r>
              <a:rPr lang="en-AU" dirty="0" smtClean="0"/>
              <a:t>/</a:t>
            </a:r>
            <a:r>
              <a:rPr lang="en-AU" dirty="0" err="1" smtClean="0"/>
              <a:t>Pacli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3834"/>
            <a:ext cx="10515600" cy="4853129"/>
          </a:xfrm>
        </p:spPr>
        <p:txBody>
          <a:bodyPr>
            <a:normAutofit/>
          </a:bodyPr>
          <a:lstStyle/>
          <a:p>
            <a:r>
              <a:rPr lang="en-AU" sz="2400" dirty="0" smtClean="0"/>
              <a:t>JCOG 3016 trial </a:t>
            </a:r>
            <a:r>
              <a:rPr lang="en-AU" sz="2400" baseline="-25000" dirty="0" smtClean="0"/>
              <a:t>Lancet 2009;374:1331-1338</a:t>
            </a:r>
            <a:endParaRPr lang="en-AU" sz="2400" dirty="0" smtClean="0"/>
          </a:p>
          <a:p>
            <a:pPr lvl="1"/>
            <a:r>
              <a:rPr lang="en-AU" sz="2000" dirty="0" smtClean="0"/>
              <a:t>637 </a:t>
            </a:r>
            <a:r>
              <a:rPr lang="en-AU" sz="2000" dirty="0" err="1" smtClean="0"/>
              <a:t>pts</a:t>
            </a:r>
            <a:r>
              <a:rPr lang="en-AU" sz="2000" dirty="0" smtClean="0"/>
              <a:t> stage II to IV (65% SIII, 15% SIV)</a:t>
            </a:r>
          </a:p>
          <a:p>
            <a:pPr lvl="1"/>
            <a:r>
              <a:rPr lang="en-AU" sz="2000" dirty="0" err="1" smtClean="0"/>
              <a:t>Carbo</a:t>
            </a:r>
            <a:r>
              <a:rPr lang="en-AU" sz="2000" dirty="0" smtClean="0"/>
              <a:t> AUC6 + Pacli180mg/m2 D1 q3/52 v </a:t>
            </a:r>
            <a:r>
              <a:rPr lang="en-AU" sz="2000" dirty="0" err="1" smtClean="0"/>
              <a:t>Carbo</a:t>
            </a:r>
            <a:r>
              <a:rPr lang="en-AU" sz="2000" dirty="0" smtClean="0"/>
              <a:t> AUC6 D1 + </a:t>
            </a:r>
            <a:r>
              <a:rPr lang="en-AU" sz="2000" dirty="0" err="1" smtClean="0"/>
              <a:t>Pacli</a:t>
            </a:r>
            <a:r>
              <a:rPr lang="en-AU" sz="2000" dirty="0" smtClean="0"/>
              <a:t> 80mg/m2 D1,8,15 q3/52</a:t>
            </a:r>
          </a:p>
          <a:p>
            <a:pPr lvl="1"/>
            <a:r>
              <a:rPr lang="en-AU" sz="2000" dirty="0" smtClean="0"/>
              <a:t>Improved PFS 17.2m v 28m HR 0.71 CI: 0.58-0.88</a:t>
            </a:r>
          </a:p>
          <a:p>
            <a:pPr lvl="1"/>
            <a:r>
              <a:rPr lang="en-AU" sz="2000" dirty="0" smtClean="0"/>
              <a:t>Improved 3-yr OS 65.1% v 72.1% HR 0.75 CI 0.57-0.98</a:t>
            </a:r>
          </a:p>
          <a:p>
            <a:pPr lvl="1"/>
            <a:r>
              <a:rPr lang="en-AU" sz="2000" dirty="0" smtClean="0"/>
              <a:t>Improved OS at 6.4-yr </a:t>
            </a:r>
            <a:r>
              <a:rPr lang="en-AU" sz="2000" dirty="0" err="1" smtClean="0"/>
              <a:t>fu</a:t>
            </a:r>
            <a:r>
              <a:rPr lang="en-AU" sz="2000" dirty="0" smtClean="0"/>
              <a:t>: 62m v not reached HR 0.79 CI 0.63-0.99 </a:t>
            </a:r>
            <a:r>
              <a:rPr lang="en-AU" sz="2000" baseline="-25000" dirty="0" smtClean="0"/>
              <a:t>(ASCO 2012)</a:t>
            </a:r>
          </a:p>
          <a:p>
            <a:pPr lvl="1"/>
            <a:r>
              <a:rPr lang="en-AU" sz="2000" dirty="0" smtClean="0"/>
              <a:t>Greater toxicity with dose dense strategy:</a:t>
            </a:r>
          </a:p>
          <a:p>
            <a:pPr lvl="2"/>
            <a:r>
              <a:rPr lang="en-AU" sz="1800" dirty="0" smtClean="0"/>
              <a:t>Neutropenia 88% v 92%, G3 or 4 anaemia 44% v 69%, Less treatment completion 61% v 73%</a:t>
            </a:r>
          </a:p>
          <a:p>
            <a:pPr lvl="2"/>
            <a:r>
              <a:rPr lang="en-AU" sz="1800" dirty="0" smtClean="0"/>
              <a:t>Similar rate of </a:t>
            </a:r>
            <a:r>
              <a:rPr lang="en-AU" sz="1800" dirty="0" err="1" smtClean="0"/>
              <a:t>neurotox</a:t>
            </a:r>
            <a:r>
              <a:rPr lang="en-AU" sz="1800" dirty="0" smtClean="0"/>
              <a:t> and febrile </a:t>
            </a:r>
            <a:r>
              <a:rPr lang="en-AU" sz="1800" dirty="0" err="1" smtClean="0"/>
              <a:t>neut</a:t>
            </a:r>
            <a:r>
              <a:rPr lang="en-AU" sz="1800" dirty="0" smtClean="0"/>
              <a:t> (9%)</a:t>
            </a:r>
          </a:p>
        </p:txBody>
      </p:sp>
    </p:spTree>
    <p:extLst>
      <p:ext uri="{BB962C8B-B14F-4D97-AF65-F5344CB8AC3E}">
        <p14:creationId xmlns:p14="http://schemas.microsoft.com/office/powerpoint/2010/main" xmlns="" val="3900471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04123"/>
          </a:xfrm>
        </p:spPr>
        <p:txBody>
          <a:bodyPr/>
          <a:lstStyle/>
          <a:p>
            <a:r>
              <a:rPr lang="en-AU" dirty="0" smtClean="0"/>
              <a:t>Better </a:t>
            </a:r>
            <a:r>
              <a:rPr lang="en-AU" dirty="0" err="1" smtClean="0"/>
              <a:t>carbo</a:t>
            </a:r>
            <a:r>
              <a:rPr lang="en-AU" dirty="0" smtClean="0"/>
              <a:t>/</a:t>
            </a:r>
            <a:r>
              <a:rPr lang="en-AU" dirty="0" err="1" smtClean="0"/>
              <a:t>taxol</a:t>
            </a:r>
            <a:r>
              <a:rPr lang="en-AU" dirty="0" smtClean="0"/>
              <a:t> schedule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942" y="1456842"/>
            <a:ext cx="10724827" cy="4791558"/>
          </a:xfrm>
        </p:spPr>
        <p:txBody>
          <a:bodyPr>
            <a:normAutofit/>
          </a:bodyPr>
          <a:lstStyle/>
          <a:p>
            <a:r>
              <a:rPr lang="en-AU" sz="2800" dirty="0"/>
              <a:t>MITO-7 </a:t>
            </a:r>
            <a:r>
              <a:rPr lang="en-AU" sz="2800" baseline="-25000" dirty="0"/>
              <a:t>JCO 2013;31 </a:t>
            </a:r>
            <a:r>
              <a:rPr lang="en-AU" sz="2800" baseline="-25000" dirty="0" err="1"/>
              <a:t>suppl;abstr</a:t>
            </a:r>
            <a:r>
              <a:rPr lang="en-AU" sz="2800" baseline="-25000" dirty="0"/>
              <a:t> LBA5501</a:t>
            </a:r>
          </a:p>
          <a:p>
            <a:pPr lvl="1"/>
            <a:r>
              <a:rPr lang="en-AU" sz="2400" dirty="0"/>
              <a:t>822 </a:t>
            </a:r>
            <a:r>
              <a:rPr lang="en-AU" sz="2400" dirty="0" err="1"/>
              <a:t>pts</a:t>
            </a:r>
            <a:r>
              <a:rPr lang="en-AU" sz="2400" dirty="0"/>
              <a:t> stage IC to IV (66% SIII, 18% SIV)</a:t>
            </a:r>
          </a:p>
          <a:p>
            <a:pPr lvl="1"/>
            <a:r>
              <a:rPr lang="en-AU" sz="2400" dirty="0" err="1"/>
              <a:t>Carbo</a:t>
            </a:r>
            <a:r>
              <a:rPr lang="en-AU" sz="2400" dirty="0"/>
              <a:t> AUC2 +</a:t>
            </a:r>
            <a:r>
              <a:rPr lang="en-AU" sz="2400" dirty="0" err="1"/>
              <a:t>Pacli</a:t>
            </a:r>
            <a:r>
              <a:rPr lang="en-AU" sz="2400" dirty="0"/>
              <a:t> 80mg/m2 both D1,8,15 q3/52 v C AUC6+P 180mg/m2 q3/52 v </a:t>
            </a:r>
          </a:p>
          <a:p>
            <a:pPr lvl="1"/>
            <a:r>
              <a:rPr lang="en-AU" sz="2400" dirty="0"/>
              <a:t>20m f/u: Similar PFS (18.8m v 16.5m HR 0.88 CI 0.72-1.06). OS immature</a:t>
            </a:r>
          </a:p>
          <a:p>
            <a:pPr lvl="1"/>
            <a:r>
              <a:rPr lang="en-AU" sz="2400" dirty="0"/>
              <a:t>Better tolerated with less neuropathy (6% v16%), neutropenia, renal dysfunction (0% v 2%). Better QOL</a:t>
            </a:r>
          </a:p>
          <a:p>
            <a:r>
              <a:rPr lang="en-AU" sz="2800" dirty="0"/>
              <a:t>Upcoming trials: </a:t>
            </a:r>
            <a:r>
              <a:rPr lang="en-AU" sz="2800" dirty="0" smtClean="0"/>
              <a:t>ICON-8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xmlns="" val="38078348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765"/>
          </a:xfrm>
        </p:spPr>
        <p:txBody>
          <a:bodyPr/>
          <a:lstStyle/>
          <a:p>
            <a:r>
              <a:rPr lang="en-AU" dirty="0" smtClean="0"/>
              <a:t>ADDING THIRD CYTOTOXIC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2890"/>
            <a:ext cx="10515600" cy="5281683"/>
          </a:xfrm>
        </p:spPr>
        <p:txBody>
          <a:bodyPr/>
          <a:lstStyle/>
          <a:p>
            <a:r>
              <a:rPr lang="en-AU" sz="2400" dirty="0" smtClean="0"/>
              <a:t>Rationale: addition of non-cross resistant drug to platinum/paclitaxel </a:t>
            </a:r>
            <a:r>
              <a:rPr lang="en-AU" sz="2400" dirty="0" err="1" smtClean="0"/>
              <a:t>combi</a:t>
            </a:r>
            <a:r>
              <a:rPr lang="en-AU" sz="2400" dirty="0" smtClean="0"/>
              <a:t> may improve OS</a:t>
            </a:r>
          </a:p>
          <a:p>
            <a:r>
              <a:rPr lang="en-AU" sz="2400" dirty="0" smtClean="0"/>
              <a:t>Multiple trials. Biggest is GOG182-ICON5: </a:t>
            </a:r>
            <a:r>
              <a:rPr lang="en-AU" sz="2400" baseline="-25000" dirty="0" smtClean="0"/>
              <a:t>JCO 2009;27(9):1419-1425</a:t>
            </a:r>
            <a:endParaRPr lang="en-AU" sz="2400" dirty="0" smtClean="0"/>
          </a:p>
          <a:p>
            <a:pPr lvl="1"/>
            <a:r>
              <a:rPr lang="en-AU" sz="2000" dirty="0" smtClean="0"/>
              <a:t>5 arms study of adding either Gemcitabine, </a:t>
            </a:r>
            <a:r>
              <a:rPr lang="en-AU" sz="2000" dirty="0" err="1"/>
              <a:t>T</a:t>
            </a:r>
            <a:r>
              <a:rPr lang="en-AU" sz="2000" dirty="0" err="1" smtClean="0"/>
              <a:t>opotecan</a:t>
            </a:r>
            <a:r>
              <a:rPr lang="en-AU" sz="2000" dirty="0" smtClean="0"/>
              <a:t> or </a:t>
            </a:r>
            <a:r>
              <a:rPr lang="en-AU" sz="2000" dirty="0" err="1" smtClean="0"/>
              <a:t>Caelyx</a:t>
            </a:r>
            <a:r>
              <a:rPr lang="en-AU" sz="2000" dirty="0" smtClean="0"/>
              <a:t> to backbone of </a:t>
            </a:r>
            <a:r>
              <a:rPr lang="en-AU" sz="2000" dirty="0" err="1" smtClean="0"/>
              <a:t>Carbo</a:t>
            </a:r>
            <a:r>
              <a:rPr lang="en-AU" sz="2000" dirty="0" smtClean="0"/>
              <a:t>/</a:t>
            </a:r>
            <a:r>
              <a:rPr lang="en-AU" sz="2000" dirty="0" err="1" smtClean="0"/>
              <a:t>pacli</a:t>
            </a:r>
            <a:endParaRPr lang="en-AU" sz="2000" dirty="0" smtClean="0"/>
          </a:p>
          <a:p>
            <a:pPr lvl="1"/>
            <a:r>
              <a:rPr lang="en-AU" sz="2000" dirty="0" smtClean="0"/>
              <a:t>Study closed after 4312 </a:t>
            </a:r>
            <a:r>
              <a:rPr lang="en-AU" sz="2000" dirty="0" err="1" smtClean="0"/>
              <a:t>pts</a:t>
            </a:r>
            <a:r>
              <a:rPr lang="en-AU" sz="2000" dirty="0" smtClean="0"/>
              <a:t> accrued due to no PFS and OS benefit over CP</a:t>
            </a:r>
          </a:p>
          <a:p>
            <a:pPr marL="0" indent="0">
              <a:buNone/>
            </a:pPr>
            <a:endParaRPr lang="en-AU" sz="2200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696480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761"/>
            <a:ext cx="10515600" cy="849526"/>
          </a:xfrm>
        </p:spPr>
        <p:txBody>
          <a:bodyPr/>
          <a:lstStyle/>
          <a:p>
            <a:r>
              <a:rPr lang="en-AU" dirty="0" smtClean="0"/>
              <a:t>Role of targeted agents: </a:t>
            </a:r>
            <a:r>
              <a:rPr lang="en-AU" dirty="0" err="1" smtClean="0"/>
              <a:t>pazopanib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6287"/>
            <a:ext cx="10515600" cy="550822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AU" dirty="0" smtClean="0"/>
          </a:p>
          <a:p>
            <a:r>
              <a:rPr lang="en-AU" sz="2900" dirty="0" smtClean="0"/>
              <a:t>AGO-OVAR16: </a:t>
            </a:r>
          </a:p>
          <a:p>
            <a:pPr lvl="1"/>
            <a:r>
              <a:rPr lang="en-AU" sz="2700" dirty="0" err="1" smtClean="0"/>
              <a:t>Pazopanib</a:t>
            </a:r>
            <a:r>
              <a:rPr lang="en-AU" sz="2700" dirty="0" smtClean="0"/>
              <a:t> (24m) v placebo in </a:t>
            </a:r>
            <a:r>
              <a:rPr lang="en-AU" sz="2700" dirty="0" err="1" smtClean="0"/>
              <a:t>pts</a:t>
            </a:r>
            <a:r>
              <a:rPr lang="en-AU" sz="2700" dirty="0" smtClean="0"/>
              <a:t> who do not have progression after surgery and completion of &gt;4 cycles of platinum-</a:t>
            </a:r>
            <a:r>
              <a:rPr lang="en-AU" sz="2700" dirty="0" err="1" smtClean="0"/>
              <a:t>taxane</a:t>
            </a:r>
            <a:r>
              <a:rPr lang="en-AU" sz="2700" dirty="0" smtClean="0"/>
              <a:t> chemo (940pts, FIGO II-IV, 85% in CR at entry). Improved PFS from 12.3m to 17.9m. OS immature </a:t>
            </a:r>
            <a:r>
              <a:rPr lang="en-AU" sz="2700" baseline="-25000" dirty="0" smtClean="0"/>
              <a:t>ASCO</a:t>
            </a:r>
            <a:r>
              <a:rPr lang="en-AU" sz="2700" dirty="0" smtClean="0"/>
              <a:t> </a:t>
            </a:r>
            <a:r>
              <a:rPr lang="en-AU" sz="2700" baseline="-25000" dirty="0" smtClean="0"/>
              <a:t>2013. JCO</a:t>
            </a:r>
            <a:r>
              <a:rPr lang="en-AU" sz="2700" dirty="0" smtClean="0"/>
              <a:t> </a:t>
            </a:r>
            <a:r>
              <a:rPr lang="en-AU" sz="2700" baseline="-25000" dirty="0" smtClean="0"/>
              <a:t>2013;31 </a:t>
            </a:r>
            <a:r>
              <a:rPr lang="en-AU" sz="2700" baseline="-25000" dirty="0" err="1" smtClean="0"/>
              <a:t>sup:abstr</a:t>
            </a:r>
            <a:r>
              <a:rPr lang="en-AU" sz="2700" dirty="0" smtClean="0"/>
              <a:t> </a:t>
            </a:r>
            <a:r>
              <a:rPr lang="en-AU" sz="2700" baseline="-25000" dirty="0" smtClean="0"/>
              <a:t>LBA5503</a:t>
            </a:r>
          </a:p>
        </p:txBody>
      </p:sp>
    </p:spTree>
    <p:extLst>
      <p:ext uri="{BB962C8B-B14F-4D97-AF65-F5344CB8AC3E}">
        <p14:creationId xmlns:p14="http://schemas.microsoft.com/office/powerpoint/2010/main" xmlns="" val="14714217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7146"/>
          </a:xfrm>
        </p:spPr>
        <p:txBody>
          <a:bodyPr/>
          <a:lstStyle/>
          <a:p>
            <a:r>
              <a:rPr lang="en-AU" dirty="0" smtClean="0"/>
              <a:t>Role of </a:t>
            </a:r>
            <a:r>
              <a:rPr lang="en-AU" dirty="0" err="1" smtClean="0"/>
              <a:t>Bevacizumab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51" y="1410346"/>
            <a:ext cx="11205273" cy="4838053"/>
          </a:xfrm>
        </p:spPr>
        <p:txBody>
          <a:bodyPr>
            <a:normAutofit/>
          </a:bodyPr>
          <a:lstStyle/>
          <a:p>
            <a:r>
              <a:rPr lang="en-AU" dirty="0"/>
              <a:t>GOG 218: </a:t>
            </a:r>
            <a:r>
              <a:rPr lang="en-AU" dirty="0" err="1"/>
              <a:t>carbo</a:t>
            </a:r>
            <a:r>
              <a:rPr lang="en-AU" dirty="0"/>
              <a:t>/paclitaxel v </a:t>
            </a:r>
            <a:r>
              <a:rPr lang="en-AU" dirty="0" err="1"/>
              <a:t>CP+Bev</a:t>
            </a:r>
            <a:r>
              <a:rPr lang="en-AU" dirty="0"/>
              <a:t> 15mg/kg v </a:t>
            </a:r>
            <a:r>
              <a:rPr lang="en-AU" dirty="0" err="1"/>
              <a:t>CP+Bev</a:t>
            </a:r>
            <a:r>
              <a:rPr lang="en-AU" dirty="0"/>
              <a:t>-&gt;Bev 12m maintenance only managed to show improved PFS from 10.3m to 11.2m to 14.1m. 2.3% risk of GI </a:t>
            </a:r>
            <a:r>
              <a:rPr lang="en-AU" dirty="0" err="1"/>
              <a:t>perf</a:t>
            </a:r>
            <a:r>
              <a:rPr lang="en-AU" dirty="0"/>
              <a:t>. No OS benefit: 39m in both arms. Note: crossover to Bev allowed at progression. </a:t>
            </a:r>
            <a:endParaRPr lang="en-AU" dirty="0" smtClean="0"/>
          </a:p>
          <a:p>
            <a:r>
              <a:rPr lang="en-AU" dirty="0" smtClean="0"/>
              <a:t>ICON-7</a:t>
            </a:r>
            <a:r>
              <a:rPr lang="en-AU" dirty="0"/>
              <a:t>: </a:t>
            </a:r>
            <a:r>
              <a:rPr lang="en-AU" dirty="0" err="1"/>
              <a:t>carbo</a:t>
            </a:r>
            <a:r>
              <a:rPr lang="en-AU" dirty="0"/>
              <a:t>/</a:t>
            </a:r>
            <a:r>
              <a:rPr lang="en-AU" dirty="0" err="1"/>
              <a:t>pacli</a:t>
            </a:r>
            <a:r>
              <a:rPr lang="en-AU" dirty="0"/>
              <a:t> v </a:t>
            </a:r>
            <a:r>
              <a:rPr lang="en-AU" dirty="0" err="1"/>
              <a:t>carbo</a:t>
            </a:r>
            <a:r>
              <a:rPr lang="en-AU" dirty="0"/>
              <a:t>/</a:t>
            </a:r>
            <a:r>
              <a:rPr lang="en-AU" dirty="0" err="1"/>
              <a:t>pacli+Bev</a:t>
            </a:r>
            <a:r>
              <a:rPr lang="en-AU" dirty="0" err="1">
                <a:sym typeface="Wingdings" panose="05000000000000000000" pitchFamily="2" charset="2"/>
              </a:rPr>
              <a:t>Bev</a:t>
            </a:r>
            <a:r>
              <a:rPr lang="en-AU" dirty="0">
                <a:sym typeface="Wingdings" panose="05000000000000000000" pitchFamily="2" charset="2"/>
              </a:rPr>
              <a:t> 36 </a:t>
            </a:r>
            <a:r>
              <a:rPr lang="en-AU" dirty="0" err="1">
                <a:sym typeface="Wingdings" panose="05000000000000000000" pitchFamily="2" charset="2"/>
              </a:rPr>
              <a:t>wks</a:t>
            </a:r>
            <a:r>
              <a:rPr lang="en-AU" dirty="0">
                <a:sym typeface="Wingdings" panose="05000000000000000000" pitchFamily="2" charset="2"/>
              </a:rPr>
              <a:t> at</a:t>
            </a:r>
            <a:r>
              <a:rPr lang="en-AU" dirty="0"/>
              <a:t> 7.5mg/kg </a:t>
            </a:r>
            <a:r>
              <a:rPr lang="en-AU" dirty="0" smtClean="0"/>
              <a:t>Bev. Include 9</a:t>
            </a:r>
            <a:r>
              <a:rPr lang="en-AU" dirty="0"/>
              <a:t>% high risk stage early stage. Improved PFS at 42m (22m v 24m) but no </a:t>
            </a:r>
            <a:r>
              <a:rPr lang="en-AU" dirty="0" smtClean="0"/>
              <a:t>difference in </a:t>
            </a:r>
            <a:r>
              <a:rPr lang="en-AU" dirty="0"/>
              <a:t>OS. In </a:t>
            </a:r>
            <a:r>
              <a:rPr lang="en-AU" dirty="0" err="1"/>
              <a:t>pts</a:t>
            </a:r>
            <a:r>
              <a:rPr lang="en-AU" dirty="0"/>
              <a:t> at high risk of progression (stage IV or stage III or residual tumour &gt;1cm) there is improved PFS 14m v 18m, and OS 29m v 37m (</a:t>
            </a:r>
            <a:r>
              <a:rPr lang="en-AU" dirty="0" err="1"/>
              <a:t>posthoc</a:t>
            </a:r>
            <a:r>
              <a:rPr lang="en-AU" dirty="0"/>
              <a:t> analysis). 2013 QOL update showed no benefit with addition of Be</a:t>
            </a:r>
            <a:r>
              <a:rPr lang="en-AU" sz="1800" dirty="0"/>
              <a:t>v. </a:t>
            </a:r>
            <a:r>
              <a:rPr lang="en-AU" dirty="0"/>
              <a:t>Final OS pending</a:t>
            </a:r>
          </a:p>
          <a:p>
            <a:r>
              <a:rPr lang="en-AU" dirty="0"/>
              <a:t>BOOST will re-examine 15m v 30m of Bev (if we believe final OS data from ICON-7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588241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3991"/>
          </a:xfrm>
        </p:spPr>
        <p:txBody>
          <a:bodyPr>
            <a:normAutofit/>
          </a:bodyPr>
          <a:lstStyle/>
          <a:p>
            <a:r>
              <a:rPr lang="en-AU" dirty="0" smtClean="0"/>
              <a:t>Role of </a:t>
            </a:r>
            <a:r>
              <a:rPr lang="en-AU" dirty="0" err="1" smtClean="0"/>
              <a:t>intraperitoneal</a:t>
            </a:r>
            <a:r>
              <a:rPr lang="en-AU" dirty="0" smtClean="0"/>
              <a:t> chemotherapy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9116"/>
            <a:ext cx="10515600" cy="5404514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Rationale: direct delivery of drug into peritoneal cavity increase the dose intensity without increasing plasma drug levels and potentially decrease systemic SEs. Only use in optimally </a:t>
            </a:r>
            <a:r>
              <a:rPr lang="en-AU" dirty="0" err="1" smtClean="0"/>
              <a:t>debulked</a:t>
            </a:r>
            <a:r>
              <a:rPr lang="en-AU" dirty="0" smtClean="0"/>
              <a:t> </a:t>
            </a:r>
            <a:r>
              <a:rPr lang="en-AU" dirty="0" err="1" smtClean="0"/>
              <a:t>pts</a:t>
            </a:r>
            <a:r>
              <a:rPr lang="en-AU" dirty="0" smtClean="0"/>
              <a:t> </a:t>
            </a:r>
          </a:p>
          <a:p>
            <a:r>
              <a:rPr lang="en-AU" dirty="0" smtClean="0"/>
              <a:t>GOG104:</a:t>
            </a:r>
          </a:p>
          <a:p>
            <a:pPr lvl="1"/>
            <a:r>
              <a:rPr lang="en-AU" dirty="0" smtClean="0"/>
              <a:t>IV </a:t>
            </a:r>
            <a:r>
              <a:rPr lang="en-AU" dirty="0" err="1" smtClean="0"/>
              <a:t>Cyclo</a:t>
            </a:r>
            <a:r>
              <a:rPr lang="en-AU" dirty="0" smtClean="0"/>
              <a:t> +IV or IP Cisp100mg/m2 q3/52. </a:t>
            </a:r>
          </a:p>
          <a:p>
            <a:pPr lvl="1"/>
            <a:r>
              <a:rPr lang="en-AU" dirty="0" smtClean="0"/>
              <a:t>Improved OS with IP group 49m v 41m but at the cost of abdominal pain</a:t>
            </a:r>
          </a:p>
          <a:p>
            <a:r>
              <a:rPr lang="en-AU" dirty="0" smtClean="0"/>
              <a:t>GOG114:</a:t>
            </a:r>
          </a:p>
          <a:p>
            <a:pPr lvl="1"/>
            <a:r>
              <a:rPr lang="en-AU" dirty="0" smtClean="0"/>
              <a:t>6 cycles IV </a:t>
            </a:r>
            <a:r>
              <a:rPr lang="en-AU" dirty="0" err="1" smtClean="0"/>
              <a:t>Cisp</a:t>
            </a:r>
            <a:r>
              <a:rPr lang="en-AU" dirty="0" smtClean="0"/>
              <a:t> 75mg/m2+Pacli135mg/m2 q3/52 v 2 cycles of IV </a:t>
            </a:r>
            <a:r>
              <a:rPr lang="en-AU" dirty="0" err="1" smtClean="0"/>
              <a:t>Carbo</a:t>
            </a:r>
            <a:r>
              <a:rPr lang="en-AU" dirty="0" smtClean="0"/>
              <a:t> AUC9 q4/52 followed by 6 cycles of IP </a:t>
            </a:r>
            <a:r>
              <a:rPr lang="en-AU" dirty="0" err="1" smtClean="0"/>
              <a:t>Cisp</a:t>
            </a:r>
            <a:r>
              <a:rPr lang="en-AU" dirty="0" smtClean="0"/>
              <a:t> 100mg/m2+IV Paclitaxel 135mg/m2 q3/52 </a:t>
            </a:r>
          </a:p>
          <a:p>
            <a:pPr lvl="1"/>
            <a:r>
              <a:rPr lang="en-AU" dirty="0" smtClean="0"/>
              <a:t>Improved OS with IP 63m v 52m, but only 18% received &gt;2 IP cycles</a:t>
            </a:r>
          </a:p>
          <a:p>
            <a:r>
              <a:rPr lang="en-AU" dirty="0" smtClean="0"/>
              <a:t>GOG172:</a:t>
            </a:r>
          </a:p>
          <a:p>
            <a:pPr lvl="1"/>
            <a:r>
              <a:rPr lang="en-AU" dirty="0" smtClean="0"/>
              <a:t>IV </a:t>
            </a:r>
            <a:r>
              <a:rPr lang="en-AU" dirty="0" err="1" smtClean="0"/>
              <a:t>Cisp</a:t>
            </a:r>
            <a:r>
              <a:rPr lang="en-AU" dirty="0" smtClean="0"/>
              <a:t> 75mg/m2 +</a:t>
            </a:r>
            <a:r>
              <a:rPr lang="en-AU" dirty="0" err="1" smtClean="0"/>
              <a:t>Pacli</a:t>
            </a:r>
            <a:r>
              <a:rPr lang="en-AU" dirty="0" smtClean="0"/>
              <a:t> 135mg/m2 q3/52 v IV </a:t>
            </a:r>
            <a:r>
              <a:rPr lang="en-AU" dirty="0" err="1" smtClean="0"/>
              <a:t>Pacli</a:t>
            </a:r>
            <a:r>
              <a:rPr lang="en-AU" dirty="0" smtClean="0"/>
              <a:t> 135mg/m2+ IP </a:t>
            </a:r>
            <a:r>
              <a:rPr lang="en-AU" dirty="0" err="1" smtClean="0"/>
              <a:t>Cisp</a:t>
            </a:r>
            <a:r>
              <a:rPr lang="en-AU" dirty="0" smtClean="0"/>
              <a:t> 100mg/m2 + IP </a:t>
            </a:r>
            <a:r>
              <a:rPr lang="en-AU" dirty="0" err="1" smtClean="0"/>
              <a:t>pacli</a:t>
            </a:r>
            <a:r>
              <a:rPr lang="en-AU" dirty="0" smtClean="0"/>
              <a:t> 60mg/m2 d8 </a:t>
            </a:r>
          </a:p>
          <a:p>
            <a:pPr lvl="1"/>
            <a:r>
              <a:rPr lang="en-AU" dirty="0" smtClean="0"/>
              <a:t>Improved OS with IP 65.6m v 49.7m. More </a:t>
            </a:r>
            <a:r>
              <a:rPr lang="en-AU" dirty="0" err="1" smtClean="0"/>
              <a:t>haem</a:t>
            </a:r>
            <a:r>
              <a:rPr lang="en-AU" dirty="0" smtClean="0"/>
              <a:t> toxicities </a:t>
            </a:r>
          </a:p>
          <a:p>
            <a:pPr lvl="1"/>
            <a:r>
              <a:rPr lang="en-AU" dirty="0" smtClean="0"/>
              <a:t>?benefit from additional dose of paclitaxel</a:t>
            </a:r>
          </a:p>
          <a:p>
            <a:r>
              <a:rPr lang="en-AU" dirty="0" smtClean="0"/>
              <a:t>Poor uptake: concern re </a:t>
            </a:r>
            <a:r>
              <a:rPr lang="en-AU" dirty="0" err="1" smtClean="0"/>
              <a:t>tox</a:t>
            </a:r>
            <a:r>
              <a:rPr lang="en-AU" dirty="0" smtClean="0"/>
              <a:t> and logistics issues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718452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Neoadjuvant</a:t>
            </a:r>
            <a:r>
              <a:rPr lang="en-AU" dirty="0" smtClean="0"/>
              <a:t> chemotherapy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7295445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1351"/>
            <a:ext cx="10515600" cy="108615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r>
              <a:rPr lang="en-AU" dirty="0" smtClean="0"/>
              <a:t>Consider in women with extensive disease </a:t>
            </a:r>
            <a:r>
              <a:rPr lang="en-AU" i="1" dirty="0" smtClean="0"/>
              <a:t>and poor ECOG. </a:t>
            </a:r>
            <a:r>
              <a:rPr lang="en-AU" dirty="0" smtClean="0"/>
              <a:t>No consensus on who should receive NACT. ?all </a:t>
            </a:r>
            <a:r>
              <a:rPr lang="en-AU" dirty="0" err="1" smtClean="0"/>
              <a:t>pts</a:t>
            </a:r>
            <a:r>
              <a:rPr lang="en-AU" dirty="0" smtClean="0"/>
              <a:t> need </a:t>
            </a:r>
            <a:r>
              <a:rPr lang="en-AU" dirty="0" err="1" smtClean="0"/>
              <a:t>preop</a:t>
            </a:r>
            <a:r>
              <a:rPr lang="en-AU" dirty="0" smtClean="0"/>
              <a:t> </a:t>
            </a:r>
            <a:r>
              <a:rPr lang="en-AU" dirty="0" err="1" smtClean="0"/>
              <a:t>laporoscopy</a:t>
            </a:r>
            <a:r>
              <a:rPr lang="en-AU" dirty="0" smtClean="0"/>
              <a:t> for diagnostic and staging</a:t>
            </a:r>
          </a:p>
          <a:p>
            <a:r>
              <a:rPr lang="en-AU" dirty="0" smtClean="0"/>
              <a:t>Advantage in responders: less extensive surgery and less morbidity from surgery</a:t>
            </a:r>
          </a:p>
          <a:p>
            <a:r>
              <a:rPr lang="en-AU" dirty="0" smtClean="0"/>
              <a:t>EORTC 55971 </a:t>
            </a:r>
            <a:r>
              <a:rPr lang="en-AU" baseline="-25000" dirty="0" err="1" smtClean="0"/>
              <a:t>Gynecol</a:t>
            </a:r>
            <a:r>
              <a:rPr lang="en-AU" dirty="0" smtClean="0"/>
              <a:t> </a:t>
            </a:r>
            <a:r>
              <a:rPr lang="en-AU" baseline="-25000" dirty="0" err="1" smtClean="0"/>
              <a:t>Oncol</a:t>
            </a:r>
            <a:r>
              <a:rPr lang="en-AU" baseline="-25000" dirty="0" smtClean="0"/>
              <a:t> 2010;119(1):1-3</a:t>
            </a:r>
          </a:p>
          <a:p>
            <a:pPr lvl="1"/>
            <a:r>
              <a:rPr lang="en-AU" dirty="0" smtClean="0"/>
              <a:t>670 </a:t>
            </a:r>
            <a:r>
              <a:rPr lang="en-AU" dirty="0" err="1" smtClean="0"/>
              <a:t>pts</a:t>
            </a:r>
            <a:r>
              <a:rPr lang="en-AU" dirty="0" smtClean="0"/>
              <a:t> w potentially operable stage III and IV ovarian </a:t>
            </a:r>
            <a:r>
              <a:rPr lang="en-AU" dirty="0" err="1" smtClean="0"/>
              <a:t>ca</a:t>
            </a:r>
            <a:endParaRPr lang="en-AU" dirty="0" smtClean="0"/>
          </a:p>
          <a:p>
            <a:pPr lvl="1"/>
            <a:r>
              <a:rPr lang="en-AU" dirty="0" smtClean="0"/>
              <a:t>Primary </a:t>
            </a:r>
            <a:r>
              <a:rPr lang="en-AU" dirty="0" err="1" smtClean="0"/>
              <a:t>debulking</a:t>
            </a:r>
            <a:r>
              <a:rPr lang="en-AU" dirty="0" smtClean="0"/>
              <a:t> surgery, then 6 cycles of chemo or 3 cycles of </a:t>
            </a:r>
            <a:r>
              <a:rPr lang="en-AU" dirty="0" err="1" smtClean="0"/>
              <a:t>neoadjuvant</a:t>
            </a:r>
            <a:r>
              <a:rPr lang="en-AU" dirty="0" smtClean="0"/>
              <a:t> </a:t>
            </a:r>
            <a:r>
              <a:rPr lang="en-AU" dirty="0" err="1" smtClean="0"/>
              <a:t>carbo</a:t>
            </a:r>
            <a:r>
              <a:rPr lang="en-AU" dirty="0" smtClean="0"/>
              <a:t>/paclitaxel with interval </a:t>
            </a:r>
            <a:r>
              <a:rPr lang="en-AU" dirty="0" err="1" smtClean="0"/>
              <a:t>debulking</a:t>
            </a:r>
            <a:r>
              <a:rPr lang="en-AU" dirty="0" smtClean="0"/>
              <a:t> surgery, then more chemo. </a:t>
            </a:r>
          </a:p>
          <a:p>
            <a:pPr lvl="1"/>
            <a:r>
              <a:rPr lang="en-AU" dirty="0" smtClean="0"/>
              <a:t>Improved optimal </a:t>
            </a:r>
            <a:r>
              <a:rPr lang="en-AU" dirty="0" err="1" smtClean="0"/>
              <a:t>debulking</a:t>
            </a:r>
            <a:r>
              <a:rPr lang="en-AU" dirty="0" smtClean="0"/>
              <a:t> rate (residual &lt;1cm) 41.6% v 80.6%. (</a:t>
            </a:r>
            <a:r>
              <a:rPr lang="en-AU" i="1" dirty="0" err="1" smtClean="0"/>
              <a:t>cw</a:t>
            </a:r>
            <a:r>
              <a:rPr lang="en-AU" i="1" dirty="0" smtClean="0"/>
              <a:t> 75% optimal primary </a:t>
            </a:r>
            <a:r>
              <a:rPr lang="en-AU" i="1" dirty="0" err="1" smtClean="0"/>
              <a:t>debulking</a:t>
            </a:r>
            <a:r>
              <a:rPr lang="en-AU" i="1" dirty="0" smtClean="0"/>
              <a:t> rate in experienced centres)</a:t>
            </a:r>
            <a:endParaRPr lang="en-AU" dirty="0" smtClean="0"/>
          </a:p>
          <a:p>
            <a:pPr lvl="1"/>
            <a:r>
              <a:rPr lang="en-AU" dirty="0"/>
              <a:t>L</a:t>
            </a:r>
            <a:r>
              <a:rPr lang="en-AU" dirty="0" smtClean="0"/>
              <a:t>ess </a:t>
            </a:r>
            <a:r>
              <a:rPr lang="en-AU" dirty="0" err="1" smtClean="0"/>
              <a:t>periop</a:t>
            </a:r>
            <a:r>
              <a:rPr lang="en-AU" dirty="0" smtClean="0"/>
              <a:t> complications: death 0.7% v 2.5%, infection 2 v 8&amp;, haemorrhage 4 v 7%</a:t>
            </a:r>
          </a:p>
          <a:p>
            <a:pPr lvl="1"/>
            <a:r>
              <a:rPr lang="en-AU" dirty="0" smtClean="0"/>
              <a:t>Similar PFS (12m) and (OS 29 v 30m). </a:t>
            </a:r>
            <a:r>
              <a:rPr lang="en-AU" dirty="0" err="1" smtClean="0"/>
              <a:t>Pts</a:t>
            </a:r>
            <a:r>
              <a:rPr lang="en-AU" dirty="0"/>
              <a:t> </a:t>
            </a:r>
            <a:r>
              <a:rPr lang="en-AU" dirty="0" smtClean="0"/>
              <a:t>who had primary surgery had improved OS if no residual disease (45 v 38m) or &lt;1cm disease (32 v 27m)!</a:t>
            </a:r>
          </a:p>
          <a:p>
            <a:pPr lvl="1"/>
            <a:r>
              <a:rPr lang="en-AU" dirty="0" err="1" smtClean="0"/>
              <a:t>Nb</a:t>
            </a:r>
            <a:r>
              <a:rPr lang="en-AU" dirty="0" smtClean="0"/>
              <a:t>: 3% did not have met ovarian </a:t>
            </a:r>
            <a:r>
              <a:rPr lang="en-AU" dirty="0" err="1" smtClean="0"/>
              <a:t>ca</a:t>
            </a:r>
            <a:r>
              <a:rPr lang="en-AU" dirty="0" smtClean="0"/>
              <a:t> at laparotomy! 25% did not receive standard C/P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336510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349"/>
            <a:ext cx="10972800" cy="1143000"/>
          </a:xfrm>
        </p:spPr>
        <p:txBody>
          <a:bodyPr/>
          <a:lstStyle/>
          <a:p>
            <a:r>
              <a:rPr lang="en-AU" dirty="0" smtClean="0"/>
              <a:t>Stage at diagnosis and 5-yr survival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34333"/>
            <a:ext cx="12166170" cy="5323667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Stage I </a:t>
            </a:r>
            <a:r>
              <a:rPr lang="en-AU" sz="2400" dirty="0">
                <a:solidFill>
                  <a:srgbClr val="FFC000"/>
                </a:solidFill>
                <a:latin typeface="Calibri" panose="020F0502020204030204" pitchFamily="34" charset="0"/>
              </a:rPr>
              <a:t>	</a:t>
            </a: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Confined to the Ovary </a:t>
            </a:r>
            <a:r>
              <a:rPr lang="en-AU" sz="2400" dirty="0">
                <a:latin typeface="Calibri" panose="020F0502020204030204" pitchFamily="34" charset="0"/>
              </a:rPr>
              <a:t>	</a:t>
            </a:r>
            <a:r>
              <a:rPr lang="en-AU" sz="2400" dirty="0" smtClean="0">
                <a:latin typeface="Calibri" panose="020F0502020204030204" pitchFamily="34" charset="0"/>
              </a:rPr>
              <a:t>                                 </a:t>
            </a:r>
            <a:r>
              <a:rPr lang="en-A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20%</a:t>
            </a:r>
            <a:r>
              <a:rPr lang="en-AU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                                                 </a:t>
            </a:r>
            <a:r>
              <a:rPr lang="en-A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85</a:t>
            </a: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% </a:t>
            </a:r>
            <a:r>
              <a:rPr lang="en-AU" sz="2400" dirty="0">
                <a:latin typeface="Calibri" panose="020F0502020204030204" pitchFamily="34" charset="0"/>
              </a:rPr>
              <a:t>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dirty="0">
                <a:latin typeface="Calibri" panose="020F0502020204030204" pitchFamily="34" charset="0"/>
              </a:rPr>
              <a:t>I</a:t>
            </a:r>
            <a:r>
              <a:rPr lang="en-AU" sz="1200" dirty="0">
                <a:latin typeface="Calibri" panose="020F0502020204030204" pitchFamily="34" charset="0"/>
              </a:rPr>
              <a:t>A 	</a:t>
            </a:r>
            <a:r>
              <a:rPr lang="en-AU" sz="2400" dirty="0">
                <a:latin typeface="Calibri" panose="020F0502020204030204" pitchFamily="34" charset="0"/>
              </a:rPr>
              <a:t>Growth limited to one ovary, no ascites, capsule intact, no surface </a:t>
            </a:r>
            <a:r>
              <a:rPr lang="en-AU" sz="2400" dirty="0" err="1">
                <a:latin typeface="Calibri" panose="020F0502020204030204" pitchFamily="34" charset="0"/>
              </a:rPr>
              <a:t>tumor</a:t>
            </a:r>
            <a:r>
              <a:rPr lang="en-AU" sz="2400" dirty="0">
                <a:latin typeface="Calibri" panose="020F0502020204030204" pitchFamily="34" charset="0"/>
              </a:rPr>
              <a:t> extension 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dirty="0">
                <a:latin typeface="Calibri" panose="020F0502020204030204" pitchFamily="34" charset="0"/>
              </a:rPr>
              <a:t>I</a:t>
            </a:r>
            <a:r>
              <a:rPr lang="en-AU" sz="1200" dirty="0">
                <a:latin typeface="Calibri" panose="020F0502020204030204" pitchFamily="34" charset="0"/>
              </a:rPr>
              <a:t>B 	</a:t>
            </a:r>
            <a:r>
              <a:rPr lang="en-AU" sz="2400" dirty="0">
                <a:latin typeface="Calibri" panose="020F0502020204030204" pitchFamily="34" charset="0"/>
              </a:rPr>
              <a:t>Same as I</a:t>
            </a:r>
            <a:r>
              <a:rPr lang="en-AU" sz="1200" dirty="0">
                <a:latin typeface="Calibri" panose="020F0502020204030204" pitchFamily="34" charset="0"/>
              </a:rPr>
              <a:t>A </a:t>
            </a:r>
            <a:r>
              <a:rPr lang="en-AU" sz="2400" dirty="0">
                <a:latin typeface="Calibri" panose="020F0502020204030204" pitchFamily="34" charset="0"/>
              </a:rPr>
              <a:t>but involves both ovaries 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dirty="0">
                <a:latin typeface="Calibri" panose="020F0502020204030204" pitchFamily="34" charset="0"/>
              </a:rPr>
              <a:t>I</a:t>
            </a:r>
            <a:r>
              <a:rPr lang="en-AU" sz="1200" dirty="0">
                <a:latin typeface="Calibri" panose="020F0502020204030204" pitchFamily="34" charset="0"/>
              </a:rPr>
              <a:t>C 	</a:t>
            </a:r>
            <a:r>
              <a:rPr lang="en-AU" sz="2400" dirty="0">
                <a:latin typeface="Calibri" panose="020F0502020204030204" pitchFamily="34" charset="0"/>
              </a:rPr>
              <a:t>I</a:t>
            </a:r>
            <a:r>
              <a:rPr lang="en-AU" sz="1200" dirty="0">
                <a:latin typeface="Calibri" panose="020F0502020204030204" pitchFamily="34" charset="0"/>
              </a:rPr>
              <a:t>A </a:t>
            </a:r>
            <a:r>
              <a:rPr lang="en-AU" sz="2400" dirty="0">
                <a:latin typeface="Calibri" panose="020F0502020204030204" pitchFamily="34" charset="0"/>
              </a:rPr>
              <a:t>or I</a:t>
            </a:r>
            <a:r>
              <a:rPr lang="en-AU" sz="1200" dirty="0">
                <a:latin typeface="Calibri" panose="020F0502020204030204" pitchFamily="34" charset="0"/>
              </a:rPr>
              <a:t>B </a:t>
            </a:r>
            <a:r>
              <a:rPr lang="en-AU" sz="2400" dirty="0">
                <a:latin typeface="Calibri" panose="020F0502020204030204" pitchFamily="34" charset="0"/>
              </a:rPr>
              <a:t>but with positive washings or ruptured capsule 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Stage II </a:t>
            </a:r>
            <a:r>
              <a:rPr lang="en-AU" sz="2400" dirty="0">
                <a:solidFill>
                  <a:srgbClr val="FFC000"/>
                </a:solidFill>
                <a:latin typeface="Calibri" panose="020F0502020204030204" pitchFamily="34" charset="0"/>
              </a:rPr>
              <a:t>	</a:t>
            </a: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Extends to True Pelvis </a:t>
            </a:r>
            <a:r>
              <a:rPr lang="en-AU" sz="2400" dirty="0">
                <a:latin typeface="Calibri" panose="020F0502020204030204" pitchFamily="34" charset="0"/>
              </a:rPr>
              <a:t>	</a:t>
            </a:r>
            <a:r>
              <a:rPr lang="en-AU" sz="2400" dirty="0" smtClean="0">
                <a:latin typeface="Calibri" panose="020F0502020204030204" pitchFamily="34" charset="0"/>
              </a:rPr>
              <a:t>                           </a:t>
            </a:r>
            <a:r>
              <a:rPr lang="en-A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5</a:t>
            </a: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% </a:t>
            </a:r>
            <a:r>
              <a:rPr lang="en-A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                                                   60</a:t>
            </a: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% </a:t>
            </a:r>
            <a:r>
              <a:rPr lang="en-AU" sz="2400" dirty="0">
                <a:latin typeface="Calibri" panose="020F0502020204030204" pitchFamily="34" charset="0"/>
              </a:rPr>
              <a:t>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dirty="0">
                <a:latin typeface="Calibri" panose="020F0502020204030204" pitchFamily="34" charset="0"/>
              </a:rPr>
              <a:t>II</a:t>
            </a:r>
            <a:r>
              <a:rPr lang="en-AU" sz="1200" dirty="0">
                <a:latin typeface="Calibri" panose="020F0502020204030204" pitchFamily="34" charset="0"/>
              </a:rPr>
              <a:t>A 	</a:t>
            </a:r>
            <a:r>
              <a:rPr lang="en-AU" sz="2400" dirty="0">
                <a:latin typeface="Calibri" panose="020F0502020204030204" pitchFamily="34" charset="0"/>
              </a:rPr>
              <a:t>Involves fallopian tube or uterus 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dirty="0">
                <a:latin typeface="Calibri" panose="020F0502020204030204" pitchFamily="34" charset="0"/>
              </a:rPr>
              <a:t>II</a:t>
            </a:r>
            <a:r>
              <a:rPr lang="en-AU" sz="1200" dirty="0">
                <a:latin typeface="Calibri" panose="020F0502020204030204" pitchFamily="34" charset="0"/>
              </a:rPr>
              <a:t>B 	</a:t>
            </a:r>
            <a:r>
              <a:rPr lang="en-AU" sz="2400" dirty="0">
                <a:latin typeface="Calibri" panose="020F0502020204030204" pitchFamily="34" charset="0"/>
              </a:rPr>
              <a:t>Extension to other pelvic tissues 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dirty="0">
                <a:latin typeface="Calibri" panose="020F0502020204030204" pitchFamily="34" charset="0"/>
              </a:rPr>
              <a:t>II</a:t>
            </a:r>
            <a:r>
              <a:rPr lang="en-AU" sz="1200" dirty="0">
                <a:latin typeface="Calibri" panose="020F0502020204030204" pitchFamily="34" charset="0"/>
              </a:rPr>
              <a:t>C 	</a:t>
            </a:r>
            <a:r>
              <a:rPr lang="en-AU" sz="2400" dirty="0">
                <a:latin typeface="Calibri" panose="020F0502020204030204" pitchFamily="34" charset="0"/>
              </a:rPr>
              <a:t>Either II</a:t>
            </a:r>
            <a:r>
              <a:rPr lang="en-AU" sz="1200" dirty="0">
                <a:latin typeface="Calibri" panose="020F0502020204030204" pitchFamily="34" charset="0"/>
              </a:rPr>
              <a:t>A </a:t>
            </a:r>
            <a:r>
              <a:rPr lang="en-AU" sz="2400" dirty="0">
                <a:latin typeface="Calibri" panose="020F0502020204030204" pitchFamily="34" charset="0"/>
              </a:rPr>
              <a:t>or II</a:t>
            </a:r>
            <a:r>
              <a:rPr lang="en-AU" sz="1200" dirty="0">
                <a:latin typeface="Calibri" panose="020F0502020204030204" pitchFamily="34" charset="0"/>
              </a:rPr>
              <a:t>B </a:t>
            </a:r>
            <a:r>
              <a:rPr lang="en-AU" sz="2400" dirty="0">
                <a:latin typeface="Calibri" panose="020F0502020204030204" pitchFamily="34" charset="0"/>
              </a:rPr>
              <a:t>but with positive washings or ruptured capsule 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Stage III </a:t>
            </a:r>
            <a:r>
              <a:rPr lang="en-AU" sz="2400" dirty="0">
                <a:solidFill>
                  <a:srgbClr val="FFC000"/>
                </a:solidFill>
                <a:latin typeface="Calibri" panose="020F0502020204030204" pitchFamily="34" charset="0"/>
              </a:rPr>
              <a:t>	</a:t>
            </a: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Extends Beyond the True Pelvis </a:t>
            </a:r>
            <a:r>
              <a:rPr lang="en-AU" sz="2400" dirty="0">
                <a:latin typeface="Calibri" panose="020F0502020204030204" pitchFamily="34" charset="0"/>
              </a:rPr>
              <a:t>	</a:t>
            </a:r>
            <a:r>
              <a:rPr lang="en-AU" sz="2400" dirty="0" smtClean="0">
                <a:latin typeface="Calibri" panose="020F0502020204030204" pitchFamily="34" charset="0"/>
              </a:rPr>
              <a:t>              </a:t>
            </a:r>
            <a:r>
              <a:rPr lang="en-A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58</a:t>
            </a: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% </a:t>
            </a:r>
            <a:r>
              <a:rPr lang="en-AU" sz="2400" dirty="0">
                <a:solidFill>
                  <a:srgbClr val="FFC000"/>
                </a:solidFill>
                <a:latin typeface="Calibri" panose="020F0502020204030204" pitchFamily="34" charset="0"/>
              </a:rPr>
              <a:t>	</a:t>
            </a:r>
            <a:r>
              <a:rPr lang="en-AU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                                            </a:t>
            </a:r>
            <a:r>
              <a:rPr lang="en-A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26</a:t>
            </a: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% </a:t>
            </a:r>
            <a:r>
              <a:rPr lang="en-AU" sz="2400" dirty="0">
                <a:latin typeface="Calibri" panose="020F0502020204030204" pitchFamily="34" charset="0"/>
              </a:rPr>
              <a:t>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dirty="0">
                <a:latin typeface="Calibri" panose="020F0502020204030204" pitchFamily="34" charset="0"/>
              </a:rPr>
              <a:t>III</a:t>
            </a:r>
            <a:r>
              <a:rPr lang="en-AU" sz="1200" dirty="0">
                <a:latin typeface="Calibri" panose="020F0502020204030204" pitchFamily="34" charset="0"/>
              </a:rPr>
              <a:t>A 	</a:t>
            </a:r>
            <a:r>
              <a:rPr lang="en-AU" sz="2400" dirty="0" err="1">
                <a:latin typeface="Calibri" panose="020F0502020204030204" pitchFamily="34" charset="0"/>
              </a:rPr>
              <a:t>Tumor</a:t>
            </a:r>
            <a:r>
              <a:rPr lang="en-AU" sz="2400" dirty="0">
                <a:latin typeface="Calibri" panose="020F0502020204030204" pitchFamily="34" charset="0"/>
              </a:rPr>
              <a:t> limited to true pelvis but microscopic positive biopsy outside the pelvis 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dirty="0">
                <a:latin typeface="Calibri" panose="020F0502020204030204" pitchFamily="34" charset="0"/>
              </a:rPr>
              <a:t>III</a:t>
            </a:r>
            <a:r>
              <a:rPr lang="en-AU" sz="1200" dirty="0">
                <a:latin typeface="Calibri" panose="020F0502020204030204" pitchFamily="34" charset="0"/>
              </a:rPr>
              <a:t>B 	</a:t>
            </a:r>
            <a:r>
              <a:rPr lang="en-AU" sz="2400" dirty="0">
                <a:latin typeface="Calibri" panose="020F0502020204030204" pitchFamily="34" charset="0"/>
              </a:rPr>
              <a:t>Abdominal implants up to 2 cm 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dirty="0">
                <a:latin typeface="Calibri" panose="020F0502020204030204" pitchFamily="34" charset="0"/>
              </a:rPr>
              <a:t>III</a:t>
            </a:r>
            <a:r>
              <a:rPr lang="en-AU" sz="1200" dirty="0">
                <a:latin typeface="Calibri" panose="020F0502020204030204" pitchFamily="34" charset="0"/>
              </a:rPr>
              <a:t>C 	</a:t>
            </a:r>
            <a:r>
              <a:rPr lang="en-AU" sz="2400" dirty="0">
                <a:latin typeface="Calibri" panose="020F0502020204030204" pitchFamily="34" charset="0"/>
              </a:rPr>
              <a:t>Positive lymph nodes or abdominal implants &gt; 2 cm 	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Stage IV </a:t>
            </a:r>
            <a:r>
              <a:rPr lang="en-AU" sz="2400" dirty="0">
                <a:solidFill>
                  <a:srgbClr val="FFC000"/>
                </a:solidFill>
                <a:latin typeface="Calibri" panose="020F0502020204030204" pitchFamily="34" charset="0"/>
              </a:rPr>
              <a:t>	</a:t>
            </a:r>
            <a:r>
              <a:rPr lang="en-A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Distant Disease </a:t>
            </a:r>
            <a:r>
              <a:rPr lang="en-AU" sz="2400" dirty="0">
                <a:solidFill>
                  <a:srgbClr val="FFC000"/>
                </a:solidFill>
                <a:latin typeface="Calibri" panose="020F0502020204030204" pitchFamily="34" charset="0"/>
              </a:rPr>
              <a:t>	</a:t>
            </a:r>
            <a:r>
              <a:rPr lang="en-AU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                                          </a:t>
            </a:r>
            <a:r>
              <a:rPr lang="en-A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17% </a:t>
            </a:r>
            <a:r>
              <a:rPr lang="en-AU" sz="2400" dirty="0" smtClean="0">
                <a:solidFill>
                  <a:srgbClr val="FFC000"/>
                </a:solidFill>
                <a:latin typeface="Calibri" panose="020F0502020204030204" pitchFamily="34" charset="0"/>
              </a:rPr>
              <a:t>	       	  		 		     </a:t>
            </a:r>
            <a:r>
              <a:rPr lang="en-AU" sz="2400" b="1" dirty="0" smtClean="0">
                <a:solidFill>
                  <a:srgbClr val="FFC000"/>
                </a:solidFill>
                <a:latin typeface="Calibri" panose="020F0502020204030204" pitchFamily="34" charset="0"/>
              </a:rPr>
              <a:t>12%</a:t>
            </a:r>
            <a:endParaRPr lang="en-AU" sz="54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58360" y="1177871"/>
            <a:ext cx="5827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solidFill>
                  <a:srgbClr val="FFC000"/>
                </a:solidFill>
              </a:rPr>
              <a:t> Stage at diagnosis                          5-yr OS</a:t>
            </a:r>
            <a:endParaRPr lang="en-AU" sz="2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111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761"/>
            <a:ext cx="10515600" cy="863174"/>
          </a:xfrm>
        </p:spPr>
        <p:txBody>
          <a:bodyPr/>
          <a:lstStyle/>
          <a:p>
            <a:r>
              <a:rPr lang="en-AU" dirty="0" err="1" smtClean="0"/>
              <a:t>Neoadjuvant</a:t>
            </a:r>
            <a:r>
              <a:rPr lang="en-AU" dirty="0" smtClean="0"/>
              <a:t> chemo: MRC CHORUS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514851"/>
          </a:xfrm>
        </p:spPr>
        <p:txBody>
          <a:bodyPr>
            <a:normAutofit fontScale="55000" lnSpcReduction="20000"/>
          </a:bodyPr>
          <a:lstStyle/>
          <a:p>
            <a:r>
              <a:rPr lang="en-AU" sz="3300" dirty="0" smtClean="0"/>
              <a:t>550 </a:t>
            </a:r>
            <a:r>
              <a:rPr lang="en-AU" sz="3300" dirty="0" err="1" smtClean="0"/>
              <a:t>Pts</a:t>
            </a:r>
            <a:r>
              <a:rPr lang="en-AU" sz="3300" dirty="0" smtClean="0"/>
              <a:t> stage III to IV. 72 centres in UK and 2 in NZ</a:t>
            </a:r>
          </a:p>
          <a:p>
            <a:r>
              <a:rPr lang="en-AU" sz="3300" dirty="0" smtClean="0"/>
              <a:t>Non-inferiority trial with similar design to EORTC 55971</a:t>
            </a:r>
          </a:p>
          <a:p>
            <a:pPr lvl="1"/>
            <a:r>
              <a:rPr lang="en-AU" sz="2900" dirty="0" smtClean="0"/>
              <a:t>Exclude &gt;6% decrease in 3-yr estimated OS of 50%</a:t>
            </a:r>
          </a:p>
          <a:p>
            <a:r>
              <a:rPr lang="en-AU" sz="3300" dirty="0" smtClean="0"/>
              <a:t>Results: non-inferior PFS and OS</a:t>
            </a:r>
          </a:p>
          <a:p>
            <a:pPr lvl="1"/>
            <a:r>
              <a:rPr lang="en-AU" sz="2900" dirty="0" smtClean="0"/>
              <a:t>PFS: 11.3m v 10.7m</a:t>
            </a:r>
          </a:p>
          <a:p>
            <a:pPr lvl="1"/>
            <a:r>
              <a:rPr lang="en-AU" sz="2900" dirty="0" smtClean="0"/>
              <a:t>OS: 24.5m v 22.8m</a:t>
            </a:r>
          </a:p>
          <a:p>
            <a:r>
              <a:rPr lang="en-AU" sz="3300" dirty="0" smtClean="0"/>
              <a:t>Less postop morbidity/mortality with NACT</a:t>
            </a:r>
          </a:p>
          <a:p>
            <a:pPr lvl="1"/>
            <a:r>
              <a:rPr lang="en-AU" sz="2900" dirty="0" smtClean="0"/>
              <a:t>G3 or 4 complications: 14% v 24%</a:t>
            </a:r>
          </a:p>
          <a:p>
            <a:pPr lvl="1"/>
            <a:r>
              <a:rPr lang="en-AU" sz="2900" dirty="0" smtClean="0"/>
              <a:t>D/c within 2/52: 92% v 74%</a:t>
            </a:r>
          </a:p>
          <a:p>
            <a:pPr lvl="1"/>
            <a:r>
              <a:rPr lang="en-AU" sz="2900" dirty="0" smtClean="0"/>
              <a:t> Death within 28 days: 5.6% v 0.5%</a:t>
            </a:r>
            <a:endParaRPr lang="en-AU" sz="2900" dirty="0"/>
          </a:p>
          <a:p>
            <a:r>
              <a:rPr lang="en-AU" sz="3300" dirty="0" smtClean="0"/>
              <a:t>Criticism of ‘suboptimal surgery’: </a:t>
            </a:r>
          </a:p>
          <a:p>
            <a:pPr lvl="1"/>
            <a:r>
              <a:rPr lang="en-AU" sz="2900" dirty="0" err="1" smtClean="0"/>
              <a:t>av</a:t>
            </a:r>
            <a:r>
              <a:rPr lang="en-AU" sz="2900" dirty="0" smtClean="0"/>
              <a:t> duration of </a:t>
            </a:r>
            <a:r>
              <a:rPr lang="en-AU" sz="2900" dirty="0" err="1" smtClean="0"/>
              <a:t>debulking</a:t>
            </a:r>
            <a:r>
              <a:rPr lang="en-AU" sz="2900" dirty="0" smtClean="0"/>
              <a:t> surgery of 2 </a:t>
            </a:r>
            <a:r>
              <a:rPr lang="en-AU" sz="2900" dirty="0" err="1" smtClean="0"/>
              <a:t>hrs</a:t>
            </a:r>
            <a:r>
              <a:rPr lang="en-AU" sz="2900" dirty="0"/>
              <a:t>,</a:t>
            </a:r>
            <a:endParaRPr lang="en-AU" sz="2900" dirty="0" smtClean="0"/>
          </a:p>
          <a:p>
            <a:pPr lvl="1"/>
            <a:r>
              <a:rPr lang="en-AU" sz="2900" dirty="0" smtClean="0"/>
              <a:t>Rate of residual disease &gt;1cm in primary surgery arm of 61% v 25%</a:t>
            </a:r>
          </a:p>
          <a:p>
            <a:pPr lvl="1"/>
            <a:r>
              <a:rPr lang="en-AU" sz="2900" dirty="0" smtClean="0"/>
              <a:t>High rate of mortality</a:t>
            </a:r>
          </a:p>
          <a:p>
            <a:r>
              <a:rPr lang="en-AU" sz="3300" dirty="0" smtClean="0"/>
              <a:t>Nonetheless, both EORTC and CHORUS showed similar results</a:t>
            </a:r>
          </a:p>
          <a:p>
            <a:r>
              <a:rPr lang="en-AU" sz="3300" dirty="0" err="1" smtClean="0"/>
              <a:t>Neoadjuvant</a:t>
            </a:r>
            <a:r>
              <a:rPr lang="en-AU" sz="3300" dirty="0" smtClean="0"/>
              <a:t> chemo is an alternative </a:t>
            </a:r>
            <a:r>
              <a:rPr lang="en-AU" sz="3300" dirty="0" err="1" smtClean="0"/>
              <a:t>esp</a:t>
            </a:r>
            <a:r>
              <a:rPr lang="en-AU" sz="3300" dirty="0" smtClean="0"/>
              <a:t> in women who are deemed unlikely to have residual microscopic disease post primary </a:t>
            </a:r>
            <a:r>
              <a:rPr lang="en-AU" sz="3300" dirty="0" err="1" smtClean="0"/>
              <a:t>debulking</a:t>
            </a:r>
            <a:r>
              <a:rPr lang="en-AU" sz="3300" dirty="0" smtClean="0"/>
              <a:t>. </a:t>
            </a:r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31719187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Recurrent ovarian cancer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xmlns="" val="3127050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Current Questions in Recurrent Disease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you define recurrence?</a:t>
            </a:r>
          </a:p>
          <a:p>
            <a:pPr lvl="1" eaLnBrk="1" hangingPunct="1"/>
            <a:r>
              <a:rPr lang="en-US" smtClean="0"/>
              <a:t>Physical exam</a:t>
            </a:r>
          </a:p>
          <a:p>
            <a:pPr lvl="1" eaLnBrk="1" hangingPunct="1"/>
            <a:r>
              <a:rPr lang="en-US" smtClean="0"/>
              <a:t>Imaging</a:t>
            </a:r>
          </a:p>
          <a:p>
            <a:pPr lvl="1" eaLnBrk="1" hangingPunct="1"/>
            <a:r>
              <a:rPr lang="en-US" smtClean="0"/>
              <a:t>Chemical</a:t>
            </a:r>
          </a:p>
          <a:p>
            <a:pPr eaLnBrk="1" hangingPunct="1"/>
            <a:r>
              <a:rPr lang="en-US" smtClean="0"/>
              <a:t>When do you treat?</a:t>
            </a:r>
          </a:p>
          <a:p>
            <a:pPr lvl="1" eaLnBrk="1" hangingPunct="1"/>
            <a:r>
              <a:rPr lang="en-US" smtClean="0"/>
              <a:t>Symptoms</a:t>
            </a:r>
          </a:p>
          <a:p>
            <a:pPr lvl="1" eaLnBrk="1" hangingPunct="1"/>
            <a:r>
              <a:rPr lang="en-US" smtClean="0"/>
              <a:t>Imaged lesions</a:t>
            </a:r>
          </a:p>
          <a:p>
            <a:pPr lvl="1" eaLnBrk="1" hangingPunct="1"/>
            <a:r>
              <a:rPr lang="en-US" smtClean="0"/>
              <a:t>Chemical</a:t>
            </a:r>
          </a:p>
        </p:txBody>
      </p:sp>
    </p:spTree>
    <p:extLst>
      <p:ext uri="{BB962C8B-B14F-4D97-AF65-F5344CB8AC3E}">
        <p14:creationId xmlns:p14="http://schemas.microsoft.com/office/powerpoint/2010/main" xmlns="" val="409686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7"/>
          <p:cNvSpPr>
            <a:spLocks noChangeAspect="1" noChangeArrowheads="1" noTextEdit="1"/>
          </p:cNvSpPr>
          <p:nvPr/>
        </p:nvSpPr>
        <p:spPr bwMode="auto">
          <a:xfrm>
            <a:off x="1741489" y="1268414"/>
            <a:ext cx="8428037" cy="513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51" name="Rectangle 142"/>
          <p:cNvSpPr>
            <a:spLocks noChangeArrowheads="1"/>
          </p:cNvSpPr>
          <p:nvPr/>
        </p:nvSpPr>
        <p:spPr bwMode="auto">
          <a:xfrm>
            <a:off x="3600450" y="5989638"/>
            <a:ext cx="6175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264</a:t>
            </a:r>
          </a:p>
        </p:txBody>
      </p:sp>
      <p:sp>
        <p:nvSpPr>
          <p:cNvPr id="78852" name="Rectangle 143"/>
          <p:cNvSpPr>
            <a:spLocks noChangeArrowheads="1"/>
          </p:cNvSpPr>
          <p:nvPr/>
        </p:nvSpPr>
        <p:spPr bwMode="auto">
          <a:xfrm>
            <a:off x="4200525" y="5989638"/>
            <a:ext cx="6175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236</a:t>
            </a:r>
          </a:p>
        </p:txBody>
      </p:sp>
      <p:sp>
        <p:nvSpPr>
          <p:cNvPr id="78853" name="Rectangle 144"/>
          <p:cNvSpPr>
            <a:spLocks noChangeArrowheads="1"/>
          </p:cNvSpPr>
          <p:nvPr/>
        </p:nvSpPr>
        <p:spPr bwMode="auto">
          <a:xfrm>
            <a:off x="4792663" y="5989638"/>
            <a:ext cx="6159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203</a:t>
            </a:r>
          </a:p>
        </p:txBody>
      </p:sp>
      <p:sp>
        <p:nvSpPr>
          <p:cNvPr id="78854" name="Rectangle 145"/>
          <p:cNvSpPr>
            <a:spLocks noChangeArrowheads="1"/>
          </p:cNvSpPr>
          <p:nvPr/>
        </p:nvSpPr>
        <p:spPr bwMode="auto">
          <a:xfrm>
            <a:off x="5387975" y="5989638"/>
            <a:ext cx="6175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167</a:t>
            </a:r>
          </a:p>
        </p:txBody>
      </p:sp>
      <p:sp>
        <p:nvSpPr>
          <p:cNvPr id="78855" name="Rectangle 146"/>
          <p:cNvSpPr>
            <a:spLocks noChangeArrowheads="1"/>
          </p:cNvSpPr>
          <p:nvPr/>
        </p:nvSpPr>
        <p:spPr bwMode="auto">
          <a:xfrm>
            <a:off x="5972175" y="5989638"/>
            <a:ext cx="6175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129</a:t>
            </a:r>
          </a:p>
        </p:txBody>
      </p:sp>
      <p:sp>
        <p:nvSpPr>
          <p:cNvPr id="78856" name="Rectangle 147"/>
          <p:cNvSpPr>
            <a:spLocks noChangeArrowheads="1"/>
          </p:cNvSpPr>
          <p:nvPr/>
        </p:nvSpPr>
        <p:spPr bwMode="auto">
          <a:xfrm>
            <a:off x="6580189" y="5989638"/>
            <a:ext cx="6175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103</a:t>
            </a:r>
          </a:p>
        </p:txBody>
      </p:sp>
      <p:sp>
        <p:nvSpPr>
          <p:cNvPr id="78857" name="Rectangle 148"/>
          <p:cNvSpPr>
            <a:spLocks noChangeArrowheads="1"/>
          </p:cNvSpPr>
          <p:nvPr/>
        </p:nvSpPr>
        <p:spPr bwMode="auto">
          <a:xfrm>
            <a:off x="7278688" y="5989638"/>
            <a:ext cx="4111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69</a:t>
            </a:r>
          </a:p>
        </p:txBody>
      </p:sp>
      <p:sp>
        <p:nvSpPr>
          <p:cNvPr id="78858" name="Rectangle 149"/>
          <p:cNvSpPr>
            <a:spLocks noChangeArrowheads="1"/>
          </p:cNvSpPr>
          <p:nvPr/>
        </p:nvSpPr>
        <p:spPr bwMode="auto">
          <a:xfrm>
            <a:off x="7866063" y="5989638"/>
            <a:ext cx="4111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53</a:t>
            </a:r>
          </a:p>
        </p:txBody>
      </p:sp>
      <p:sp>
        <p:nvSpPr>
          <p:cNvPr id="78859" name="Rectangle 150"/>
          <p:cNvSpPr>
            <a:spLocks noChangeArrowheads="1"/>
          </p:cNvSpPr>
          <p:nvPr/>
        </p:nvSpPr>
        <p:spPr bwMode="auto">
          <a:xfrm>
            <a:off x="8470901" y="5989638"/>
            <a:ext cx="4111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38</a:t>
            </a:r>
          </a:p>
        </p:txBody>
      </p:sp>
      <p:sp>
        <p:nvSpPr>
          <p:cNvPr id="78860" name="Rectangle 151"/>
          <p:cNvSpPr>
            <a:spLocks noChangeArrowheads="1"/>
          </p:cNvSpPr>
          <p:nvPr/>
        </p:nvSpPr>
        <p:spPr bwMode="auto">
          <a:xfrm>
            <a:off x="9067801" y="5989638"/>
            <a:ext cx="4111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31</a:t>
            </a:r>
          </a:p>
        </p:txBody>
      </p:sp>
      <p:sp>
        <p:nvSpPr>
          <p:cNvPr id="78861" name="Rectangle 152"/>
          <p:cNvSpPr>
            <a:spLocks noChangeArrowheads="1"/>
          </p:cNvSpPr>
          <p:nvPr/>
        </p:nvSpPr>
        <p:spPr bwMode="auto">
          <a:xfrm>
            <a:off x="9655176" y="5989638"/>
            <a:ext cx="4095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19</a:t>
            </a:r>
          </a:p>
        </p:txBody>
      </p:sp>
      <p:sp>
        <p:nvSpPr>
          <p:cNvPr id="78862" name="Rectangle 154"/>
          <p:cNvSpPr>
            <a:spLocks noChangeArrowheads="1"/>
          </p:cNvSpPr>
          <p:nvPr/>
        </p:nvSpPr>
        <p:spPr bwMode="auto">
          <a:xfrm>
            <a:off x="3600450" y="5686426"/>
            <a:ext cx="6175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265</a:t>
            </a:r>
          </a:p>
        </p:txBody>
      </p:sp>
      <p:sp>
        <p:nvSpPr>
          <p:cNvPr id="78863" name="Rectangle 155"/>
          <p:cNvSpPr>
            <a:spLocks noChangeArrowheads="1"/>
          </p:cNvSpPr>
          <p:nvPr/>
        </p:nvSpPr>
        <p:spPr bwMode="auto">
          <a:xfrm>
            <a:off x="4200525" y="5686426"/>
            <a:ext cx="6175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247</a:t>
            </a:r>
          </a:p>
        </p:txBody>
      </p:sp>
      <p:sp>
        <p:nvSpPr>
          <p:cNvPr id="78864" name="Rectangle 156"/>
          <p:cNvSpPr>
            <a:spLocks noChangeArrowheads="1"/>
          </p:cNvSpPr>
          <p:nvPr/>
        </p:nvSpPr>
        <p:spPr bwMode="auto">
          <a:xfrm>
            <a:off x="4802188" y="5686426"/>
            <a:ext cx="5969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211</a:t>
            </a:r>
          </a:p>
        </p:txBody>
      </p:sp>
      <p:sp>
        <p:nvSpPr>
          <p:cNvPr id="78865" name="Rectangle 157"/>
          <p:cNvSpPr>
            <a:spLocks noChangeArrowheads="1"/>
          </p:cNvSpPr>
          <p:nvPr/>
        </p:nvSpPr>
        <p:spPr bwMode="auto">
          <a:xfrm>
            <a:off x="5387975" y="5686426"/>
            <a:ext cx="6175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165</a:t>
            </a:r>
          </a:p>
        </p:txBody>
      </p:sp>
      <p:sp>
        <p:nvSpPr>
          <p:cNvPr id="78866" name="Rectangle 158"/>
          <p:cNvSpPr>
            <a:spLocks noChangeArrowheads="1"/>
          </p:cNvSpPr>
          <p:nvPr/>
        </p:nvSpPr>
        <p:spPr bwMode="auto">
          <a:xfrm>
            <a:off x="5972175" y="5686426"/>
            <a:ext cx="6175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131</a:t>
            </a:r>
          </a:p>
        </p:txBody>
      </p:sp>
      <p:sp>
        <p:nvSpPr>
          <p:cNvPr id="78867" name="Rectangle 159"/>
          <p:cNvSpPr>
            <a:spLocks noChangeArrowheads="1"/>
          </p:cNvSpPr>
          <p:nvPr/>
        </p:nvSpPr>
        <p:spPr bwMode="auto">
          <a:xfrm>
            <a:off x="6683376" y="5686426"/>
            <a:ext cx="411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94</a:t>
            </a:r>
          </a:p>
        </p:txBody>
      </p:sp>
      <p:sp>
        <p:nvSpPr>
          <p:cNvPr id="78868" name="Rectangle 160"/>
          <p:cNvSpPr>
            <a:spLocks noChangeArrowheads="1"/>
          </p:cNvSpPr>
          <p:nvPr/>
        </p:nvSpPr>
        <p:spPr bwMode="auto">
          <a:xfrm>
            <a:off x="7278688" y="5686426"/>
            <a:ext cx="4111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72</a:t>
            </a:r>
          </a:p>
        </p:txBody>
      </p:sp>
      <p:sp>
        <p:nvSpPr>
          <p:cNvPr id="78869" name="Rectangle 161"/>
          <p:cNvSpPr>
            <a:spLocks noChangeArrowheads="1"/>
          </p:cNvSpPr>
          <p:nvPr/>
        </p:nvSpPr>
        <p:spPr bwMode="auto">
          <a:xfrm>
            <a:off x="7866063" y="5686426"/>
            <a:ext cx="41116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51</a:t>
            </a:r>
          </a:p>
        </p:txBody>
      </p:sp>
      <p:sp>
        <p:nvSpPr>
          <p:cNvPr id="78870" name="Rectangle 162"/>
          <p:cNvSpPr>
            <a:spLocks noChangeArrowheads="1"/>
          </p:cNvSpPr>
          <p:nvPr/>
        </p:nvSpPr>
        <p:spPr bwMode="auto">
          <a:xfrm>
            <a:off x="8470901" y="5686426"/>
            <a:ext cx="411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38</a:t>
            </a:r>
          </a:p>
        </p:txBody>
      </p:sp>
      <p:sp>
        <p:nvSpPr>
          <p:cNvPr id="78871" name="Rectangle 163"/>
          <p:cNvSpPr>
            <a:spLocks noChangeArrowheads="1"/>
          </p:cNvSpPr>
          <p:nvPr/>
        </p:nvSpPr>
        <p:spPr bwMode="auto">
          <a:xfrm>
            <a:off x="9067801" y="5686426"/>
            <a:ext cx="411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31</a:t>
            </a:r>
          </a:p>
        </p:txBody>
      </p:sp>
      <p:sp>
        <p:nvSpPr>
          <p:cNvPr id="78872" name="Rectangle 164"/>
          <p:cNvSpPr>
            <a:spLocks noChangeArrowheads="1"/>
          </p:cNvSpPr>
          <p:nvPr/>
        </p:nvSpPr>
        <p:spPr bwMode="auto">
          <a:xfrm>
            <a:off x="9655176" y="5686426"/>
            <a:ext cx="4095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22</a:t>
            </a:r>
          </a:p>
        </p:txBody>
      </p:sp>
      <p:sp>
        <p:nvSpPr>
          <p:cNvPr id="78873" name="TextBox 73"/>
          <p:cNvSpPr txBox="1">
            <a:spLocks noChangeArrowheads="1"/>
          </p:cNvSpPr>
          <p:nvPr/>
        </p:nvSpPr>
        <p:spPr bwMode="auto">
          <a:xfrm>
            <a:off x="1808163" y="6348414"/>
            <a:ext cx="77263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1400">
                <a:solidFill>
                  <a:srgbClr val="CDCDCF"/>
                </a:solidFill>
              </a:rPr>
              <a:t>Rustin G, et al. ASCO 2009. Abstract 1. Reprinted with permission from the author.</a:t>
            </a:r>
          </a:p>
        </p:txBody>
      </p:sp>
      <p:sp>
        <p:nvSpPr>
          <p:cNvPr id="78874" name="Rectangle 116"/>
          <p:cNvSpPr>
            <a:spLocks noChangeArrowheads="1"/>
          </p:cNvSpPr>
          <p:nvPr/>
        </p:nvSpPr>
        <p:spPr bwMode="auto">
          <a:xfrm>
            <a:off x="2295653" y="5989639"/>
            <a:ext cx="958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GB">
                <a:solidFill>
                  <a:srgbClr val="F6A108"/>
                </a:solidFill>
              </a:rPr>
              <a:t>Delayed</a:t>
            </a:r>
          </a:p>
        </p:txBody>
      </p:sp>
      <p:sp>
        <p:nvSpPr>
          <p:cNvPr id="78875" name="Rectangle 126"/>
          <p:cNvSpPr>
            <a:spLocks noChangeArrowheads="1"/>
          </p:cNvSpPr>
          <p:nvPr/>
        </p:nvSpPr>
        <p:spPr bwMode="auto">
          <a:xfrm>
            <a:off x="2351088" y="5686426"/>
            <a:ext cx="5270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GB">
                <a:solidFill>
                  <a:srgbClr val="5AAACE"/>
                </a:solidFill>
              </a:rPr>
              <a:t>Early</a:t>
            </a:r>
          </a:p>
        </p:txBody>
      </p:sp>
      <p:sp>
        <p:nvSpPr>
          <p:cNvPr id="78876" name="Rectangle 127"/>
          <p:cNvSpPr>
            <a:spLocks noChangeArrowheads="1"/>
          </p:cNvSpPr>
          <p:nvPr/>
        </p:nvSpPr>
        <p:spPr bwMode="auto">
          <a:xfrm>
            <a:off x="2332039" y="5381626"/>
            <a:ext cx="19027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>
                <a:solidFill>
                  <a:srgbClr val="FFFFFF"/>
                </a:solidFill>
              </a:rPr>
              <a:t>Patients at Risk, n</a:t>
            </a:r>
          </a:p>
        </p:txBody>
      </p:sp>
      <p:sp>
        <p:nvSpPr>
          <p:cNvPr id="78877" name="Rectangle 147"/>
          <p:cNvSpPr>
            <a:spLocks noChangeArrowheads="1"/>
          </p:cNvSpPr>
          <p:nvPr/>
        </p:nvSpPr>
        <p:spPr bwMode="auto">
          <a:xfrm>
            <a:off x="5043488" y="5149851"/>
            <a:ext cx="37004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2000" dirty="0" err="1">
                <a:solidFill>
                  <a:srgbClr val="FFFFFF"/>
                </a:solidFill>
              </a:rPr>
              <a:t>Mos</a:t>
            </a:r>
            <a:r>
              <a:rPr lang="en-GB" sz="2000" dirty="0">
                <a:solidFill>
                  <a:srgbClr val="FFFFFF"/>
                </a:solidFill>
              </a:rPr>
              <a:t> Since Randomization</a:t>
            </a:r>
          </a:p>
        </p:txBody>
      </p:sp>
      <p:sp>
        <p:nvSpPr>
          <p:cNvPr id="78878" name="Line 13"/>
          <p:cNvSpPr>
            <a:spLocks noChangeShapeType="1"/>
          </p:cNvSpPr>
          <p:nvPr/>
        </p:nvSpPr>
        <p:spPr bwMode="auto">
          <a:xfrm>
            <a:off x="3910014" y="4105275"/>
            <a:ext cx="621982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79" name="Line 14"/>
          <p:cNvSpPr>
            <a:spLocks noChangeShapeType="1"/>
          </p:cNvSpPr>
          <p:nvPr/>
        </p:nvSpPr>
        <p:spPr bwMode="auto">
          <a:xfrm>
            <a:off x="3910014" y="3522663"/>
            <a:ext cx="621982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80" name="Line 16"/>
          <p:cNvSpPr>
            <a:spLocks noChangeShapeType="1"/>
          </p:cNvSpPr>
          <p:nvPr/>
        </p:nvSpPr>
        <p:spPr bwMode="auto">
          <a:xfrm>
            <a:off x="3910014" y="2371725"/>
            <a:ext cx="6219825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81" name="Freeform 17"/>
          <p:cNvSpPr>
            <a:spLocks/>
          </p:cNvSpPr>
          <p:nvPr/>
        </p:nvSpPr>
        <p:spPr bwMode="auto">
          <a:xfrm>
            <a:off x="3913188" y="2371726"/>
            <a:ext cx="5942012" cy="1870075"/>
          </a:xfrm>
          <a:custGeom>
            <a:avLst/>
            <a:gdLst>
              <a:gd name="T0" fmla="*/ 0 w 256"/>
              <a:gd name="T1" fmla="*/ 0 h 109"/>
              <a:gd name="T2" fmla="*/ 2147483647 w 256"/>
              <a:gd name="T3" fmla="*/ 2147483647 h 109"/>
              <a:gd name="T4" fmla="*/ 2147483647 w 256"/>
              <a:gd name="T5" fmla="*/ 2147483647 h 109"/>
              <a:gd name="T6" fmla="*/ 2147483647 w 256"/>
              <a:gd name="T7" fmla="*/ 2147483647 h 109"/>
              <a:gd name="T8" fmla="*/ 2147483647 w 256"/>
              <a:gd name="T9" fmla="*/ 2147483647 h 109"/>
              <a:gd name="T10" fmla="*/ 2147483647 w 256"/>
              <a:gd name="T11" fmla="*/ 2147483647 h 109"/>
              <a:gd name="T12" fmla="*/ 2147483647 w 256"/>
              <a:gd name="T13" fmla="*/ 2147483647 h 109"/>
              <a:gd name="T14" fmla="*/ 2147483647 w 256"/>
              <a:gd name="T15" fmla="*/ 2147483647 h 109"/>
              <a:gd name="T16" fmla="*/ 2147483647 w 256"/>
              <a:gd name="T17" fmla="*/ 2147483647 h 109"/>
              <a:gd name="T18" fmla="*/ 2147483647 w 256"/>
              <a:gd name="T19" fmla="*/ 2147483647 h 109"/>
              <a:gd name="T20" fmla="*/ 2147483647 w 256"/>
              <a:gd name="T21" fmla="*/ 2147483647 h 109"/>
              <a:gd name="T22" fmla="*/ 2147483647 w 256"/>
              <a:gd name="T23" fmla="*/ 2147483647 h 109"/>
              <a:gd name="T24" fmla="*/ 2147483647 w 256"/>
              <a:gd name="T25" fmla="*/ 2147483647 h 109"/>
              <a:gd name="T26" fmla="*/ 2147483647 w 256"/>
              <a:gd name="T27" fmla="*/ 2147483647 h 109"/>
              <a:gd name="T28" fmla="*/ 2147483647 w 256"/>
              <a:gd name="T29" fmla="*/ 2147483647 h 109"/>
              <a:gd name="T30" fmla="*/ 2147483647 w 256"/>
              <a:gd name="T31" fmla="*/ 2147483647 h 109"/>
              <a:gd name="T32" fmla="*/ 2147483647 w 256"/>
              <a:gd name="T33" fmla="*/ 2147483647 h 109"/>
              <a:gd name="T34" fmla="*/ 2147483647 w 256"/>
              <a:gd name="T35" fmla="*/ 2147483647 h 109"/>
              <a:gd name="T36" fmla="*/ 2147483647 w 256"/>
              <a:gd name="T37" fmla="*/ 2147483647 h 109"/>
              <a:gd name="T38" fmla="*/ 2147483647 w 256"/>
              <a:gd name="T39" fmla="*/ 2147483647 h 109"/>
              <a:gd name="T40" fmla="*/ 2147483647 w 256"/>
              <a:gd name="T41" fmla="*/ 2147483647 h 109"/>
              <a:gd name="T42" fmla="*/ 2147483647 w 256"/>
              <a:gd name="T43" fmla="*/ 2147483647 h 109"/>
              <a:gd name="T44" fmla="*/ 2147483647 w 256"/>
              <a:gd name="T45" fmla="*/ 2147483647 h 109"/>
              <a:gd name="T46" fmla="*/ 2147483647 w 256"/>
              <a:gd name="T47" fmla="*/ 2147483647 h 109"/>
              <a:gd name="T48" fmla="*/ 2147483647 w 256"/>
              <a:gd name="T49" fmla="*/ 2147483647 h 109"/>
              <a:gd name="T50" fmla="*/ 2147483647 w 256"/>
              <a:gd name="T51" fmla="*/ 2147483647 h 109"/>
              <a:gd name="T52" fmla="*/ 2147483647 w 256"/>
              <a:gd name="T53" fmla="*/ 2147483647 h 109"/>
              <a:gd name="T54" fmla="*/ 2147483647 w 256"/>
              <a:gd name="T55" fmla="*/ 2147483647 h 109"/>
              <a:gd name="T56" fmla="*/ 2147483647 w 256"/>
              <a:gd name="T57" fmla="*/ 2147483647 h 109"/>
              <a:gd name="T58" fmla="*/ 2147483647 w 256"/>
              <a:gd name="T59" fmla="*/ 2147483647 h 109"/>
              <a:gd name="T60" fmla="*/ 2147483647 w 256"/>
              <a:gd name="T61" fmla="*/ 2147483647 h 109"/>
              <a:gd name="T62" fmla="*/ 2147483647 w 256"/>
              <a:gd name="T63" fmla="*/ 2147483647 h 109"/>
              <a:gd name="T64" fmla="*/ 2147483647 w 256"/>
              <a:gd name="T65" fmla="*/ 2147483647 h 109"/>
              <a:gd name="T66" fmla="*/ 2147483647 w 256"/>
              <a:gd name="T67" fmla="*/ 2147483647 h 109"/>
              <a:gd name="T68" fmla="*/ 2147483647 w 256"/>
              <a:gd name="T69" fmla="*/ 2147483647 h 109"/>
              <a:gd name="T70" fmla="*/ 2147483647 w 256"/>
              <a:gd name="T71" fmla="*/ 2147483647 h 109"/>
              <a:gd name="T72" fmla="*/ 2147483647 w 256"/>
              <a:gd name="T73" fmla="*/ 2147483647 h 109"/>
              <a:gd name="T74" fmla="*/ 2147483647 w 256"/>
              <a:gd name="T75" fmla="*/ 2147483647 h 109"/>
              <a:gd name="T76" fmla="*/ 2147483647 w 256"/>
              <a:gd name="T77" fmla="*/ 2147483647 h 109"/>
              <a:gd name="T78" fmla="*/ 2147483647 w 256"/>
              <a:gd name="T79" fmla="*/ 2147483647 h 109"/>
              <a:gd name="T80" fmla="*/ 2147483647 w 256"/>
              <a:gd name="T81" fmla="*/ 2147483647 h 109"/>
              <a:gd name="T82" fmla="*/ 2147483647 w 256"/>
              <a:gd name="T83" fmla="*/ 2147483647 h 109"/>
              <a:gd name="T84" fmla="*/ 2147483647 w 256"/>
              <a:gd name="T85" fmla="*/ 2147483647 h 109"/>
              <a:gd name="T86" fmla="*/ 2147483647 w 256"/>
              <a:gd name="T87" fmla="*/ 2147483647 h 109"/>
              <a:gd name="T88" fmla="*/ 2147483647 w 256"/>
              <a:gd name="T89" fmla="*/ 2147483647 h 109"/>
              <a:gd name="T90" fmla="*/ 2147483647 w 256"/>
              <a:gd name="T91" fmla="*/ 2147483647 h 109"/>
              <a:gd name="T92" fmla="*/ 2147483647 w 256"/>
              <a:gd name="T93" fmla="*/ 2147483647 h 109"/>
              <a:gd name="T94" fmla="*/ 2147483647 w 256"/>
              <a:gd name="T95" fmla="*/ 2147483647 h 109"/>
              <a:gd name="T96" fmla="*/ 2147483647 w 256"/>
              <a:gd name="T97" fmla="*/ 2147483647 h 109"/>
              <a:gd name="T98" fmla="*/ 2147483647 w 256"/>
              <a:gd name="T99" fmla="*/ 2147483647 h 109"/>
              <a:gd name="T100" fmla="*/ 2147483647 w 256"/>
              <a:gd name="T101" fmla="*/ 2147483647 h 109"/>
              <a:gd name="T102" fmla="*/ 2147483647 w 256"/>
              <a:gd name="T103" fmla="*/ 2147483647 h 109"/>
              <a:gd name="T104" fmla="*/ 2147483647 w 256"/>
              <a:gd name="T105" fmla="*/ 2147483647 h 109"/>
              <a:gd name="T106" fmla="*/ 2147483647 w 256"/>
              <a:gd name="T107" fmla="*/ 2147483647 h 109"/>
              <a:gd name="T108" fmla="*/ 2147483647 w 256"/>
              <a:gd name="T109" fmla="*/ 2147483647 h 109"/>
              <a:gd name="T110" fmla="*/ 2147483647 w 256"/>
              <a:gd name="T111" fmla="*/ 2147483647 h 109"/>
              <a:gd name="T112" fmla="*/ 2147483647 w 256"/>
              <a:gd name="T113" fmla="*/ 2147483647 h 109"/>
              <a:gd name="T114" fmla="*/ 2147483647 w 256"/>
              <a:gd name="T115" fmla="*/ 2147483647 h 109"/>
              <a:gd name="T116" fmla="*/ 2147483647 w 256"/>
              <a:gd name="T117" fmla="*/ 2147483647 h 109"/>
              <a:gd name="T118" fmla="*/ 2147483647 w 256"/>
              <a:gd name="T119" fmla="*/ 2147483647 h 109"/>
              <a:gd name="T120" fmla="*/ 2147483647 w 256"/>
              <a:gd name="T121" fmla="*/ 2147483647 h 109"/>
              <a:gd name="T122" fmla="*/ 2147483647 w 256"/>
              <a:gd name="T123" fmla="*/ 2147483647 h 10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56"/>
              <a:gd name="T187" fmla="*/ 0 h 109"/>
              <a:gd name="T188" fmla="*/ 256 w 256"/>
              <a:gd name="T189" fmla="*/ 109 h 109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56" h="109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6" y="0"/>
                </a:lnTo>
                <a:lnTo>
                  <a:pt x="6" y="1"/>
                </a:lnTo>
                <a:lnTo>
                  <a:pt x="6" y="2"/>
                </a:lnTo>
                <a:lnTo>
                  <a:pt x="9" y="2"/>
                </a:lnTo>
                <a:lnTo>
                  <a:pt x="9" y="3"/>
                </a:lnTo>
                <a:lnTo>
                  <a:pt x="11" y="3"/>
                </a:lnTo>
                <a:lnTo>
                  <a:pt x="13" y="3"/>
                </a:lnTo>
                <a:lnTo>
                  <a:pt x="15" y="3"/>
                </a:lnTo>
                <a:lnTo>
                  <a:pt x="18" y="3"/>
                </a:lnTo>
                <a:lnTo>
                  <a:pt x="18" y="4"/>
                </a:lnTo>
                <a:lnTo>
                  <a:pt x="18" y="5"/>
                </a:lnTo>
                <a:lnTo>
                  <a:pt x="19" y="5"/>
                </a:lnTo>
                <a:lnTo>
                  <a:pt x="22" y="5"/>
                </a:lnTo>
                <a:lnTo>
                  <a:pt x="22" y="6"/>
                </a:lnTo>
                <a:lnTo>
                  <a:pt x="23" y="6"/>
                </a:lnTo>
                <a:lnTo>
                  <a:pt x="24" y="6"/>
                </a:lnTo>
                <a:lnTo>
                  <a:pt x="25" y="6"/>
                </a:lnTo>
                <a:lnTo>
                  <a:pt x="25" y="7"/>
                </a:lnTo>
                <a:lnTo>
                  <a:pt x="26" y="7"/>
                </a:lnTo>
                <a:lnTo>
                  <a:pt x="27" y="7"/>
                </a:lnTo>
                <a:lnTo>
                  <a:pt x="27" y="8"/>
                </a:lnTo>
                <a:lnTo>
                  <a:pt x="28" y="8"/>
                </a:lnTo>
                <a:lnTo>
                  <a:pt x="28" y="9"/>
                </a:lnTo>
                <a:lnTo>
                  <a:pt x="29" y="9"/>
                </a:lnTo>
                <a:lnTo>
                  <a:pt x="29" y="10"/>
                </a:lnTo>
                <a:lnTo>
                  <a:pt x="31" y="10"/>
                </a:lnTo>
                <a:lnTo>
                  <a:pt x="32" y="10"/>
                </a:lnTo>
                <a:lnTo>
                  <a:pt x="32" y="11"/>
                </a:lnTo>
                <a:lnTo>
                  <a:pt x="33" y="11"/>
                </a:lnTo>
                <a:lnTo>
                  <a:pt x="33" y="12"/>
                </a:lnTo>
                <a:lnTo>
                  <a:pt x="35" y="12"/>
                </a:lnTo>
                <a:lnTo>
                  <a:pt x="37" y="12"/>
                </a:lnTo>
                <a:lnTo>
                  <a:pt x="37" y="13"/>
                </a:lnTo>
                <a:lnTo>
                  <a:pt x="38" y="13"/>
                </a:lnTo>
                <a:lnTo>
                  <a:pt x="38" y="14"/>
                </a:lnTo>
                <a:lnTo>
                  <a:pt x="40" y="14"/>
                </a:lnTo>
                <a:lnTo>
                  <a:pt x="40" y="15"/>
                </a:lnTo>
                <a:lnTo>
                  <a:pt x="41" y="15"/>
                </a:lnTo>
                <a:lnTo>
                  <a:pt x="42" y="15"/>
                </a:lnTo>
                <a:lnTo>
                  <a:pt x="42" y="16"/>
                </a:lnTo>
                <a:lnTo>
                  <a:pt x="42" y="17"/>
                </a:lnTo>
                <a:lnTo>
                  <a:pt x="44" y="17"/>
                </a:lnTo>
                <a:lnTo>
                  <a:pt x="44" y="18"/>
                </a:lnTo>
                <a:lnTo>
                  <a:pt x="46" y="18"/>
                </a:lnTo>
                <a:lnTo>
                  <a:pt x="47" y="18"/>
                </a:lnTo>
                <a:lnTo>
                  <a:pt x="47" y="19"/>
                </a:lnTo>
                <a:lnTo>
                  <a:pt x="47" y="20"/>
                </a:lnTo>
                <a:lnTo>
                  <a:pt x="48" y="20"/>
                </a:lnTo>
                <a:lnTo>
                  <a:pt x="48" y="21"/>
                </a:lnTo>
                <a:lnTo>
                  <a:pt x="49" y="21"/>
                </a:lnTo>
                <a:lnTo>
                  <a:pt x="50" y="21"/>
                </a:lnTo>
                <a:lnTo>
                  <a:pt x="50" y="22"/>
                </a:lnTo>
                <a:lnTo>
                  <a:pt x="50" y="23"/>
                </a:lnTo>
                <a:lnTo>
                  <a:pt x="51" y="23"/>
                </a:lnTo>
                <a:lnTo>
                  <a:pt x="52" y="23"/>
                </a:lnTo>
                <a:lnTo>
                  <a:pt x="52" y="24"/>
                </a:lnTo>
                <a:lnTo>
                  <a:pt x="52" y="25"/>
                </a:lnTo>
                <a:lnTo>
                  <a:pt x="53" y="25"/>
                </a:lnTo>
                <a:lnTo>
                  <a:pt x="53" y="26"/>
                </a:lnTo>
                <a:lnTo>
                  <a:pt x="54" y="26"/>
                </a:lnTo>
                <a:lnTo>
                  <a:pt x="55" y="26"/>
                </a:lnTo>
                <a:lnTo>
                  <a:pt x="55" y="27"/>
                </a:lnTo>
                <a:lnTo>
                  <a:pt x="56" y="27"/>
                </a:lnTo>
                <a:lnTo>
                  <a:pt x="56" y="28"/>
                </a:lnTo>
                <a:lnTo>
                  <a:pt x="56" y="29"/>
                </a:lnTo>
                <a:lnTo>
                  <a:pt x="57" y="29"/>
                </a:lnTo>
                <a:lnTo>
                  <a:pt x="58" y="29"/>
                </a:lnTo>
                <a:lnTo>
                  <a:pt x="58" y="30"/>
                </a:lnTo>
                <a:lnTo>
                  <a:pt x="58" y="31"/>
                </a:lnTo>
                <a:lnTo>
                  <a:pt x="61" y="31"/>
                </a:lnTo>
                <a:lnTo>
                  <a:pt x="61" y="32"/>
                </a:lnTo>
                <a:lnTo>
                  <a:pt x="62" y="32"/>
                </a:lnTo>
                <a:lnTo>
                  <a:pt x="62" y="33"/>
                </a:lnTo>
                <a:lnTo>
                  <a:pt x="63" y="33"/>
                </a:lnTo>
                <a:lnTo>
                  <a:pt x="63" y="34"/>
                </a:lnTo>
                <a:lnTo>
                  <a:pt x="65" y="34"/>
                </a:lnTo>
                <a:lnTo>
                  <a:pt x="65" y="36"/>
                </a:lnTo>
                <a:lnTo>
                  <a:pt x="66" y="36"/>
                </a:lnTo>
                <a:lnTo>
                  <a:pt x="66" y="37"/>
                </a:lnTo>
                <a:lnTo>
                  <a:pt x="66" y="36"/>
                </a:lnTo>
                <a:lnTo>
                  <a:pt x="67" y="36"/>
                </a:lnTo>
                <a:lnTo>
                  <a:pt x="67" y="38"/>
                </a:lnTo>
                <a:lnTo>
                  <a:pt x="68" y="38"/>
                </a:lnTo>
                <a:lnTo>
                  <a:pt x="68" y="39"/>
                </a:lnTo>
                <a:lnTo>
                  <a:pt x="69" y="39"/>
                </a:lnTo>
                <a:lnTo>
                  <a:pt x="70" y="39"/>
                </a:lnTo>
                <a:lnTo>
                  <a:pt x="70" y="40"/>
                </a:lnTo>
                <a:lnTo>
                  <a:pt x="71" y="40"/>
                </a:lnTo>
                <a:lnTo>
                  <a:pt x="72" y="40"/>
                </a:lnTo>
                <a:lnTo>
                  <a:pt x="72" y="41"/>
                </a:lnTo>
                <a:lnTo>
                  <a:pt x="72" y="42"/>
                </a:lnTo>
                <a:lnTo>
                  <a:pt x="72" y="43"/>
                </a:lnTo>
                <a:lnTo>
                  <a:pt x="73" y="43"/>
                </a:lnTo>
                <a:lnTo>
                  <a:pt x="73" y="44"/>
                </a:lnTo>
                <a:lnTo>
                  <a:pt x="74" y="44"/>
                </a:lnTo>
                <a:lnTo>
                  <a:pt x="75" y="44"/>
                </a:lnTo>
                <a:lnTo>
                  <a:pt x="76" y="44"/>
                </a:lnTo>
                <a:lnTo>
                  <a:pt x="76" y="45"/>
                </a:lnTo>
                <a:lnTo>
                  <a:pt x="77" y="45"/>
                </a:lnTo>
                <a:lnTo>
                  <a:pt x="77" y="46"/>
                </a:lnTo>
                <a:lnTo>
                  <a:pt x="78" y="46"/>
                </a:lnTo>
                <a:lnTo>
                  <a:pt x="79" y="46"/>
                </a:lnTo>
                <a:lnTo>
                  <a:pt x="79" y="47"/>
                </a:lnTo>
                <a:lnTo>
                  <a:pt x="79" y="48"/>
                </a:lnTo>
                <a:lnTo>
                  <a:pt x="79" y="49"/>
                </a:lnTo>
                <a:lnTo>
                  <a:pt x="80" y="49"/>
                </a:lnTo>
                <a:lnTo>
                  <a:pt x="81" y="49"/>
                </a:lnTo>
                <a:lnTo>
                  <a:pt x="81" y="50"/>
                </a:lnTo>
                <a:lnTo>
                  <a:pt x="81" y="51"/>
                </a:lnTo>
                <a:lnTo>
                  <a:pt x="82" y="51"/>
                </a:lnTo>
                <a:lnTo>
                  <a:pt x="82" y="52"/>
                </a:lnTo>
                <a:lnTo>
                  <a:pt x="83" y="52"/>
                </a:lnTo>
                <a:lnTo>
                  <a:pt x="84" y="52"/>
                </a:lnTo>
                <a:lnTo>
                  <a:pt x="85" y="52"/>
                </a:lnTo>
                <a:lnTo>
                  <a:pt x="85" y="53"/>
                </a:lnTo>
                <a:lnTo>
                  <a:pt x="88" y="53"/>
                </a:lnTo>
                <a:lnTo>
                  <a:pt x="88" y="54"/>
                </a:lnTo>
                <a:lnTo>
                  <a:pt x="89" y="54"/>
                </a:lnTo>
                <a:lnTo>
                  <a:pt x="89" y="55"/>
                </a:lnTo>
                <a:lnTo>
                  <a:pt x="89" y="56"/>
                </a:lnTo>
                <a:lnTo>
                  <a:pt x="92" y="56"/>
                </a:lnTo>
                <a:lnTo>
                  <a:pt x="93" y="56"/>
                </a:lnTo>
                <a:lnTo>
                  <a:pt x="94" y="56"/>
                </a:lnTo>
                <a:lnTo>
                  <a:pt x="95" y="56"/>
                </a:lnTo>
                <a:lnTo>
                  <a:pt x="95" y="57"/>
                </a:lnTo>
                <a:lnTo>
                  <a:pt x="97" y="57"/>
                </a:lnTo>
                <a:lnTo>
                  <a:pt x="97" y="58"/>
                </a:lnTo>
                <a:lnTo>
                  <a:pt x="98" y="58"/>
                </a:lnTo>
                <a:lnTo>
                  <a:pt x="98" y="59"/>
                </a:lnTo>
                <a:lnTo>
                  <a:pt x="99" y="59"/>
                </a:lnTo>
                <a:lnTo>
                  <a:pt x="99" y="60"/>
                </a:lnTo>
                <a:lnTo>
                  <a:pt x="99" y="61"/>
                </a:lnTo>
                <a:lnTo>
                  <a:pt x="100" y="61"/>
                </a:lnTo>
                <a:lnTo>
                  <a:pt x="100" y="62"/>
                </a:lnTo>
                <a:lnTo>
                  <a:pt x="101" y="62"/>
                </a:lnTo>
                <a:lnTo>
                  <a:pt x="102" y="62"/>
                </a:lnTo>
                <a:lnTo>
                  <a:pt x="103" y="62"/>
                </a:lnTo>
                <a:lnTo>
                  <a:pt x="103" y="63"/>
                </a:lnTo>
                <a:lnTo>
                  <a:pt x="103" y="64"/>
                </a:lnTo>
                <a:lnTo>
                  <a:pt x="104" y="64"/>
                </a:lnTo>
                <a:lnTo>
                  <a:pt x="108" y="64"/>
                </a:lnTo>
                <a:lnTo>
                  <a:pt x="109" y="64"/>
                </a:lnTo>
                <a:lnTo>
                  <a:pt x="109" y="65"/>
                </a:lnTo>
                <a:lnTo>
                  <a:pt x="110" y="65"/>
                </a:lnTo>
                <a:lnTo>
                  <a:pt x="110" y="67"/>
                </a:lnTo>
                <a:lnTo>
                  <a:pt x="110" y="68"/>
                </a:lnTo>
                <a:lnTo>
                  <a:pt x="111" y="68"/>
                </a:lnTo>
                <a:lnTo>
                  <a:pt x="111" y="69"/>
                </a:lnTo>
                <a:lnTo>
                  <a:pt x="112" y="69"/>
                </a:lnTo>
                <a:lnTo>
                  <a:pt x="112" y="70"/>
                </a:lnTo>
                <a:lnTo>
                  <a:pt x="113" y="70"/>
                </a:lnTo>
                <a:lnTo>
                  <a:pt x="113" y="71"/>
                </a:lnTo>
                <a:lnTo>
                  <a:pt x="114" y="71"/>
                </a:lnTo>
                <a:lnTo>
                  <a:pt x="114" y="72"/>
                </a:lnTo>
                <a:lnTo>
                  <a:pt x="115" y="72"/>
                </a:lnTo>
                <a:lnTo>
                  <a:pt x="115" y="74"/>
                </a:lnTo>
                <a:lnTo>
                  <a:pt x="117" y="74"/>
                </a:lnTo>
                <a:lnTo>
                  <a:pt x="117" y="75"/>
                </a:lnTo>
                <a:lnTo>
                  <a:pt x="118" y="75"/>
                </a:lnTo>
                <a:lnTo>
                  <a:pt x="119" y="75"/>
                </a:lnTo>
                <a:lnTo>
                  <a:pt x="119" y="76"/>
                </a:lnTo>
                <a:lnTo>
                  <a:pt x="121" y="76"/>
                </a:lnTo>
                <a:lnTo>
                  <a:pt x="122" y="76"/>
                </a:lnTo>
                <a:lnTo>
                  <a:pt x="122" y="77"/>
                </a:lnTo>
                <a:lnTo>
                  <a:pt x="123" y="77"/>
                </a:lnTo>
                <a:lnTo>
                  <a:pt x="123" y="78"/>
                </a:lnTo>
                <a:lnTo>
                  <a:pt x="124" y="78"/>
                </a:lnTo>
                <a:lnTo>
                  <a:pt x="124" y="79"/>
                </a:lnTo>
                <a:lnTo>
                  <a:pt x="126" y="79"/>
                </a:lnTo>
                <a:lnTo>
                  <a:pt x="127" y="79"/>
                </a:lnTo>
                <a:lnTo>
                  <a:pt x="127" y="80"/>
                </a:lnTo>
                <a:lnTo>
                  <a:pt x="128" y="80"/>
                </a:lnTo>
                <a:lnTo>
                  <a:pt x="128" y="81"/>
                </a:lnTo>
                <a:lnTo>
                  <a:pt x="128" y="82"/>
                </a:lnTo>
                <a:lnTo>
                  <a:pt x="129" y="82"/>
                </a:lnTo>
                <a:lnTo>
                  <a:pt x="130" y="82"/>
                </a:lnTo>
                <a:lnTo>
                  <a:pt x="130" y="83"/>
                </a:lnTo>
                <a:lnTo>
                  <a:pt x="131" y="83"/>
                </a:lnTo>
                <a:lnTo>
                  <a:pt x="131" y="84"/>
                </a:lnTo>
                <a:lnTo>
                  <a:pt x="131" y="83"/>
                </a:lnTo>
                <a:lnTo>
                  <a:pt x="131" y="84"/>
                </a:lnTo>
                <a:lnTo>
                  <a:pt x="133" y="84"/>
                </a:lnTo>
                <a:lnTo>
                  <a:pt x="134" y="84"/>
                </a:lnTo>
                <a:lnTo>
                  <a:pt x="135" y="84"/>
                </a:lnTo>
                <a:lnTo>
                  <a:pt x="135" y="85"/>
                </a:lnTo>
                <a:lnTo>
                  <a:pt x="136" y="85"/>
                </a:lnTo>
                <a:lnTo>
                  <a:pt x="136" y="86"/>
                </a:lnTo>
                <a:lnTo>
                  <a:pt x="137" y="86"/>
                </a:lnTo>
                <a:lnTo>
                  <a:pt x="137" y="85"/>
                </a:lnTo>
                <a:lnTo>
                  <a:pt x="140" y="85"/>
                </a:lnTo>
                <a:lnTo>
                  <a:pt x="140" y="86"/>
                </a:lnTo>
                <a:lnTo>
                  <a:pt x="141" y="86"/>
                </a:lnTo>
                <a:lnTo>
                  <a:pt x="143" y="86"/>
                </a:lnTo>
                <a:lnTo>
                  <a:pt x="144" y="86"/>
                </a:lnTo>
                <a:lnTo>
                  <a:pt x="145" y="86"/>
                </a:lnTo>
                <a:lnTo>
                  <a:pt x="146" y="86"/>
                </a:lnTo>
                <a:lnTo>
                  <a:pt x="148" y="86"/>
                </a:lnTo>
                <a:lnTo>
                  <a:pt x="148" y="87"/>
                </a:lnTo>
                <a:lnTo>
                  <a:pt x="148" y="88"/>
                </a:lnTo>
                <a:lnTo>
                  <a:pt x="149" y="88"/>
                </a:lnTo>
                <a:lnTo>
                  <a:pt x="154" y="88"/>
                </a:lnTo>
                <a:lnTo>
                  <a:pt x="154" y="89"/>
                </a:lnTo>
                <a:lnTo>
                  <a:pt x="155" y="89"/>
                </a:lnTo>
                <a:lnTo>
                  <a:pt x="155" y="90"/>
                </a:lnTo>
                <a:lnTo>
                  <a:pt x="156" y="90"/>
                </a:lnTo>
                <a:lnTo>
                  <a:pt x="157" y="90"/>
                </a:lnTo>
                <a:lnTo>
                  <a:pt x="158" y="90"/>
                </a:lnTo>
                <a:lnTo>
                  <a:pt x="158" y="91"/>
                </a:lnTo>
                <a:lnTo>
                  <a:pt x="159" y="91"/>
                </a:lnTo>
                <a:lnTo>
                  <a:pt x="160" y="91"/>
                </a:lnTo>
                <a:lnTo>
                  <a:pt x="160" y="92"/>
                </a:lnTo>
                <a:lnTo>
                  <a:pt x="160" y="91"/>
                </a:lnTo>
                <a:lnTo>
                  <a:pt x="161" y="91"/>
                </a:lnTo>
                <a:lnTo>
                  <a:pt x="161" y="93"/>
                </a:lnTo>
                <a:lnTo>
                  <a:pt x="162" y="93"/>
                </a:lnTo>
                <a:lnTo>
                  <a:pt x="165" y="93"/>
                </a:lnTo>
                <a:lnTo>
                  <a:pt x="165" y="94"/>
                </a:lnTo>
                <a:lnTo>
                  <a:pt x="166" y="94"/>
                </a:lnTo>
                <a:lnTo>
                  <a:pt x="166" y="95"/>
                </a:lnTo>
                <a:lnTo>
                  <a:pt x="167" y="95"/>
                </a:lnTo>
                <a:lnTo>
                  <a:pt x="168" y="95"/>
                </a:lnTo>
                <a:lnTo>
                  <a:pt x="168" y="96"/>
                </a:lnTo>
                <a:lnTo>
                  <a:pt x="169" y="96"/>
                </a:lnTo>
                <a:lnTo>
                  <a:pt x="173" y="96"/>
                </a:lnTo>
                <a:lnTo>
                  <a:pt x="173" y="98"/>
                </a:lnTo>
                <a:lnTo>
                  <a:pt x="174" y="98"/>
                </a:lnTo>
                <a:lnTo>
                  <a:pt x="177" y="98"/>
                </a:lnTo>
                <a:lnTo>
                  <a:pt x="178" y="98"/>
                </a:lnTo>
                <a:lnTo>
                  <a:pt x="181" y="98"/>
                </a:lnTo>
                <a:lnTo>
                  <a:pt x="182" y="98"/>
                </a:lnTo>
                <a:lnTo>
                  <a:pt x="184" y="98"/>
                </a:lnTo>
                <a:lnTo>
                  <a:pt x="186" y="98"/>
                </a:lnTo>
                <a:lnTo>
                  <a:pt x="187" y="98"/>
                </a:lnTo>
                <a:lnTo>
                  <a:pt x="187" y="99"/>
                </a:lnTo>
                <a:lnTo>
                  <a:pt x="189" y="99"/>
                </a:lnTo>
                <a:lnTo>
                  <a:pt x="189" y="100"/>
                </a:lnTo>
                <a:lnTo>
                  <a:pt x="191" y="100"/>
                </a:lnTo>
                <a:lnTo>
                  <a:pt x="195" y="100"/>
                </a:lnTo>
                <a:lnTo>
                  <a:pt x="195" y="101"/>
                </a:lnTo>
                <a:lnTo>
                  <a:pt x="196" y="101"/>
                </a:lnTo>
                <a:lnTo>
                  <a:pt x="197" y="101"/>
                </a:lnTo>
                <a:lnTo>
                  <a:pt x="197" y="102"/>
                </a:lnTo>
                <a:lnTo>
                  <a:pt x="197" y="101"/>
                </a:lnTo>
                <a:lnTo>
                  <a:pt x="197" y="102"/>
                </a:lnTo>
                <a:lnTo>
                  <a:pt x="198" y="102"/>
                </a:lnTo>
                <a:lnTo>
                  <a:pt x="201" y="102"/>
                </a:lnTo>
                <a:lnTo>
                  <a:pt x="202" y="102"/>
                </a:lnTo>
                <a:lnTo>
                  <a:pt x="202" y="103"/>
                </a:lnTo>
                <a:lnTo>
                  <a:pt x="202" y="102"/>
                </a:lnTo>
                <a:lnTo>
                  <a:pt x="213" y="102"/>
                </a:lnTo>
                <a:lnTo>
                  <a:pt x="213" y="103"/>
                </a:lnTo>
                <a:lnTo>
                  <a:pt x="215" y="103"/>
                </a:lnTo>
                <a:lnTo>
                  <a:pt x="215" y="104"/>
                </a:lnTo>
                <a:lnTo>
                  <a:pt x="216" y="104"/>
                </a:lnTo>
                <a:lnTo>
                  <a:pt x="217" y="104"/>
                </a:lnTo>
                <a:lnTo>
                  <a:pt x="218" y="104"/>
                </a:lnTo>
                <a:lnTo>
                  <a:pt x="227" y="104"/>
                </a:lnTo>
                <a:lnTo>
                  <a:pt x="229" y="104"/>
                </a:lnTo>
                <a:lnTo>
                  <a:pt x="229" y="105"/>
                </a:lnTo>
                <a:lnTo>
                  <a:pt x="232" y="105"/>
                </a:lnTo>
                <a:lnTo>
                  <a:pt x="239" y="105"/>
                </a:lnTo>
                <a:lnTo>
                  <a:pt x="239" y="106"/>
                </a:lnTo>
                <a:lnTo>
                  <a:pt x="242" y="106"/>
                </a:lnTo>
                <a:lnTo>
                  <a:pt x="243" y="106"/>
                </a:lnTo>
                <a:lnTo>
                  <a:pt x="246" y="106"/>
                </a:lnTo>
                <a:lnTo>
                  <a:pt x="246" y="107"/>
                </a:lnTo>
                <a:lnTo>
                  <a:pt x="248" y="107"/>
                </a:lnTo>
                <a:lnTo>
                  <a:pt x="248" y="108"/>
                </a:lnTo>
                <a:lnTo>
                  <a:pt x="251" y="108"/>
                </a:lnTo>
                <a:lnTo>
                  <a:pt x="251" y="109"/>
                </a:lnTo>
                <a:lnTo>
                  <a:pt x="252" y="109"/>
                </a:lnTo>
                <a:lnTo>
                  <a:pt x="254" y="109"/>
                </a:lnTo>
                <a:lnTo>
                  <a:pt x="256" y="109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82" name="Freeform 18"/>
          <p:cNvSpPr>
            <a:spLocks/>
          </p:cNvSpPr>
          <p:nvPr/>
        </p:nvSpPr>
        <p:spPr bwMode="auto">
          <a:xfrm>
            <a:off x="3913188" y="2371726"/>
            <a:ext cx="5967412" cy="1973263"/>
          </a:xfrm>
          <a:custGeom>
            <a:avLst/>
            <a:gdLst>
              <a:gd name="T0" fmla="*/ 0 w 257"/>
              <a:gd name="T1" fmla="*/ 0 h 115"/>
              <a:gd name="T2" fmla="*/ 2147483647 w 257"/>
              <a:gd name="T3" fmla="*/ 2147483647 h 115"/>
              <a:gd name="T4" fmla="*/ 2147483647 w 257"/>
              <a:gd name="T5" fmla="*/ 2147483647 h 115"/>
              <a:gd name="T6" fmla="*/ 2147483647 w 257"/>
              <a:gd name="T7" fmla="*/ 2147483647 h 115"/>
              <a:gd name="T8" fmla="*/ 2147483647 w 257"/>
              <a:gd name="T9" fmla="*/ 2147483647 h 115"/>
              <a:gd name="T10" fmla="*/ 2147483647 w 257"/>
              <a:gd name="T11" fmla="*/ 2147483647 h 115"/>
              <a:gd name="T12" fmla="*/ 2147483647 w 257"/>
              <a:gd name="T13" fmla="*/ 2147483647 h 115"/>
              <a:gd name="T14" fmla="*/ 2147483647 w 257"/>
              <a:gd name="T15" fmla="*/ 2147483647 h 115"/>
              <a:gd name="T16" fmla="*/ 2147483647 w 257"/>
              <a:gd name="T17" fmla="*/ 2147483647 h 115"/>
              <a:gd name="T18" fmla="*/ 2147483647 w 257"/>
              <a:gd name="T19" fmla="*/ 2147483647 h 115"/>
              <a:gd name="T20" fmla="*/ 2147483647 w 257"/>
              <a:gd name="T21" fmla="*/ 2147483647 h 115"/>
              <a:gd name="T22" fmla="*/ 2147483647 w 257"/>
              <a:gd name="T23" fmla="*/ 2147483647 h 115"/>
              <a:gd name="T24" fmla="*/ 2147483647 w 257"/>
              <a:gd name="T25" fmla="*/ 2147483647 h 115"/>
              <a:gd name="T26" fmla="*/ 2147483647 w 257"/>
              <a:gd name="T27" fmla="*/ 2147483647 h 115"/>
              <a:gd name="T28" fmla="*/ 2147483647 w 257"/>
              <a:gd name="T29" fmla="*/ 2147483647 h 115"/>
              <a:gd name="T30" fmla="*/ 2147483647 w 257"/>
              <a:gd name="T31" fmla="*/ 2147483647 h 115"/>
              <a:gd name="T32" fmla="*/ 2147483647 w 257"/>
              <a:gd name="T33" fmla="*/ 2147483647 h 115"/>
              <a:gd name="T34" fmla="*/ 2147483647 w 257"/>
              <a:gd name="T35" fmla="*/ 2147483647 h 115"/>
              <a:gd name="T36" fmla="*/ 2147483647 w 257"/>
              <a:gd name="T37" fmla="*/ 2147483647 h 115"/>
              <a:gd name="T38" fmla="*/ 2147483647 w 257"/>
              <a:gd name="T39" fmla="*/ 2147483647 h 115"/>
              <a:gd name="T40" fmla="*/ 2147483647 w 257"/>
              <a:gd name="T41" fmla="*/ 2147483647 h 115"/>
              <a:gd name="T42" fmla="*/ 2147483647 w 257"/>
              <a:gd name="T43" fmla="*/ 2147483647 h 115"/>
              <a:gd name="T44" fmla="*/ 2147483647 w 257"/>
              <a:gd name="T45" fmla="*/ 2147483647 h 115"/>
              <a:gd name="T46" fmla="*/ 2147483647 w 257"/>
              <a:gd name="T47" fmla="*/ 2147483647 h 115"/>
              <a:gd name="T48" fmla="*/ 2147483647 w 257"/>
              <a:gd name="T49" fmla="*/ 2147483647 h 115"/>
              <a:gd name="T50" fmla="*/ 2147483647 w 257"/>
              <a:gd name="T51" fmla="*/ 2147483647 h 115"/>
              <a:gd name="T52" fmla="*/ 2147483647 w 257"/>
              <a:gd name="T53" fmla="*/ 2147483647 h 115"/>
              <a:gd name="T54" fmla="*/ 2147483647 w 257"/>
              <a:gd name="T55" fmla="*/ 2147483647 h 115"/>
              <a:gd name="T56" fmla="*/ 2147483647 w 257"/>
              <a:gd name="T57" fmla="*/ 2147483647 h 115"/>
              <a:gd name="T58" fmla="*/ 2147483647 w 257"/>
              <a:gd name="T59" fmla="*/ 2147483647 h 115"/>
              <a:gd name="T60" fmla="*/ 2147483647 w 257"/>
              <a:gd name="T61" fmla="*/ 2147483647 h 115"/>
              <a:gd name="T62" fmla="*/ 2147483647 w 257"/>
              <a:gd name="T63" fmla="*/ 2147483647 h 115"/>
              <a:gd name="T64" fmla="*/ 2147483647 w 257"/>
              <a:gd name="T65" fmla="*/ 2147483647 h 115"/>
              <a:gd name="T66" fmla="*/ 2147483647 w 257"/>
              <a:gd name="T67" fmla="*/ 2147483647 h 115"/>
              <a:gd name="T68" fmla="*/ 2147483647 w 257"/>
              <a:gd name="T69" fmla="*/ 2147483647 h 115"/>
              <a:gd name="T70" fmla="*/ 2147483647 w 257"/>
              <a:gd name="T71" fmla="*/ 2147483647 h 115"/>
              <a:gd name="T72" fmla="*/ 2147483647 w 257"/>
              <a:gd name="T73" fmla="*/ 2147483647 h 115"/>
              <a:gd name="T74" fmla="*/ 2147483647 w 257"/>
              <a:gd name="T75" fmla="*/ 2147483647 h 115"/>
              <a:gd name="T76" fmla="*/ 2147483647 w 257"/>
              <a:gd name="T77" fmla="*/ 2147483647 h 115"/>
              <a:gd name="T78" fmla="*/ 2147483647 w 257"/>
              <a:gd name="T79" fmla="*/ 2147483647 h 115"/>
              <a:gd name="T80" fmla="*/ 2147483647 w 257"/>
              <a:gd name="T81" fmla="*/ 2147483647 h 115"/>
              <a:gd name="T82" fmla="*/ 2147483647 w 257"/>
              <a:gd name="T83" fmla="*/ 2147483647 h 115"/>
              <a:gd name="T84" fmla="*/ 2147483647 w 257"/>
              <a:gd name="T85" fmla="*/ 2147483647 h 115"/>
              <a:gd name="T86" fmla="*/ 2147483647 w 257"/>
              <a:gd name="T87" fmla="*/ 2147483647 h 115"/>
              <a:gd name="T88" fmla="*/ 2147483647 w 257"/>
              <a:gd name="T89" fmla="*/ 2147483647 h 115"/>
              <a:gd name="T90" fmla="*/ 2147483647 w 257"/>
              <a:gd name="T91" fmla="*/ 2147483647 h 115"/>
              <a:gd name="T92" fmla="*/ 2147483647 w 257"/>
              <a:gd name="T93" fmla="*/ 2147483647 h 115"/>
              <a:gd name="T94" fmla="*/ 2147483647 w 257"/>
              <a:gd name="T95" fmla="*/ 2147483647 h 115"/>
              <a:gd name="T96" fmla="*/ 2147483647 w 257"/>
              <a:gd name="T97" fmla="*/ 2147483647 h 115"/>
              <a:gd name="T98" fmla="*/ 2147483647 w 257"/>
              <a:gd name="T99" fmla="*/ 2147483647 h 115"/>
              <a:gd name="T100" fmla="*/ 2147483647 w 257"/>
              <a:gd name="T101" fmla="*/ 2147483647 h 115"/>
              <a:gd name="T102" fmla="*/ 2147483647 w 257"/>
              <a:gd name="T103" fmla="*/ 2147483647 h 115"/>
              <a:gd name="T104" fmla="*/ 2147483647 w 257"/>
              <a:gd name="T105" fmla="*/ 2147483647 h 115"/>
              <a:gd name="T106" fmla="*/ 2147483647 w 257"/>
              <a:gd name="T107" fmla="*/ 2147483647 h 115"/>
              <a:gd name="T108" fmla="*/ 2147483647 w 257"/>
              <a:gd name="T109" fmla="*/ 2147483647 h 115"/>
              <a:gd name="T110" fmla="*/ 2147483647 w 257"/>
              <a:gd name="T111" fmla="*/ 2147483647 h 115"/>
              <a:gd name="T112" fmla="*/ 2147483647 w 257"/>
              <a:gd name="T113" fmla="*/ 2147483647 h 115"/>
              <a:gd name="T114" fmla="*/ 2147483647 w 257"/>
              <a:gd name="T115" fmla="*/ 2147483647 h 115"/>
              <a:gd name="T116" fmla="*/ 2147483647 w 257"/>
              <a:gd name="T117" fmla="*/ 2147483647 h 115"/>
              <a:gd name="T118" fmla="*/ 2147483647 w 257"/>
              <a:gd name="T119" fmla="*/ 2147483647 h 115"/>
              <a:gd name="T120" fmla="*/ 2147483647 w 257"/>
              <a:gd name="T121" fmla="*/ 2147483647 h 115"/>
              <a:gd name="T122" fmla="*/ 2147483647 w 257"/>
              <a:gd name="T123" fmla="*/ 2147483647 h 115"/>
              <a:gd name="T124" fmla="*/ 2147483647 w 257"/>
              <a:gd name="T125" fmla="*/ 2147483647 h 11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57"/>
              <a:gd name="T190" fmla="*/ 0 h 115"/>
              <a:gd name="T191" fmla="*/ 257 w 257"/>
              <a:gd name="T192" fmla="*/ 115 h 115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57" h="115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7" y="0"/>
                </a:lnTo>
                <a:lnTo>
                  <a:pt x="7" y="1"/>
                </a:lnTo>
                <a:lnTo>
                  <a:pt x="7" y="2"/>
                </a:lnTo>
                <a:lnTo>
                  <a:pt x="8" y="2"/>
                </a:lnTo>
                <a:lnTo>
                  <a:pt x="8" y="3"/>
                </a:lnTo>
                <a:lnTo>
                  <a:pt x="11" y="3"/>
                </a:lnTo>
                <a:lnTo>
                  <a:pt x="11" y="4"/>
                </a:lnTo>
                <a:lnTo>
                  <a:pt x="12" y="4"/>
                </a:lnTo>
                <a:lnTo>
                  <a:pt x="12" y="5"/>
                </a:lnTo>
                <a:lnTo>
                  <a:pt x="13" y="5"/>
                </a:lnTo>
                <a:lnTo>
                  <a:pt x="14" y="5"/>
                </a:lnTo>
                <a:lnTo>
                  <a:pt x="14" y="6"/>
                </a:lnTo>
                <a:lnTo>
                  <a:pt x="15" y="6"/>
                </a:lnTo>
                <a:lnTo>
                  <a:pt x="16" y="6"/>
                </a:lnTo>
                <a:lnTo>
                  <a:pt x="16" y="7"/>
                </a:lnTo>
                <a:lnTo>
                  <a:pt x="17" y="7"/>
                </a:lnTo>
                <a:lnTo>
                  <a:pt x="18" y="7"/>
                </a:lnTo>
                <a:lnTo>
                  <a:pt x="18" y="8"/>
                </a:lnTo>
                <a:lnTo>
                  <a:pt x="19" y="8"/>
                </a:lnTo>
                <a:lnTo>
                  <a:pt x="21" y="8"/>
                </a:lnTo>
                <a:lnTo>
                  <a:pt x="21" y="9"/>
                </a:lnTo>
                <a:lnTo>
                  <a:pt x="22" y="9"/>
                </a:lnTo>
                <a:lnTo>
                  <a:pt x="22" y="10"/>
                </a:lnTo>
                <a:lnTo>
                  <a:pt x="23" y="10"/>
                </a:lnTo>
                <a:lnTo>
                  <a:pt x="24" y="10"/>
                </a:lnTo>
                <a:lnTo>
                  <a:pt x="25" y="10"/>
                </a:lnTo>
                <a:lnTo>
                  <a:pt x="25" y="11"/>
                </a:lnTo>
                <a:lnTo>
                  <a:pt x="26" y="11"/>
                </a:lnTo>
                <a:lnTo>
                  <a:pt x="26" y="12"/>
                </a:lnTo>
                <a:lnTo>
                  <a:pt x="27" y="12"/>
                </a:lnTo>
                <a:lnTo>
                  <a:pt x="27" y="13"/>
                </a:lnTo>
                <a:lnTo>
                  <a:pt x="29" y="13"/>
                </a:lnTo>
                <a:lnTo>
                  <a:pt x="29" y="14"/>
                </a:lnTo>
                <a:lnTo>
                  <a:pt x="32" y="14"/>
                </a:lnTo>
                <a:lnTo>
                  <a:pt x="32" y="15"/>
                </a:lnTo>
                <a:lnTo>
                  <a:pt x="33" y="15"/>
                </a:lnTo>
                <a:lnTo>
                  <a:pt x="33" y="16"/>
                </a:lnTo>
                <a:lnTo>
                  <a:pt x="34" y="16"/>
                </a:lnTo>
                <a:lnTo>
                  <a:pt x="37" y="16"/>
                </a:lnTo>
                <a:lnTo>
                  <a:pt x="37" y="17"/>
                </a:lnTo>
                <a:lnTo>
                  <a:pt x="38" y="17"/>
                </a:lnTo>
                <a:lnTo>
                  <a:pt x="39" y="17"/>
                </a:lnTo>
                <a:lnTo>
                  <a:pt x="39" y="18"/>
                </a:lnTo>
                <a:lnTo>
                  <a:pt x="40" y="18"/>
                </a:lnTo>
                <a:lnTo>
                  <a:pt x="40" y="19"/>
                </a:lnTo>
                <a:lnTo>
                  <a:pt x="40" y="20"/>
                </a:lnTo>
                <a:lnTo>
                  <a:pt x="41" y="20"/>
                </a:lnTo>
                <a:lnTo>
                  <a:pt x="41" y="21"/>
                </a:lnTo>
                <a:lnTo>
                  <a:pt x="42" y="21"/>
                </a:lnTo>
                <a:lnTo>
                  <a:pt x="43" y="21"/>
                </a:lnTo>
                <a:lnTo>
                  <a:pt x="43" y="22"/>
                </a:lnTo>
                <a:lnTo>
                  <a:pt x="44" y="22"/>
                </a:lnTo>
                <a:lnTo>
                  <a:pt x="44" y="23"/>
                </a:lnTo>
                <a:lnTo>
                  <a:pt x="45" y="23"/>
                </a:lnTo>
                <a:lnTo>
                  <a:pt x="47" y="23"/>
                </a:lnTo>
                <a:lnTo>
                  <a:pt x="47" y="24"/>
                </a:lnTo>
                <a:lnTo>
                  <a:pt x="48" y="24"/>
                </a:lnTo>
                <a:lnTo>
                  <a:pt x="48" y="25"/>
                </a:lnTo>
                <a:lnTo>
                  <a:pt x="51" y="25"/>
                </a:lnTo>
                <a:lnTo>
                  <a:pt x="51" y="26"/>
                </a:lnTo>
                <a:lnTo>
                  <a:pt x="52" y="26"/>
                </a:lnTo>
                <a:lnTo>
                  <a:pt x="52" y="27"/>
                </a:lnTo>
                <a:lnTo>
                  <a:pt x="53" y="27"/>
                </a:lnTo>
                <a:lnTo>
                  <a:pt x="53" y="28"/>
                </a:lnTo>
                <a:lnTo>
                  <a:pt x="54" y="28"/>
                </a:lnTo>
                <a:lnTo>
                  <a:pt x="56" y="28"/>
                </a:lnTo>
                <a:lnTo>
                  <a:pt x="56" y="29"/>
                </a:lnTo>
                <a:lnTo>
                  <a:pt x="56" y="30"/>
                </a:lnTo>
                <a:lnTo>
                  <a:pt x="57" y="30"/>
                </a:lnTo>
                <a:lnTo>
                  <a:pt x="57" y="31"/>
                </a:lnTo>
                <a:lnTo>
                  <a:pt x="58" y="31"/>
                </a:lnTo>
                <a:lnTo>
                  <a:pt x="58" y="32"/>
                </a:lnTo>
                <a:lnTo>
                  <a:pt x="59" y="32"/>
                </a:lnTo>
                <a:lnTo>
                  <a:pt x="60" y="32"/>
                </a:lnTo>
                <a:lnTo>
                  <a:pt x="61" y="32"/>
                </a:lnTo>
                <a:lnTo>
                  <a:pt x="61" y="33"/>
                </a:lnTo>
                <a:lnTo>
                  <a:pt x="62" y="33"/>
                </a:lnTo>
                <a:lnTo>
                  <a:pt x="63" y="33"/>
                </a:lnTo>
                <a:lnTo>
                  <a:pt x="63" y="34"/>
                </a:lnTo>
                <a:lnTo>
                  <a:pt x="64" y="34"/>
                </a:lnTo>
                <a:lnTo>
                  <a:pt x="64" y="36"/>
                </a:lnTo>
                <a:lnTo>
                  <a:pt x="65" y="36"/>
                </a:lnTo>
                <a:lnTo>
                  <a:pt x="66" y="36"/>
                </a:lnTo>
                <a:lnTo>
                  <a:pt x="67" y="36"/>
                </a:lnTo>
                <a:lnTo>
                  <a:pt x="67" y="37"/>
                </a:lnTo>
                <a:lnTo>
                  <a:pt x="68" y="37"/>
                </a:lnTo>
                <a:lnTo>
                  <a:pt x="69" y="37"/>
                </a:lnTo>
                <a:lnTo>
                  <a:pt x="69" y="38"/>
                </a:lnTo>
                <a:lnTo>
                  <a:pt x="72" y="38"/>
                </a:lnTo>
                <a:lnTo>
                  <a:pt x="72" y="39"/>
                </a:lnTo>
                <a:lnTo>
                  <a:pt x="72" y="40"/>
                </a:lnTo>
                <a:lnTo>
                  <a:pt x="73" y="40"/>
                </a:lnTo>
                <a:lnTo>
                  <a:pt x="73" y="41"/>
                </a:lnTo>
                <a:lnTo>
                  <a:pt x="74" y="41"/>
                </a:lnTo>
                <a:lnTo>
                  <a:pt x="76" y="41"/>
                </a:lnTo>
                <a:lnTo>
                  <a:pt x="76" y="42"/>
                </a:lnTo>
                <a:lnTo>
                  <a:pt x="77" y="42"/>
                </a:lnTo>
                <a:lnTo>
                  <a:pt x="77" y="43"/>
                </a:lnTo>
                <a:lnTo>
                  <a:pt x="78" y="43"/>
                </a:lnTo>
                <a:lnTo>
                  <a:pt x="78" y="44"/>
                </a:lnTo>
                <a:lnTo>
                  <a:pt x="79" y="44"/>
                </a:lnTo>
                <a:lnTo>
                  <a:pt x="79" y="45"/>
                </a:lnTo>
                <a:lnTo>
                  <a:pt x="79" y="46"/>
                </a:lnTo>
                <a:lnTo>
                  <a:pt x="80" y="46"/>
                </a:lnTo>
                <a:lnTo>
                  <a:pt x="81" y="46"/>
                </a:lnTo>
                <a:lnTo>
                  <a:pt x="81" y="47"/>
                </a:lnTo>
                <a:lnTo>
                  <a:pt x="82" y="47"/>
                </a:lnTo>
                <a:lnTo>
                  <a:pt x="82" y="48"/>
                </a:lnTo>
                <a:lnTo>
                  <a:pt x="84" y="48"/>
                </a:lnTo>
                <a:lnTo>
                  <a:pt x="84" y="49"/>
                </a:lnTo>
                <a:lnTo>
                  <a:pt x="85" y="49"/>
                </a:lnTo>
                <a:lnTo>
                  <a:pt x="85" y="50"/>
                </a:lnTo>
                <a:lnTo>
                  <a:pt x="86" y="50"/>
                </a:lnTo>
                <a:lnTo>
                  <a:pt x="86" y="51"/>
                </a:lnTo>
                <a:lnTo>
                  <a:pt x="88" y="51"/>
                </a:lnTo>
                <a:lnTo>
                  <a:pt x="88" y="52"/>
                </a:lnTo>
                <a:lnTo>
                  <a:pt x="89" y="52"/>
                </a:lnTo>
                <a:lnTo>
                  <a:pt x="89" y="53"/>
                </a:lnTo>
                <a:lnTo>
                  <a:pt x="90" y="53"/>
                </a:lnTo>
                <a:lnTo>
                  <a:pt x="90" y="54"/>
                </a:lnTo>
                <a:lnTo>
                  <a:pt x="90" y="56"/>
                </a:lnTo>
                <a:lnTo>
                  <a:pt x="92" y="56"/>
                </a:lnTo>
                <a:lnTo>
                  <a:pt x="92" y="57"/>
                </a:lnTo>
                <a:lnTo>
                  <a:pt x="93" y="57"/>
                </a:lnTo>
                <a:lnTo>
                  <a:pt x="94" y="57"/>
                </a:lnTo>
                <a:lnTo>
                  <a:pt x="94" y="58"/>
                </a:lnTo>
                <a:lnTo>
                  <a:pt x="96" y="58"/>
                </a:lnTo>
                <a:lnTo>
                  <a:pt x="96" y="59"/>
                </a:lnTo>
                <a:lnTo>
                  <a:pt x="97" y="59"/>
                </a:lnTo>
                <a:lnTo>
                  <a:pt x="98" y="59"/>
                </a:lnTo>
                <a:lnTo>
                  <a:pt x="98" y="60"/>
                </a:lnTo>
                <a:lnTo>
                  <a:pt x="101" y="60"/>
                </a:lnTo>
                <a:lnTo>
                  <a:pt x="101" y="61"/>
                </a:lnTo>
                <a:lnTo>
                  <a:pt x="103" y="61"/>
                </a:lnTo>
                <a:lnTo>
                  <a:pt x="103" y="62"/>
                </a:lnTo>
                <a:lnTo>
                  <a:pt x="103" y="63"/>
                </a:lnTo>
                <a:lnTo>
                  <a:pt x="104" y="63"/>
                </a:lnTo>
                <a:lnTo>
                  <a:pt x="104" y="64"/>
                </a:lnTo>
                <a:lnTo>
                  <a:pt x="106" y="64"/>
                </a:lnTo>
                <a:lnTo>
                  <a:pt x="106" y="65"/>
                </a:lnTo>
                <a:lnTo>
                  <a:pt x="107" y="65"/>
                </a:lnTo>
                <a:lnTo>
                  <a:pt x="108" y="65"/>
                </a:lnTo>
                <a:lnTo>
                  <a:pt x="109" y="65"/>
                </a:lnTo>
                <a:lnTo>
                  <a:pt x="110" y="65"/>
                </a:lnTo>
                <a:lnTo>
                  <a:pt x="110" y="66"/>
                </a:lnTo>
                <a:lnTo>
                  <a:pt x="112" y="66"/>
                </a:lnTo>
                <a:lnTo>
                  <a:pt x="114" y="66"/>
                </a:lnTo>
                <a:lnTo>
                  <a:pt x="115" y="66"/>
                </a:lnTo>
                <a:lnTo>
                  <a:pt x="115" y="67"/>
                </a:lnTo>
                <a:lnTo>
                  <a:pt x="116" y="67"/>
                </a:lnTo>
                <a:lnTo>
                  <a:pt x="116" y="68"/>
                </a:lnTo>
                <a:lnTo>
                  <a:pt x="116" y="69"/>
                </a:lnTo>
                <a:lnTo>
                  <a:pt x="118" y="69"/>
                </a:lnTo>
                <a:lnTo>
                  <a:pt x="120" y="69"/>
                </a:lnTo>
                <a:lnTo>
                  <a:pt x="120" y="70"/>
                </a:lnTo>
                <a:lnTo>
                  <a:pt x="121" y="70"/>
                </a:lnTo>
                <a:lnTo>
                  <a:pt x="121" y="71"/>
                </a:lnTo>
                <a:lnTo>
                  <a:pt x="124" y="71"/>
                </a:lnTo>
                <a:lnTo>
                  <a:pt x="124" y="72"/>
                </a:lnTo>
                <a:lnTo>
                  <a:pt x="125" y="72"/>
                </a:lnTo>
                <a:lnTo>
                  <a:pt x="126" y="72"/>
                </a:lnTo>
                <a:lnTo>
                  <a:pt x="126" y="73"/>
                </a:lnTo>
                <a:lnTo>
                  <a:pt x="129" y="73"/>
                </a:lnTo>
                <a:lnTo>
                  <a:pt x="129" y="74"/>
                </a:lnTo>
                <a:lnTo>
                  <a:pt x="130" y="74"/>
                </a:lnTo>
                <a:lnTo>
                  <a:pt x="131" y="74"/>
                </a:lnTo>
                <a:lnTo>
                  <a:pt x="131" y="75"/>
                </a:lnTo>
                <a:lnTo>
                  <a:pt x="132" y="75"/>
                </a:lnTo>
                <a:lnTo>
                  <a:pt x="132" y="76"/>
                </a:lnTo>
                <a:lnTo>
                  <a:pt x="133" y="76"/>
                </a:lnTo>
                <a:lnTo>
                  <a:pt x="133" y="77"/>
                </a:lnTo>
                <a:lnTo>
                  <a:pt x="133" y="78"/>
                </a:lnTo>
                <a:lnTo>
                  <a:pt x="135" y="78"/>
                </a:lnTo>
                <a:lnTo>
                  <a:pt x="136" y="78"/>
                </a:lnTo>
                <a:lnTo>
                  <a:pt x="137" y="78"/>
                </a:lnTo>
                <a:lnTo>
                  <a:pt x="137" y="79"/>
                </a:lnTo>
                <a:lnTo>
                  <a:pt x="138" y="79"/>
                </a:lnTo>
                <a:lnTo>
                  <a:pt x="138" y="80"/>
                </a:lnTo>
                <a:lnTo>
                  <a:pt x="139" y="80"/>
                </a:lnTo>
                <a:lnTo>
                  <a:pt x="139" y="81"/>
                </a:lnTo>
                <a:lnTo>
                  <a:pt x="139" y="82"/>
                </a:lnTo>
                <a:lnTo>
                  <a:pt x="140" y="82"/>
                </a:lnTo>
                <a:lnTo>
                  <a:pt x="140" y="83"/>
                </a:lnTo>
                <a:lnTo>
                  <a:pt x="143" y="83"/>
                </a:lnTo>
                <a:lnTo>
                  <a:pt x="143" y="84"/>
                </a:lnTo>
                <a:lnTo>
                  <a:pt x="144" y="84"/>
                </a:lnTo>
                <a:lnTo>
                  <a:pt x="144" y="85"/>
                </a:lnTo>
                <a:lnTo>
                  <a:pt x="145" y="85"/>
                </a:lnTo>
                <a:lnTo>
                  <a:pt x="145" y="86"/>
                </a:lnTo>
                <a:lnTo>
                  <a:pt x="148" y="86"/>
                </a:lnTo>
                <a:lnTo>
                  <a:pt x="149" y="86"/>
                </a:lnTo>
                <a:lnTo>
                  <a:pt x="149" y="87"/>
                </a:lnTo>
                <a:lnTo>
                  <a:pt x="150" y="87"/>
                </a:lnTo>
                <a:lnTo>
                  <a:pt x="151" y="87"/>
                </a:lnTo>
                <a:lnTo>
                  <a:pt x="153" y="87"/>
                </a:lnTo>
                <a:lnTo>
                  <a:pt x="153" y="88"/>
                </a:lnTo>
                <a:lnTo>
                  <a:pt x="155" y="88"/>
                </a:lnTo>
                <a:lnTo>
                  <a:pt x="156" y="88"/>
                </a:lnTo>
                <a:lnTo>
                  <a:pt x="156" y="89"/>
                </a:lnTo>
                <a:lnTo>
                  <a:pt x="156" y="90"/>
                </a:lnTo>
                <a:lnTo>
                  <a:pt x="158" y="90"/>
                </a:lnTo>
                <a:lnTo>
                  <a:pt x="159" y="90"/>
                </a:lnTo>
                <a:lnTo>
                  <a:pt x="159" y="91"/>
                </a:lnTo>
                <a:lnTo>
                  <a:pt x="161" y="91"/>
                </a:lnTo>
                <a:lnTo>
                  <a:pt x="162" y="91"/>
                </a:lnTo>
                <a:lnTo>
                  <a:pt x="162" y="92"/>
                </a:lnTo>
                <a:lnTo>
                  <a:pt x="164" y="92"/>
                </a:lnTo>
                <a:lnTo>
                  <a:pt x="166" y="92"/>
                </a:lnTo>
                <a:lnTo>
                  <a:pt x="167" y="92"/>
                </a:lnTo>
                <a:lnTo>
                  <a:pt x="167" y="93"/>
                </a:lnTo>
                <a:lnTo>
                  <a:pt x="174" y="93"/>
                </a:lnTo>
                <a:lnTo>
                  <a:pt x="176" y="93"/>
                </a:lnTo>
                <a:lnTo>
                  <a:pt x="177" y="93"/>
                </a:lnTo>
                <a:lnTo>
                  <a:pt x="178" y="93"/>
                </a:lnTo>
                <a:lnTo>
                  <a:pt x="185" y="93"/>
                </a:lnTo>
                <a:lnTo>
                  <a:pt x="185" y="94"/>
                </a:lnTo>
                <a:lnTo>
                  <a:pt x="186" y="94"/>
                </a:lnTo>
                <a:lnTo>
                  <a:pt x="187" y="94"/>
                </a:lnTo>
                <a:lnTo>
                  <a:pt x="187" y="95"/>
                </a:lnTo>
                <a:lnTo>
                  <a:pt x="188" y="95"/>
                </a:lnTo>
                <a:lnTo>
                  <a:pt x="190" y="95"/>
                </a:lnTo>
                <a:lnTo>
                  <a:pt x="190" y="96"/>
                </a:lnTo>
                <a:lnTo>
                  <a:pt x="191" y="96"/>
                </a:lnTo>
                <a:lnTo>
                  <a:pt x="192" y="96"/>
                </a:lnTo>
                <a:lnTo>
                  <a:pt x="192" y="97"/>
                </a:lnTo>
                <a:lnTo>
                  <a:pt x="193" y="97"/>
                </a:lnTo>
                <a:lnTo>
                  <a:pt x="193" y="98"/>
                </a:lnTo>
                <a:lnTo>
                  <a:pt x="198" y="98"/>
                </a:lnTo>
                <a:lnTo>
                  <a:pt x="199" y="98"/>
                </a:lnTo>
                <a:lnTo>
                  <a:pt x="199" y="99"/>
                </a:lnTo>
                <a:lnTo>
                  <a:pt x="199" y="100"/>
                </a:lnTo>
                <a:lnTo>
                  <a:pt x="199" y="101"/>
                </a:lnTo>
                <a:lnTo>
                  <a:pt x="207" y="101"/>
                </a:lnTo>
                <a:lnTo>
                  <a:pt x="207" y="102"/>
                </a:lnTo>
                <a:lnTo>
                  <a:pt x="211" y="102"/>
                </a:lnTo>
                <a:lnTo>
                  <a:pt x="211" y="103"/>
                </a:lnTo>
                <a:lnTo>
                  <a:pt x="219" y="103"/>
                </a:lnTo>
                <a:lnTo>
                  <a:pt x="219" y="104"/>
                </a:lnTo>
                <a:lnTo>
                  <a:pt x="221" y="104"/>
                </a:lnTo>
                <a:lnTo>
                  <a:pt x="221" y="105"/>
                </a:lnTo>
                <a:lnTo>
                  <a:pt x="222" y="105"/>
                </a:lnTo>
                <a:lnTo>
                  <a:pt x="222" y="106"/>
                </a:lnTo>
                <a:lnTo>
                  <a:pt x="225" y="106"/>
                </a:lnTo>
                <a:lnTo>
                  <a:pt x="228" y="106"/>
                </a:lnTo>
                <a:lnTo>
                  <a:pt x="228" y="107"/>
                </a:lnTo>
                <a:lnTo>
                  <a:pt x="235" y="107"/>
                </a:lnTo>
                <a:lnTo>
                  <a:pt x="235" y="108"/>
                </a:lnTo>
                <a:lnTo>
                  <a:pt x="236" y="108"/>
                </a:lnTo>
                <a:lnTo>
                  <a:pt x="236" y="107"/>
                </a:lnTo>
                <a:lnTo>
                  <a:pt x="236" y="109"/>
                </a:lnTo>
                <a:lnTo>
                  <a:pt x="241" y="109"/>
                </a:lnTo>
                <a:lnTo>
                  <a:pt x="243" y="109"/>
                </a:lnTo>
                <a:lnTo>
                  <a:pt x="247" y="109"/>
                </a:lnTo>
                <a:lnTo>
                  <a:pt x="247" y="110"/>
                </a:lnTo>
                <a:lnTo>
                  <a:pt x="248" y="110"/>
                </a:lnTo>
                <a:lnTo>
                  <a:pt x="249" y="110"/>
                </a:lnTo>
                <a:lnTo>
                  <a:pt x="249" y="111"/>
                </a:lnTo>
                <a:lnTo>
                  <a:pt x="252" y="111"/>
                </a:lnTo>
                <a:lnTo>
                  <a:pt x="252" y="112"/>
                </a:lnTo>
                <a:lnTo>
                  <a:pt x="253" y="112"/>
                </a:lnTo>
                <a:lnTo>
                  <a:pt x="253" y="113"/>
                </a:lnTo>
                <a:lnTo>
                  <a:pt x="253" y="114"/>
                </a:lnTo>
                <a:lnTo>
                  <a:pt x="255" y="114"/>
                </a:lnTo>
                <a:lnTo>
                  <a:pt x="255" y="115"/>
                </a:lnTo>
                <a:lnTo>
                  <a:pt x="256" y="115"/>
                </a:lnTo>
                <a:lnTo>
                  <a:pt x="257" y="115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en-AU"/>
          </a:p>
        </p:txBody>
      </p:sp>
      <p:grpSp>
        <p:nvGrpSpPr>
          <p:cNvPr id="78883" name="Group 229"/>
          <p:cNvGrpSpPr>
            <a:grpSpLocks/>
          </p:cNvGrpSpPr>
          <p:nvPr/>
        </p:nvGrpSpPr>
        <p:grpSpPr bwMode="auto">
          <a:xfrm>
            <a:off x="4075114" y="2339976"/>
            <a:ext cx="5805487" cy="2005013"/>
            <a:chOff x="2550806" y="2340046"/>
            <a:chExt cx="5805797" cy="2004358"/>
          </a:xfrm>
        </p:grpSpPr>
        <p:sp>
          <p:nvSpPr>
            <p:cNvPr id="46101" name="Line 20"/>
            <p:cNvSpPr>
              <a:spLocks noChangeShapeType="1"/>
            </p:cNvSpPr>
            <p:nvPr/>
          </p:nvSpPr>
          <p:spPr bwMode="auto">
            <a:xfrm flipV="1">
              <a:off x="2550806" y="2340046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02" name="Line 21"/>
            <p:cNvSpPr>
              <a:spLocks noChangeShapeType="1"/>
            </p:cNvSpPr>
            <p:nvPr/>
          </p:nvSpPr>
          <p:spPr bwMode="auto">
            <a:xfrm flipV="1">
              <a:off x="2646061" y="2371786"/>
              <a:ext cx="0" cy="5395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03" name="Line 22"/>
            <p:cNvSpPr>
              <a:spLocks noChangeShapeType="1"/>
            </p:cNvSpPr>
            <p:nvPr/>
          </p:nvSpPr>
          <p:spPr bwMode="auto">
            <a:xfrm flipV="1">
              <a:off x="2668287" y="2390829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04" name="Line 23"/>
            <p:cNvSpPr>
              <a:spLocks noChangeShapeType="1"/>
            </p:cNvSpPr>
            <p:nvPr/>
          </p:nvSpPr>
          <p:spPr bwMode="auto">
            <a:xfrm flipV="1">
              <a:off x="2646061" y="2371786"/>
              <a:ext cx="0" cy="5395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06" name="Line 25"/>
            <p:cNvSpPr>
              <a:spLocks noChangeShapeType="1"/>
            </p:cNvSpPr>
            <p:nvPr/>
          </p:nvSpPr>
          <p:spPr bwMode="auto">
            <a:xfrm flipV="1">
              <a:off x="2784180" y="2441613"/>
              <a:ext cx="0" cy="52371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07" name="Line 26"/>
            <p:cNvSpPr>
              <a:spLocks noChangeShapeType="1"/>
            </p:cNvSpPr>
            <p:nvPr/>
          </p:nvSpPr>
          <p:spPr bwMode="auto">
            <a:xfrm flipV="1">
              <a:off x="2901662" y="2476526"/>
              <a:ext cx="0" cy="4919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08" name="Line 27"/>
            <p:cNvSpPr>
              <a:spLocks noChangeShapeType="1"/>
            </p:cNvSpPr>
            <p:nvPr/>
          </p:nvSpPr>
          <p:spPr bwMode="auto">
            <a:xfrm flipV="1">
              <a:off x="2920713" y="2495570"/>
              <a:ext cx="0" cy="4919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10" name="Line 29"/>
            <p:cNvSpPr>
              <a:spLocks noChangeShapeType="1"/>
            </p:cNvSpPr>
            <p:nvPr/>
          </p:nvSpPr>
          <p:spPr bwMode="auto">
            <a:xfrm flipV="1">
              <a:off x="2992155" y="2509854"/>
              <a:ext cx="0" cy="5237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11" name="Line 30"/>
            <p:cNvSpPr>
              <a:spLocks noChangeShapeType="1"/>
            </p:cNvSpPr>
            <p:nvPr/>
          </p:nvSpPr>
          <p:spPr bwMode="auto">
            <a:xfrm flipV="1">
              <a:off x="2992155" y="2509854"/>
              <a:ext cx="0" cy="5237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14" name="Line 33"/>
            <p:cNvSpPr>
              <a:spLocks noChangeShapeType="1"/>
            </p:cNvSpPr>
            <p:nvPr/>
          </p:nvSpPr>
          <p:spPr bwMode="auto">
            <a:xfrm flipV="1">
              <a:off x="3177901" y="2597137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16" name="Line 35"/>
            <p:cNvSpPr>
              <a:spLocks noChangeShapeType="1"/>
            </p:cNvSpPr>
            <p:nvPr/>
          </p:nvSpPr>
          <p:spPr bwMode="auto">
            <a:xfrm flipV="1">
              <a:off x="3341423" y="2681247"/>
              <a:ext cx="0" cy="5237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17" name="Line 36"/>
            <p:cNvSpPr>
              <a:spLocks noChangeShapeType="1"/>
            </p:cNvSpPr>
            <p:nvPr/>
          </p:nvSpPr>
          <p:spPr bwMode="auto">
            <a:xfrm flipV="1">
              <a:off x="3365236" y="2698704"/>
              <a:ext cx="0" cy="34914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19" name="Line 38"/>
            <p:cNvSpPr>
              <a:spLocks noChangeShapeType="1"/>
            </p:cNvSpPr>
            <p:nvPr/>
          </p:nvSpPr>
          <p:spPr bwMode="auto">
            <a:xfrm flipV="1">
              <a:off x="3782772" y="2871685"/>
              <a:ext cx="0" cy="49196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20" name="Line 39"/>
            <p:cNvSpPr>
              <a:spLocks noChangeShapeType="1"/>
            </p:cNvSpPr>
            <p:nvPr/>
          </p:nvSpPr>
          <p:spPr bwMode="auto">
            <a:xfrm flipV="1">
              <a:off x="3827224" y="2905011"/>
              <a:ext cx="0" cy="34914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21" name="Line 40"/>
            <p:cNvSpPr>
              <a:spLocks noChangeShapeType="1"/>
            </p:cNvSpPr>
            <p:nvPr/>
          </p:nvSpPr>
          <p:spPr bwMode="auto">
            <a:xfrm flipV="1">
              <a:off x="3897078" y="2939925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22" name="Line 41"/>
            <p:cNvSpPr>
              <a:spLocks noChangeShapeType="1"/>
            </p:cNvSpPr>
            <p:nvPr/>
          </p:nvSpPr>
          <p:spPr bwMode="auto">
            <a:xfrm flipV="1">
              <a:off x="3897078" y="2939925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23" name="Line 42"/>
            <p:cNvSpPr>
              <a:spLocks noChangeShapeType="1"/>
            </p:cNvSpPr>
            <p:nvPr/>
          </p:nvSpPr>
          <p:spPr bwMode="auto">
            <a:xfrm flipV="1">
              <a:off x="3920891" y="2939925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24" name="Line 43"/>
            <p:cNvSpPr>
              <a:spLocks noChangeShapeType="1"/>
            </p:cNvSpPr>
            <p:nvPr/>
          </p:nvSpPr>
          <p:spPr bwMode="auto">
            <a:xfrm flipV="1">
              <a:off x="3968519" y="2955795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25" name="Line 44"/>
            <p:cNvSpPr>
              <a:spLocks noChangeShapeType="1"/>
            </p:cNvSpPr>
            <p:nvPr/>
          </p:nvSpPr>
          <p:spPr bwMode="auto">
            <a:xfrm flipV="1">
              <a:off x="3968519" y="2955795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26" name="Line 45"/>
            <p:cNvSpPr>
              <a:spLocks noChangeShapeType="1"/>
            </p:cNvSpPr>
            <p:nvPr/>
          </p:nvSpPr>
          <p:spPr bwMode="auto">
            <a:xfrm flipV="1">
              <a:off x="4016146" y="3006578"/>
              <a:ext cx="0" cy="34914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27" name="Line 46"/>
            <p:cNvSpPr>
              <a:spLocks noChangeShapeType="1"/>
            </p:cNvSpPr>
            <p:nvPr/>
          </p:nvSpPr>
          <p:spPr bwMode="auto">
            <a:xfrm flipV="1">
              <a:off x="4016146" y="3006578"/>
              <a:ext cx="0" cy="34914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28" name="Line 47"/>
            <p:cNvSpPr>
              <a:spLocks noChangeShapeType="1"/>
            </p:cNvSpPr>
            <p:nvPr/>
          </p:nvSpPr>
          <p:spPr bwMode="auto">
            <a:xfrm flipV="1">
              <a:off x="4081238" y="3024035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29" name="Line 48"/>
            <p:cNvSpPr>
              <a:spLocks noChangeShapeType="1"/>
            </p:cNvSpPr>
            <p:nvPr/>
          </p:nvSpPr>
          <p:spPr bwMode="auto">
            <a:xfrm flipV="1">
              <a:off x="4154267" y="3076405"/>
              <a:ext cx="0" cy="52371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31" name="Line 50"/>
            <p:cNvSpPr>
              <a:spLocks noChangeShapeType="1"/>
            </p:cNvSpPr>
            <p:nvPr/>
          </p:nvSpPr>
          <p:spPr bwMode="auto">
            <a:xfrm flipV="1">
              <a:off x="4432093" y="3230343"/>
              <a:ext cx="0" cy="33326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32" name="Line 51"/>
            <p:cNvSpPr>
              <a:spLocks noChangeShapeType="1"/>
            </p:cNvSpPr>
            <p:nvPr/>
          </p:nvSpPr>
          <p:spPr bwMode="auto">
            <a:xfrm flipV="1">
              <a:off x="4455908" y="3230343"/>
              <a:ext cx="0" cy="33326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33" name="Line 52"/>
            <p:cNvSpPr>
              <a:spLocks noChangeShapeType="1"/>
            </p:cNvSpPr>
            <p:nvPr/>
          </p:nvSpPr>
          <p:spPr bwMode="auto">
            <a:xfrm flipV="1">
              <a:off x="4522586" y="3298583"/>
              <a:ext cx="0" cy="3332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34" name="Line 53"/>
            <p:cNvSpPr>
              <a:spLocks noChangeShapeType="1"/>
            </p:cNvSpPr>
            <p:nvPr/>
          </p:nvSpPr>
          <p:spPr bwMode="auto">
            <a:xfrm flipV="1">
              <a:off x="4547988" y="3282713"/>
              <a:ext cx="0" cy="4919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36" name="Line 55"/>
            <p:cNvSpPr>
              <a:spLocks noChangeShapeType="1"/>
            </p:cNvSpPr>
            <p:nvPr/>
          </p:nvSpPr>
          <p:spPr bwMode="auto">
            <a:xfrm flipV="1">
              <a:off x="4641655" y="3331910"/>
              <a:ext cx="0" cy="5237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37" name="Line 56"/>
            <p:cNvSpPr>
              <a:spLocks noChangeShapeType="1"/>
            </p:cNvSpPr>
            <p:nvPr/>
          </p:nvSpPr>
          <p:spPr bwMode="auto">
            <a:xfrm flipV="1">
              <a:off x="4755961" y="3385867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38" name="Line 57"/>
            <p:cNvSpPr>
              <a:spLocks noChangeShapeType="1"/>
            </p:cNvSpPr>
            <p:nvPr/>
          </p:nvSpPr>
          <p:spPr bwMode="auto">
            <a:xfrm flipV="1">
              <a:off x="4779775" y="3366823"/>
              <a:ext cx="0" cy="5237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39" name="Line 58"/>
            <p:cNvSpPr>
              <a:spLocks noChangeShapeType="1"/>
            </p:cNvSpPr>
            <p:nvPr/>
          </p:nvSpPr>
          <p:spPr bwMode="auto">
            <a:xfrm flipV="1">
              <a:off x="4803588" y="3419193"/>
              <a:ext cx="0" cy="52371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40" name="Line 59"/>
            <p:cNvSpPr>
              <a:spLocks noChangeShapeType="1"/>
            </p:cNvSpPr>
            <p:nvPr/>
          </p:nvSpPr>
          <p:spPr bwMode="auto">
            <a:xfrm flipV="1">
              <a:off x="4873442" y="3436651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41" name="Line 60"/>
            <p:cNvSpPr>
              <a:spLocks noChangeShapeType="1"/>
            </p:cNvSpPr>
            <p:nvPr/>
          </p:nvSpPr>
          <p:spPr bwMode="auto">
            <a:xfrm flipV="1">
              <a:off x="4897256" y="3436651"/>
              <a:ext cx="0" cy="34914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43" name="Line 62"/>
            <p:cNvSpPr>
              <a:spLocks noChangeShapeType="1"/>
            </p:cNvSpPr>
            <p:nvPr/>
          </p:nvSpPr>
          <p:spPr bwMode="auto">
            <a:xfrm flipV="1">
              <a:off x="4917894" y="3454107"/>
              <a:ext cx="0" cy="3332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44" name="Line 63"/>
            <p:cNvSpPr>
              <a:spLocks noChangeShapeType="1"/>
            </p:cNvSpPr>
            <p:nvPr/>
          </p:nvSpPr>
          <p:spPr bwMode="auto">
            <a:xfrm flipV="1">
              <a:off x="4987748" y="3454107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45" name="Line 64"/>
            <p:cNvSpPr>
              <a:spLocks noChangeShapeType="1"/>
            </p:cNvSpPr>
            <p:nvPr/>
          </p:nvSpPr>
          <p:spPr bwMode="auto">
            <a:xfrm flipV="1">
              <a:off x="5035376" y="3454107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46" name="Line 65"/>
            <p:cNvSpPr>
              <a:spLocks noChangeShapeType="1"/>
            </p:cNvSpPr>
            <p:nvPr/>
          </p:nvSpPr>
          <p:spPr bwMode="auto">
            <a:xfrm flipV="1">
              <a:off x="5057602" y="3454107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48" name="Line 67"/>
            <p:cNvSpPr>
              <a:spLocks noChangeShapeType="1"/>
            </p:cNvSpPr>
            <p:nvPr/>
          </p:nvSpPr>
          <p:spPr bwMode="auto">
            <a:xfrm flipV="1">
              <a:off x="5383057" y="3590587"/>
              <a:ext cx="0" cy="3332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49" name="Line 68"/>
            <p:cNvSpPr>
              <a:spLocks noChangeShapeType="1"/>
            </p:cNvSpPr>
            <p:nvPr/>
          </p:nvSpPr>
          <p:spPr bwMode="auto">
            <a:xfrm flipV="1">
              <a:off x="5406870" y="3590587"/>
              <a:ext cx="0" cy="47609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54" name="Line 73"/>
            <p:cNvSpPr>
              <a:spLocks noChangeShapeType="1"/>
            </p:cNvSpPr>
            <p:nvPr/>
          </p:nvSpPr>
          <p:spPr bwMode="auto">
            <a:xfrm flipV="1">
              <a:off x="5546578" y="3658828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56" name="Line 75"/>
            <p:cNvSpPr>
              <a:spLocks noChangeShapeType="1"/>
            </p:cNvSpPr>
            <p:nvPr/>
          </p:nvSpPr>
          <p:spPr bwMode="auto">
            <a:xfrm flipV="1">
              <a:off x="5591030" y="3693742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59" name="Line 78"/>
            <p:cNvSpPr>
              <a:spLocks noChangeShapeType="1"/>
            </p:cNvSpPr>
            <p:nvPr/>
          </p:nvSpPr>
          <p:spPr bwMode="auto">
            <a:xfrm flipV="1">
              <a:off x="5732326" y="3798482"/>
              <a:ext cx="0" cy="47609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60" name="Line 79"/>
            <p:cNvSpPr>
              <a:spLocks noChangeShapeType="1"/>
            </p:cNvSpPr>
            <p:nvPr/>
          </p:nvSpPr>
          <p:spPr bwMode="auto">
            <a:xfrm flipV="1">
              <a:off x="5708512" y="3763569"/>
              <a:ext cx="0" cy="47609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61" name="Line 80"/>
            <p:cNvSpPr>
              <a:spLocks noChangeShapeType="1"/>
            </p:cNvSpPr>
            <p:nvPr/>
          </p:nvSpPr>
          <p:spPr bwMode="auto">
            <a:xfrm flipV="1">
              <a:off x="5779953" y="3798482"/>
              <a:ext cx="0" cy="47609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62" name="Line 81"/>
            <p:cNvSpPr>
              <a:spLocks noChangeShapeType="1"/>
            </p:cNvSpPr>
            <p:nvPr/>
          </p:nvSpPr>
          <p:spPr bwMode="auto">
            <a:xfrm flipV="1">
              <a:off x="5779953" y="3798482"/>
              <a:ext cx="0" cy="47609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63" name="Line 82"/>
            <p:cNvSpPr>
              <a:spLocks noChangeShapeType="1"/>
            </p:cNvSpPr>
            <p:nvPr/>
          </p:nvSpPr>
          <p:spPr bwMode="auto">
            <a:xfrm flipV="1">
              <a:off x="5756139" y="3798482"/>
              <a:ext cx="0" cy="47609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64" name="Line 83"/>
            <p:cNvSpPr>
              <a:spLocks noChangeShapeType="1"/>
            </p:cNvSpPr>
            <p:nvPr/>
          </p:nvSpPr>
          <p:spPr bwMode="auto">
            <a:xfrm flipV="1">
              <a:off x="5824406" y="3798482"/>
              <a:ext cx="0" cy="47609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65" name="Line 84"/>
            <p:cNvSpPr>
              <a:spLocks noChangeShapeType="1"/>
            </p:cNvSpPr>
            <p:nvPr/>
          </p:nvSpPr>
          <p:spPr bwMode="auto">
            <a:xfrm flipV="1">
              <a:off x="5872033" y="3811178"/>
              <a:ext cx="0" cy="5395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66" name="Line 85"/>
            <p:cNvSpPr>
              <a:spLocks noChangeShapeType="1"/>
            </p:cNvSpPr>
            <p:nvPr/>
          </p:nvSpPr>
          <p:spPr bwMode="auto">
            <a:xfrm flipV="1">
              <a:off x="5872033" y="3811178"/>
              <a:ext cx="0" cy="5395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67" name="Line 86"/>
            <p:cNvSpPr>
              <a:spLocks noChangeShapeType="1"/>
            </p:cNvSpPr>
            <p:nvPr/>
          </p:nvSpPr>
          <p:spPr bwMode="auto">
            <a:xfrm flipV="1">
              <a:off x="5894260" y="3811178"/>
              <a:ext cx="0" cy="5395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68" name="Line 87"/>
            <p:cNvSpPr>
              <a:spLocks noChangeShapeType="1"/>
            </p:cNvSpPr>
            <p:nvPr/>
          </p:nvSpPr>
          <p:spPr bwMode="auto">
            <a:xfrm flipV="1">
              <a:off x="6011741" y="3865136"/>
              <a:ext cx="0" cy="49196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69" name="Line 88"/>
            <p:cNvSpPr>
              <a:spLocks noChangeShapeType="1"/>
            </p:cNvSpPr>
            <p:nvPr/>
          </p:nvSpPr>
          <p:spPr bwMode="auto">
            <a:xfrm flipV="1">
              <a:off x="6057780" y="3865136"/>
              <a:ext cx="0" cy="49196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70" name="Line 89"/>
            <p:cNvSpPr>
              <a:spLocks noChangeShapeType="1"/>
            </p:cNvSpPr>
            <p:nvPr/>
          </p:nvSpPr>
          <p:spPr bwMode="auto">
            <a:xfrm flipV="1">
              <a:off x="6057780" y="3865136"/>
              <a:ext cx="0" cy="49196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71" name="Line 90"/>
            <p:cNvSpPr>
              <a:spLocks noChangeShapeType="1"/>
            </p:cNvSpPr>
            <p:nvPr/>
          </p:nvSpPr>
          <p:spPr bwMode="auto">
            <a:xfrm flipV="1">
              <a:off x="6103821" y="3900049"/>
              <a:ext cx="0" cy="3174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72" name="Line 91"/>
            <p:cNvSpPr>
              <a:spLocks noChangeShapeType="1"/>
            </p:cNvSpPr>
            <p:nvPr/>
          </p:nvSpPr>
          <p:spPr bwMode="auto">
            <a:xfrm flipV="1">
              <a:off x="6151448" y="3915919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73" name="Line 92"/>
            <p:cNvSpPr>
              <a:spLocks noChangeShapeType="1"/>
            </p:cNvSpPr>
            <p:nvPr/>
          </p:nvSpPr>
          <p:spPr bwMode="auto">
            <a:xfrm flipV="1">
              <a:off x="6151448" y="3900049"/>
              <a:ext cx="0" cy="49196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74" name="Line 93"/>
            <p:cNvSpPr>
              <a:spLocks noChangeShapeType="1"/>
            </p:cNvSpPr>
            <p:nvPr/>
          </p:nvSpPr>
          <p:spPr bwMode="auto">
            <a:xfrm flipV="1">
              <a:off x="6197488" y="3900049"/>
              <a:ext cx="0" cy="49196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75" name="Line 94"/>
            <p:cNvSpPr>
              <a:spLocks noChangeShapeType="1"/>
            </p:cNvSpPr>
            <p:nvPr/>
          </p:nvSpPr>
          <p:spPr bwMode="auto">
            <a:xfrm flipV="1">
              <a:off x="6245115" y="3900049"/>
              <a:ext cx="0" cy="49196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78" name="Line 97"/>
            <p:cNvSpPr>
              <a:spLocks noChangeShapeType="1"/>
            </p:cNvSpPr>
            <p:nvPr/>
          </p:nvSpPr>
          <p:spPr bwMode="auto">
            <a:xfrm flipV="1">
              <a:off x="6427688" y="3933375"/>
              <a:ext cx="0" cy="3332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79" name="Line 98"/>
            <p:cNvSpPr>
              <a:spLocks noChangeShapeType="1"/>
            </p:cNvSpPr>
            <p:nvPr/>
          </p:nvSpPr>
          <p:spPr bwMode="auto">
            <a:xfrm flipV="1">
              <a:off x="6473727" y="3933375"/>
              <a:ext cx="0" cy="3332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80" name="Line 99"/>
            <p:cNvSpPr>
              <a:spLocks noChangeShapeType="1"/>
            </p:cNvSpPr>
            <p:nvPr/>
          </p:nvSpPr>
          <p:spPr bwMode="auto">
            <a:xfrm flipV="1">
              <a:off x="6497542" y="3933375"/>
              <a:ext cx="0" cy="3332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82" name="Line 101"/>
            <p:cNvSpPr>
              <a:spLocks noChangeShapeType="1"/>
            </p:cNvSpPr>
            <p:nvPr/>
          </p:nvSpPr>
          <p:spPr bwMode="auto">
            <a:xfrm flipV="1">
              <a:off x="6521355" y="3933375"/>
              <a:ext cx="0" cy="3332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85" name="Line 104"/>
            <p:cNvSpPr>
              <a:spLocks noChangeShapeType="1"/>
            </p:cNvSpPr>
            <p:nvPr/>
          </p:nvSpPr>
          <p:spPr bwMode="auto">
            <a:xfrm flipV="1">
              <a:off x="6705515" y="3933375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87" name="Line 106"/>
            <p:cNvSpPr>
              <a:spLocks noChangeShapeType="1"/>
            </p:cNvSpPr>
            <p:nvPr/>
          </p:nvSpPr>
          <p:spPr bwMode="auto">
            <a:xfrm flipV="1">
              <a:off x="6730916" y="3933375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88" name="Line 107"/>
            <p:cNvSpPr>
              <a:spLocks noChangeShapeType="1"/>
            </p:cNvSpPr>
            <p:nvPr/>
          </p:nvSpPr>
          <p:spPr bwMode="auto">
            <a:xfrm flipV="1">
              <a:off x="6753142" y="3950833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89" name="Line 108"/>
            <p:cNvSpPr>
              <a:spLocks noChangeShapeType="1"/>
            </p:cNvSpPr>
            <p:nvPr/>
          </p:nvSpPr>
          <p:spPr bwMode="auto">
            <a:xfrm flipV="1">
              <a:off x="6800770" y="3950833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90" name="Line 109"/>
            <p:cNvSpPr>
              <a:spLocks noChangeShapeType="1"/>
            </p:cNvSpPr>
            <p:nvPr/>
          </p:nvSpPr>
          <p:spPr bwMode="auto">
            <a:xfrm flipV="1">
              <a:off x="6822996" y="3966702"/>
              <a:ext cx="0" cy="5237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93" name="Line 112"/>
            <p:cNvSpPr>
              <a:spLocks noChangeShapeType="1"/>
            </p:cNvSpPr>
            <p:nvPr/>
          </p:nvSpPr>
          <p:spPr bwMode="auto">
            <a:xfrm flipV="1">
              <a:off x="6986518" y="4069856"/>
              <a:ext cx="0" cy="52371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94" name="Line 113"/>
            <p:cNvSpPr>
              <a:spLocks noChangeShapeType="1"/>
            </p:cNvSpPr>
            <p:nvPr/>
          </p:nvSpPr>
          <p:spPr bwMode="auto">
            <a:xfrm flipV="1">
              <a:off x="6986518" y="4019072"/>
              <a:ext cx="0" cy="3332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95" name="Line 114"/>
            <p:cNvSpPr>
              <a:spLocks noChangeShapeType="1"/>
            </p:cNvSpPr>
            <p:nvPr/>
          </p:nvSpPr>
          <p:spPr bwMode="auto">
            <a:xfrm flipV="1">
              <a:off x="7080185" y="4069856"/>
              <a:ext cx="0" cy="52371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96" name="Line 115"/>
            <p:cNvSpPr>
              <a:spLocks noChangeShapeType="1"/>
            </p:cNvSpPr>
            <p:nvPr/>
          </p:nvSpPr>
          <p:spPr bwMode="auto">
            <a:xfrm flipV="1">
              <a:off x="7427866" y="4104769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197" name="Line 116"/>
            <p:cNvSpPr>
              <a:spLocks noChangeShapeType="1"/>
            </p:cNvSpPr>
            <p:nvPr/>
          </p:nvSpPr>
          <p:spPr bwMode="auto">
            <a:xfrm flipV="1">
              <a:off x="7450093" y="4104769"/>
              <a:ext cx="0" cy="50783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201" name="Line 120"/>
            <p:cNvSpPr>
              <a:spLocks noChangeShapeType="1"/>
            </p:cNvSpPr>
            <p:nvPr/>
          </p:nvSpPr>
          <p:spPr bwMode="auto">
            <a:xfrm flipV="1">
              <a:off x="7867627" y="4174596"/>
              <a:ext cx="0" cy="3174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202" name="Line 121"/>
            <p:cNvSpPr>
              <a:spLocks noChangeShapeType="1"/>
            </p:cNvSpPr>
            <p:nvPr/>
          </p:nvSpPr>
          <p:spPr bwMode="auto">
            <a:xfrm flipV="1">
              <a:off x="7985108" y="4188880"/>
              <a:ext cx="0" cy="5395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205" name="Line 124"/>
            <p:cNvSpPr>
              <a:spLocks noChangeShapeType="1"/>
            </p:cNvSpPr>
            <p:nvPr/>
          </p:nvSpPr>
          <p:spPr bwMode="auto">
            <a:xfrm flipV="1">
              <a:off x="8027973" y="4188880"/>
              <a:ext cx="0" cy="53957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206" name="Line 125"/>
            <p:cNvSpPr>
              <a:spLocks noChangeShapeType="1"/>
            </p:cNvSpPr>
            <p:nvPr/>
          </p:nvSpPr>
          <p:spPr bwMode="auto">
            <a:xfrm flipV="1">
              <a:off x="8170856" y="4223793"/>
              <a:ext cx="0" cy="34914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6209" name="Line 128"/>
            <p:cNvSpPr>
              <a:spLocks noChangeShapeType="1"/>
            </p:cNvSpPr>
            <p:nvPr/>
          </p:nvSpPr>
          <p:spPr bwMode="auto">
            <a:xfrm flipV="1">
              <a:off x="8356603" y="4309490"/>
              <a:ext cx="0" cy="34914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endParaRPr lang="en-US" dirty="0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78884" name="Group 228"/>
          <p:cNvGrpSpPr>
            <a:grpSpLocks/>
          </p:cNvGrpSpPr>
          <p:nvPr/>
        </p:nvGrpSpPr>
        <p:grpSpPr bwMode="auto">
          <a:xfrm>
            <a:off x="4260850" y="2371726"/>
            <a:ext cx="5594350" cy="1870075"/>
            <a:chOff x="2736889" y="2372195"/>
            <a:chExt cx="5594339" cy="1870174"/>
          </a:xfrm>
        </p:grpSpPr>
        <p:sp>
          <p:nvSpPr>
            <p:cNvPr id="73806" name="Line 24"/>
            <p:cNvSpPr>
              <a:spLocks noChangeShapeType="1"/>
            </p:cNvSpPr>
            <p:nvPr/>
          </p:nvSpPr>
          <p:spPr bwMode="auto">
            <a:xfrm flipV="1">
              <a:off x="2736889" y="2372195"/>
              <a:ext cx="0" cy="52391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07" name="Line 28"/>
            <p:cNvSpPr>
              <a:spLocks noChangeShapeType="1"/>
            </p:cNvSpPr>
            <p:nvPr/>
          </p:nvSpPr>
          <p:spPr bwMode="auto">
            <a:xfrm flipV="1">
              <a:off x="2944852" y="2424586"/>
              <a:ext cx="0" cy="52390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08" name="Line 31"/>
            <p:cNvSpPr>
              <a:spLocks noChangeShapeType="1"/>
            </p:cNvSpPr>
            <p:nvPr/>
          </p:nvSpPr>
          <p:spPr bwMode="auto">
            <a:xfrm flipV="1">
              <a:off x="3062326" y="2494439"/>
              <a:ext cx="0" cy="33339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09" name="Line 32"/>
            <p:cNvSpPr>
              <a:spLocks noChangeShapeType="1"/>
            </p:cNvSpPr>
            <p:nvPr/>
          </p:nvSpPr>
          <p:spPr bwMode="auto">
            <a:xfrm flipV="1">
              <a:off x="3062326" y="2494439"/>
              <a:ext cx="0" cy="33339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10" name="Line 34"/>
            <p:cNvSpPr>
              <a:spLocks noChangeShapeType="1"/>
            </p:cNvSpPr>
            <p:nvPr/>
          </p:nvSpPr>
          <p:spPr bwMode="auto">
            <a:xfrm flipV="1">
              <a:off x="3152813" y="2527778"/>
              <a:ext cx="0" cy="50803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11" name="Line 37"/>
            <p:cNvSpPr>
              <a:spLocks noChangeShapeType="1"/>
            </p:cNvSpPr>
            <p:nvPr/>
          </p:nvSpPr>
          <p:spPr bwMode="auto">
            <a:xfrm flipV="1">
              <a:off x="3548100" y="2716701"/>
              <a:ext cx="0" cy="33339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12" name="Line 49"/>
            <p:cNvSpPr>
              <a:spLocks noChangeShapeType="1"/>
            </p:cNvSpPr>
            <p:nvPr/>
          </p:nvSpPr>
          <p:spPr bwMode="auto">
            <a:xfrm flipV="1">
              <a:off x="4337086" y="3213615"/>
              <a:ext cx="0" cy="50803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13" name="Line 54"/>
            <p:cNvSpPr>
              <a:spLocks noChangeShapeType="1"/>
            </p:cNvSpPr>
            <p:nvPr/>
          </p:nvSpPr>
          <p:spPr bwMode="auto">
            <a:xfrm flipV="1">
              <a:off x="4570448" y="3281881"/>
              <a:ext cx="0" cy="50803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14" name="Line 61"/>
            <p:cNvSpPr>
              <a:spLocks noChangeShapeType="1"/>
            </p:cNvSpPr>
            <p:nvPr/>
          </p:nvSpPr>
          <p:spPr bwMode="auto">
            <a:xfrm flipV="1">
              <a:off x="4897473" y="3435876"/>
              <a:ext cx="0" cy="34927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15" name="Line 66"/>
            <p:cNvSpPr>
              <a:spLocks noChangeShapeType="1"/>
            </p:cNvSpPr>
            <p:nvPr/>
          </p:nvSpPr>
          <p:spPr bwMode="auto">
            <a:xfrm flipV="1">
              <a:off x="5316572" y="3675602"/>
              <a:ext cx="0" cy="52390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16" name="Line 69"/>
            <p:cNvSpPr>
              <a:spLocks noChangeShapeType="1"/>
            </p:cNvSpPr>
            <p:nvPr/>
          </p:nvSpPr>
          <p:spPr bwMode="auto">
            <a:xfrm flipV="1">
              <a:off x="5429284" y="3745456"/>
              <a:ext cx="0" cy="52390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17" name="Line 70"/>
            <p:cNvSpPr>
              <a:spLocks noChangeShapeType="1"/>
            </p:cNvSpPr>
            <p:nvPr/>
          </p:nvSpPr>
          <p:spPr bwMode="auto">
            <a:xfrm flipV="1">
              <a:off x="5476909" y="3780383"/>
              <a:ext cx="0" cy="31752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18" name="Line 71"/>
            <p:cNvSpPr>
              <a:spLocks noChangeShapeType="1"/>
            </p:cNvSpPr>
            <p:nvPr/>
          </p:nvSpPr>
          <p:spPr bwMode="auto">
            <a:xfrm flipV="1">
              <a:off x="5499134" y="3780383"/>
              <a:ext cx="0" cy="31752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19" name="Line 72"/>
            <p:cNvSpPr>
              <a:spLocks noChangeShapeType="1"/>
            </p:cNvSpPr>
            <p:nvPr/>
          </p:nvSpPr>
          <p:spPr bwMode="auto">
            <a:xfrm flipV="1">
              <a:off x="5524534" y="3780383"/>
              <a:ext cx="0" cy="31752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20" name="Line 74"/>
            <p:cNvSpPr>
              <a:spLocks noChangeShapeType="1"/>
            </p:cNvSpPr>
            <p:nvPr/>
          </p:nvSpPr>
          <p:spPr bwMode="auto">
            <a:xfrm flipV="1">
              <a:off x="5570571" y="3780383"/>
              <a:ext cx="0" cy="49215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21" name="Line 76"/>
            <p:cNvSpPr>
              <a:spLocks noChangeShapeType="1"/>
            </p:cNvSpPr>
            <p:nvPr/>
          </p:nvSpPr>
          <p:spPr bwMode="auto">
            <a:xfrm flipV="1">
              <a:off x="5638833" y="3797845"/>
              <a:ext cx="0" cy="49216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22" name="Line 77"/>
            <p:cNvSpPr>
              <a:spLocks noChangeShapeType="1"/>
            </p:cNvSpPr>
            <p:nvPr/>
          </p:nvSpPr>
          <p:spPr bwMode="auto">
            <a:xfrm flipV="1">
              <a:off x="5684871" y="3797845"/>
              <a:ext cx="0" cy="49216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23" name="Line 96"/>
            <p:cNvSpPr>
              <a:spLocks noChangeShapeType="1"/>
            </p:cNvSpPr>
            <p:nvPr/>
          </p:nvSpPr>
          <p:spPr bwMode="auto">
            <a:xfrm flipV="1">
              <a:off x="6427820" y="4002644"/>
              <a:ext cx="0" cy="49215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24" name="Line 100"/>
            <p:cNvSpPr>
              <a:spLocks noChangeShapeType="1"/>
            </p:cNvSpPr>
            <p:nvPr/>
          </p:nvSpPr>
          <p:spPr bwMode="auto">
            <a:xfrm flipV="1">
              <a:off x="6521482" y="4002644"/>
              <a:ext cx="0" cy="49215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25" name="Line 102"/>
            <p:cNvSpPr>
              <a:spLocks noChangeShapeType="1"/>
            </p:cNvSpPr>
            <p:nvPr/>
          </p:nvSpPr>
          <p:spPr bwMode="auto">
            <a:xfrm flipV="1">
              <a:off x="6613556" y="4002644"/>
              <a:ext cx="0" cy="49215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26" name="Line 103"/>
            <p:cNvSpPr>
              <a:spLocks noChangeShapeType="1"/>
            </p:cNvSpPr>
            <p:nvPr/>
          </p:nvSpPr>
          <p:spPr bwMode="auto">
            <a:xfrm flipV="1">
              <a:off x="6661181" y="4002644"/>
              <a:ext cx="0" cy="49215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27" name="Line 105"/>
            <p:cNvSpPr>
              <a:spLocks noChangeShapeType="1"/>
            </p:cNvSpPr>
            <p:nvPr/>
          </p:nvSpPr>
          <p:spPr bwMode="auto">
            <a:xfrm flipV="1">
              <a:off x="6731031" y="4018520"/>
              <a:ext cx="0" cy="33339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28" name="Line 110"/>
            <p:cNvSpPr>
              <a:spLocks noChangeShapeType="1"/>
            </p:cNvSpPr>
            <p:nvPr/>
          </p:nvSpPr>
          <p:spPr bwMode="auto">
            <a:xfrm flipV="1">
              <a:off x="6821519" y="4037571"/>
              <a:ext cx="0" cy="49215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29" name="Line 111"/>
            <p:cNvSpPr>
              <a:spLocks noChangeShapeType="1"/>
            </p:cNvSpPr>
            <p:nvPr/>
          </p:nvSpPr>
          <p:spPr bwMode="auto">
            <a:xfrm flipV="1">
              <a:off x="6961219" y="4051859"/>
              <a:ext cx="0" cy="53978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30" name="Line 117"/>
            <p:cNvSpPr>
              <a:spLocks noChangeShapeType="1"/>
            </p:cNvSpPr>
            <p:nvPr/>
          </p:nvSpPr>
          <p:spPr bwMode="auto">
            <a:xfrm flipV="1">
              <a:off x="7659717" y="4105837"/>
              <a:ext cx="0" cy="49216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31" name="Line 118"/>
            <p:cNvSpPr>
              <a:spLocks noChangeShapeType="1"/>
            </p:cNvSpPr>
            <p:nvPr/>
          </p:nvSpPr>
          <p:spPr bwMode="auto">
            <a:xfrm flipV="1">
              <a:off x="7707342" y="4139177"/>
              <a:ext cx="0" cy="34927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32" name="Line 119"/>
            <p:cNvSpPr>
              <a:spLocks noChangeShapeType="1"/>
            </p:cNvSpPr>
            <p:nvPr/>
          </p:nvSpPr>
          <p:spPr bwMode="auto">
            <a:xfrm flipV="1">
              <a:off x="7775604" y="4139177"/>
              <a:ext cx="0" cy="34927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33" name="Line 122"/>
            <p:cNvSpPr>
              <a:spLocks noChangeShapeType="1"/>
            </p:cNvSpPr>
            <p:nvPr/>
          </p:nvSpPr>
          <p:spPr bwMode="auto">
            <a:xfrm flipV="1">
              <a:off x="8010554" y="4139177"/>
              <a:ext cx="0" cy="49215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34" name="Line 123"/>
            <p:cNvSpPr>
              <a:spLocks noChangeShapeType="1"/>
            </p:cNvSpPr>
            <p:nvPr/>
          </p:nvSpPr>
          <p:spPr bwMode="auto">
            <a:xfrm flipV="1">
              <a:off x="8028017" y="4139177"/>
              <a:ext cx="0" cy="49215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35" name="Line 126"/>
            <p:cNvSpPr>
              <a:spLocks noChangeShapeType="1"/>
            </p:cNvSpPr>
            <p:nvPr/>
          </p:nvSpPr>
          <p:spPr bwMode="auto">
            <a:xfrm flipV="1">
              <a:off x="8242328" y="4207442"/>
              <a:ext cx="0" cy="34927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36" name="Line 127"/>
            <p:cNvSpPr>
              <a:spLocks noChangeShapeType="1"/>
            </p:cNvSpPr>
            <p:nvPr/>
          </p:nvSpPr>
          <p:spPr bwMode="auto">
            <a:xfrm flipV="1">
              <a:off x="8286778" y="4207442"/>
              <a:ext cx="0" cy="34927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837" name="Line 129"/>
            <p:cNvSpPr>
              <a:spLocks noChangeShapeType="1"/>
            </p:cNvSpPr>
            <p:nvPr/>
          </p:nvSpPr>
          <p:spPr bwMode="auto">
            <a:xfrm flipV="1">
              <a:off x="8331228" y="4207442"/>
              <a:ext cx="0" cy="34927"/>
            </a:xfrm>
            <a:prstGeom prst="line">
              <a:avLst/>
            </a:prstGeom>
            <a:noFill/>
            <a:ln w="19050">
              <a:solidFill>
                <a:schemeClr val="bg1">
                  <a:lumMod val="20000"/>
                  <a:lumOff val="8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8885" name="Rectangle 141"/>
          <p:cNvSpPr>
            <a:spLocks noChangeArrowheads="1"/>
          </p:cNvSpPr>
          <p:nvPr/>
        </p:nvSpPr>
        <p:spPr bwMode="auto">
          <a:xfrm rot="16200000">
            <a:off x="1559720" y="3404541"/>
            <a:ext cx="24304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 sz="2000" dirty="0">
                <a:solidFill>
                  <a:srgbClr val="FFFFFF"/>
                </a:solidFill>
              </a:rPr>
              <a:t>Proportion Surviving</a:t>
            </a:r>
          </a:p>
        </p:txBody>
      </p:sp>
      <p:sp>
        <p:nvSpPr>
          <p:cNvPr id="78886" name="Line 170"/>
          <p:cNvSpPr>
            <a:spLocks noChangeShapeType="1"/>
          </p:cNvSpPr>
          <p:nvPr/>
        </p:nvSpPr>
        <p:spPr bwMode="auto">
          <a:xfrm>
            <a:off x="4516438" y="4702175"/>
            <a:ext cx="0" cy="65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87" name="Rectangle 171"/>
          <p:cNvSpPr>
            <a:spLocks noChangeArrowheads="1"/>
          </p:cNvSpPr>
          <p:nvPr/>
        </p:nvSpPr>
        <p:spPr bwMode="auto">
          <a:xfrm>
            <a:off x="4457700" y="4800601"/>
            <a:ext cx="1031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78888" name="Line 172"/>
          <p:cNvSpPr>
            <a:spLocks noChangeShapeType="1"/>
          </p:cNvSpPr>
          <p:nvPr/>
        </p:nvSpPr>
        <p:spPr bwMode="auto">
          <a:xfrm>
            <a:off x="5099050" y="4702175"/>
            <a:ext cx="0" cy="65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89" name="Rectangle 173"/>
          <p:cNvSpPr>
            <a:spLocks noChangeArrowheads="1"/>
          </p:cNvSpPr>
          <p:nvPr/>
        </p:nvSpPr>
        <p:spPr bwMode="auto">
          <a:xfrm>
            <a:off x="4927601" y="4800601"/>
            <a:ext cx="3460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12</a:t>
            </a:r>
          </a:p>
        </p:txBody>
      </p:sp>
      <p:sp>
        <p:nvSpPr>
          <p:cNvPr id="78890" name="Line 174"/>
          <p:cNvSpPr>
            <a:spLocks noChangeShapeType="1"/>
          </p:cNvSpPr>
          <p:nvPr/>
        </p:nvSpPr>
        <p:spPr bwMode="auto">
          <a:xfrm>
            <a:off x="5700713" y="4702175"/>
            <a:ext cx="0" cy="65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91" name="Rectangle 175"/>
          <p:cNvSpPr>
            <a:spLocks noChangeArrowheads="1"/>
          </p:cNvSpPr>
          <p:nvPr/>
        </p:nvSpPr>
        <p:spPr bwMode="auto">
          <a:xfrm>
            <a:off x="5526088" y="4800601"/>
            <a:ext cx="3413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18</a:t>
            </a:r>
          </a:p>
        </p:txBody>
      </p:sp>
      <p:sp>
        <p:nvSpPr>
          <p:cNvPr id="78892" name="Line 176"/>
          <p:cNvSpPr>
            <a:spLocks noChangeShapeType="1"/>
          </p:cNvSpPr>
          <p:nvPr/>
        </p:nvSpPr>
        <p:spPr bwMode="auto">
          <a:xfrm>
            <a:off x="6280150" y="4702175"/>
            <a:ext cx="0" cy="65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93" name="Rectangle 177"/>
          <p:cNvSpPr>
            <a:spLocks noChangeArrowheads="1"/>
          </p:cNvSpPr>
          <p:nvPr/>
        </p:nvSpPr>
        <p:spPr bwMode="auto">
          <a:xfrm>
            <a:off x="6119814" y="4800601"/>
            <a:ext cx="3206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24</a:t>
            </a:r>
          </a:p>
        </p:txBody>
      </p:sp>
      <p:sp>
        <p:nvSpPr>
          <p:cNvPr id="78894" name="Line 178"/>
          <p:cNvSpPr>
            <a:spLocks noChangeShapeType="1"/>
          </p:cNvSpPr>
          <p:nvPr/>
        </p:nvSpPr>
        <p:spPr bwMode="auto">
          <a:xfrm>
            <a:off x="6883400" y="4702175"/>
            <a:ext cx="0" cy="65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95" name="Rectangle 179"/>
          <p:cNvSpPr>
            <a:spLocks noChangeArrowheads="1"/>
          </p:cNvSpPr>
          <p:nvPr/>
        </p:nvSpPr>
        <p:spPr bwMode="auto">
          <a:xfrm>
            <a:off x="6718301" y="4800601"/>
            <a:ext cx="339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30</a:t>
            </a:r>
          </a:p>
        </p:txBody>
      </p:sp>
      <p:sp>
        <p:nvSpPr>
          <p:cNvPr id="78896" name="Line 180"/>
          <p:cNvSpPr>
            <a:spLocks noChangeShapeType="1"/>
          </p:cNvSpPr>
          <p:nvPr/>
        </p:nvSpPr>
        <p:spPr bwMode="auto">
          <a:xfrm>
            <a:off x="7488238" y="4702175"/>
            <a:ext cx="0" cy="65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97" name="Rectangle 181"/>
          <p:cNvSpPr>
            <a:spLocks noChangeArrowheads="1"/>
          </p:cNvSpPr>
          <p:nvPr/>
        </p:nvSpPr>
        <p:spPr bwMode="auto">
          <a:xfrm>
            <a:off x="7281863" y="4800601"/>
            <a:ext cx="40481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36</a:t>
            </a:r>
          </a:p>
        </p:txBody>
      </p:sp>
      <p:sp>
        <p:nvSpPr>
          <p:cNvPr id="78898" name="Line 182"/>
          <p:cNvSpPr>
            <a:spLocks noChangeShapeType="1"/>
          </p:cNvSpPr>
          <p:nvPr/>
        </p:nvSpPr>
        <p:spPr bwMode="auto">
          <a:xfrm>
            <a:off x="8069263" y="4702175"/>
            <a:ext cx="0" cy="65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899" name="Rectangle 183"/>
          <p:cNvSpPr>
            <a:spLocks noChangeArrowheads="1"/>
          </p:cNvSpPr>
          <p:nvPr/>
        </p:nvSpPr>
        <p:spPr bwMode="auto">
          <a:xfrm>
            <a:off x="7862888" y="4800601"/>
            <a:ext cx="4191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42</a:t>
            </a:r>
          </a:p>
        </p:txBody>
      </p:sp>
      <p:sp>
        <p:nvSpPr>
          <p:cNvPr id="78900" name="Line 184"/>
          <p:cNvSpPr>
            <a:spLocks noChangeShapeType="1"/>
          </p:cNvSpPr>
          <p:nvPr/>
        </p:nvSpPr>
        <p:spPr bwMode="auto">
          <a:xfrm>
            <a:off x="8670925" y="4702175"/>
            <a:ext cx="0" cy="65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901" name="Rectangle 185"/>
          <p:cNvSpPr>
            <a:spLocks noChangeArrowheads="1"/>
          </p:cNvSpPr>
          <p:nvPr/>
        </p:nvSpPr>
        <p:spPr bwMode="auto">
          <a:xfrm>
            <a:off x="8448676" y="4800601"/>
            <a:ext cx="4540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48</a:t>
            </a:r>
          </a:p>
        </p:txBody>
      </p:sp>
      <p:sp>
        <p:nvSpPr>
          <p:cNvPr id="78902" name="Line 186"/>
          <p:cNvSpPr>
            <a:spLocks noChangeShapeType="1"/>
          </p:cNvSpPr>
          <p:nvPr/>
        </p:nvSpPr>
        <p:spPr bwMode="auto">
          <a:xfrm>
            <a:off x="9278938" y="4702175"/>
            <a:ext cx="0" cy="65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903" name="Rectangle 187"/>
          <p:cNvSpPr>
            <a:spLocks noChangeArrowheads="1"/>
          </p:cNvSpPr>
          <p:nvPr/>
        </p:nvSpPr>
        <p:spPr bwMode="auto">
          <a:xfrm>
            <a:off x="9055101" y="4800601"/>
            <a:ext cx="4365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54</a:t>
            </a:r>
          </a:p>
        </p:txBody>
      </p:sp>
      <p:sp>
        <p:nvSpPr>
          <p:cNvPr id="78904" name="Line 188"/>
          <p:cNvSpPr>
            <a:spLocks noChangeShapeType="1"/>
          </p:cNvSpPr>
          <p:nvPr/>
        </p:nvSpPr>
        <p:spPr bwMode="auto">
          <a:xfrm>
            <a:off x="9855200" y="4702175"/>
            <a:ext cx="0" cy="65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905" name="Rectangle 189"/>
          <p:cNvSpPr>
            <a:spLocks noChangeArrowheads="1"/>
          </p:cNvSpPr>
          <p:nvPr/>
        </p:nvSpPr>
        <p:spPr bwMode="auto">
          <a:xfrm>
            <a:off x="9664701" y="4800601"/>
            <a:ext cx="390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78906" name="Text Box 5"/>
          <p:cNvSpPr txBox="1">
            <a:spLocks noChangeArrowheads="1"/>
          </p:cNvSpPr>
          <p:nvPr/>
        </p:nvSpPr>
        <p:spPr bwMode="auto">
          <a:xfrm>
            <a:off x="4057650" y="4225925"/>
            <a:ext cx="43957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GB" sz="2000" dirty="0">
                <a:solidFill>
                  <a:srgbClr val="FFFFFF"/>
                </a:solidFill>
              </a:rPr>
              <a:t>HR: 1.00 (95% CI: 0.82-1.22; </a:t>
            </a:r>
            <a:r>
              <a:rPr lang="en-GB" sz="2000" i="1" dirty="0">
                <a:solidFill>
                  <a:srgbClr val="FFFFFF"/>
                </a:solidFill>
              </a:rPr>
              <a:t>P </a:t>
            </a:r>
            <a:r>
              <a:rPr lang="en-GB" sz="2000" dirty="0">
                <a:solidFill>
                  <a:srgbClr val="FFFFFF"/>
                </a:solidFill>
              </a:rPr>
              <a:t>= .98)</a:t>
            </a:r>
          </a:p>
        </p:txBody>
      </p:sp>
      <p:sp>
        <p:nvSpPr>
          <p:cNvPr id="78907" name="Text Box 196"/>
          <p:cNvSpPr txBox="1">
            <a:spLocks noChangeArrowheads="1"/>
          </p:cNvSpPr>
          <p:nvPr/>
        </p:nvSpPr>
        <p:spPr bwMode="auto">
          <a:xfrm>
            <a:off x="4968876" y="2162175"/>
            <a:ext cx="31337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GB" sz="2000" dirty="0">
                <a:solidFill>
                  <a:srgbClr val="FFFFFF"/>
                </a:solidFill>
              </a:rPr>
              <a:t>Abs diff at 2 </a:t>
            </a:r>
            <a:r>
              <a:rPr lang="en-GB" sz="2000" dirty="0" err="1">
                <a:solidFill>
                  <a:srgbClr val="FFFFFF"/>
                </a:solidFill>
              </a:rPr>
              <a:t>yrs</a:t>
            </a:r>
            <a:r>
              <a:rPr lang="en-GB" sz="2000" dirty="0">
                <a:solidFill>
                  <a:srgbClr val="FFFFFF"/>
                </a:solidFill>
              </a:rPr>
              <a:t>: -0.1%  </a:t>
            </a:r>
          </a:p>
          <a:p>
            <a:pPr algn="ctr"/>
            <a:r>
              <a:rPr lang="en-GB" sz="2000" dirty="0">
                <a:solidFill>
                  <a:srgbClr val="FFFFFF"/>
                </a:solidFill>
              </a:rPr>
              <a:t>(95% CI diff: -6.8, 6.3%) </a:t>
            </a:r>
          </a:p>
        </p:txBody>
      </p:sp>
      <p:sp>
        <p:nvSpPr>
          <p:cNvPr id="73788" name="Line 303"/>
          <p:cNvSpPr>
            <a:spLocks noChangeShapeType="1"/>
          </p:cNvSpPr>
          <p:nvPr/>
        </p:nvSpPr>
        <p:spPr bwMode="auto">
          <a:xfrm>
            <a:off x="8272464" y="2317750"/>
            <a:ext cx="479425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8909" name="Line 304"/>
          <p:cNvSpPr>
            <a:spLocks noChangeShapeType="1"/>
          </p:cNvSpPr>
          <p:nvPr/>
        </p:nvSpPr>
        <p:spPr bwMode="auto">
          <a:xfrm>
            <a:off x="8272464" y="2563813"/>
            <a:ext cx="479425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en-AU"/>
          </a:p>
        </p:txBody>
      </p:sp>
      <p:sp>
        <p:nvSpPr>
          <p:cNvPr id="78910" name="Text Box 311"/>
          <p:cNvSpPr txBox="1">
            <a:spLocks noChangeArrowheads="1"/>
          </p:cNvSpPr>
          <p:nvPr/>
        </p:nvSpPr>
        <p:spPr bwMode="auto">
          <a:xfrm>
            <a:off x="8783638" y="2116138"/>
            <a:ext cx="110799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2000" dirty="0">
                <a:solidFill>
                  <a:srgbClr val="FFFFFF"/>
                </a:solidFill>
              </a:rPr>
              <a:t>Early 	</a:t>
            </a:r>
          </a:p>
          <a:p>
            <a:r>
              <a:rPr lang="en-GB" sz="2000" dirty="0">
                <a:solidFill>
                  <a:srgbClr val="FFFFFF"/>
                </a:solidFill>
              </a:rPr>
              <a:t>Delayed</a:t>
            </a:r>
          </a:p>
        </p:txBody>
      </p:sp>
      <p:sp>
        <p:nvSpPr>
          <p:cNvPr id="78911" name="Line 95"/>
          <p:cNvSpPr>
            <a:spLocks noChangeShapeType="1"/>
          </p:cNvSpPr>
          <p:nvPr/>
        </p:nvSpPr>
        <p:spPr bwMode="auto">
          <a:xfrm flipV="1">
            <a:off x="3910013" y="2362200"/>
            <a:ext cx="0" cy="2344738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912" name="Line 96"/>
          <p:cNvSpPr>
            <a:spLocks noChangeShapeType="1"/>
          </p:cNvSpPr>
          <p:nvPr/>
        </p:nvSpPr>
        <p:spPr bwMode="auto">
          <a:xfrm flipH="1">
            <a:off x="3825875" y="4683125"/>
            <a:ext cx="65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913" name="Rectangle 97"/>
          <p:cNvSpPr>
            <a:spLocks noChangeArrowheads="1"/>
          </p:cNvSpPr>
          <p:nvPr/>
        </p:nvSpPr>
        <p:spPr bwMode="auto">
          <a:xfrm>
            <a:off x="3629025" y="4548189"/>
            <a:ext cx="1285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8914" name="Line 98"/>
          <p:cNvSpPr>
            <a:spLocks noChangeShapeType="1"/>
          </p:cNvSpPr>
          <p:nvPr/>
        </p:nvSpPr>
        <p:spPr bwMode="auto">
          <a:xfrm flipH="1">
            <a:off x="3825875" y="4105275"/>
            <a:ext cx="65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915" name="Rectangle 99"/>
          <p:cNvSpPr>
            <a:spLocks noChangeArrowheads="1"/>
          </p:cNvSpPr>
          <p:nvPr/>
        </p:nvSpPr>
        <p:spPr bwMode="auto">
          <a:xfrm>
            <a:off x="3308351" y="3975101"/>
            <a:ext cx="4492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0.25</a:t>
            </a:r>
          </a:p>
        </p:txBody>
      </p:sp>
      <p:sp>
        <p:nvSpPr>
          <p:cNvPr id="78916" name="Line 100"/>
          <p:cNvSpPr>
            <a:spLocks noChangeShapeType="1"/>
          </p:cNvSpPr>
          <p:nvPr/>
        </p:nvSpPr>
        <p:spPr bwMode="auto">
          <a:xfrm flipH="1">
            <a:off x="3825875" y="3525838"/>
            <a:ext cx="65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917" name="Rectangle 101"/>
          <p:cNvSpPr>
            <a:spLocks noChangeArrowheads="1"/>
          </p:cNvSpPr>
          <p:nvPr/>
        </p:nvSpPr>
        <p:spPr bwMode="auto">
          <a:xfrm>
            <a:off x="3308351" y="3395663"/>
            <a:ext cx="4492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0.50</a:t>
            </a:r>
          </a:p>
        </p:txBody>
      </p:sp>
      <p:sp>
        <p:nvSpPr>
          <p:cNvPr id="78918" name="Line 102"/>
          <p:cNvSpPr>
            <a:spLocks noChangeShapeType="1"/>
          </p:cNvSpPr>
          <p:nvPr/>
        </p:nvSpPr>
        <p:spPr bwMode="auto">
          <a:xfrm flipH="1">
            <a:off x="3825875" y="2946400"/>
            <a:ext cx="65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919" name="Rectangle 103"/>
          <p:cNvSpPr>
            <a:spLocks noChangeArrowheads="1"/>
          </p:cNvSpPr>
          <p:nvPr/>
        </p:nvSpPr>
        <p:spPr bwMode="auto">
          <a:xfrm>
            <a:off x="3308351" y="2805113"/>
            <a:ext cx="4492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0.75</a:t>
            </a:r>
          </a:p>
        </p:txBody>
      </p:sp>
      <p:sp>
        <p:nvSpPr>
          <p:cNvPr id="78920" name="Line 104"/>
          <p:cNvSpPr>
            <a:spLocks noChangeShapeType="1"/>
          </p:cNvSpPr>
          <p:nvPr/>
        </p:nvSpPr>
        <p:spPr bwMode="auto">
          <a:xfrm flipH="1">
            <a:off x="3825875" y="2378075"/>
            <a:ext cx="65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921" name="Rectangle 105"/>
          <p:cNvSpPr>
            <a:spLocks noChangeArrowheads="1"/>
          </p:cNvSpPr>
          <p:nvPr/>
        </p:nvSpPr>
        <p:spPr bwMode="auto">
          <a:xfrm>
            <a:off x="3308351" y="2244726"/>
            <a:ext cx="4492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1.00</a:t>
            </a:r>
          </a:p>
        </p:txBody>
      </p:sp>
      <p:sp>
        <p:nvSpPr>
          <p:cNvPr id="78922" name="Line 128"/>
          <p:cNvSpPr>
            <a:spLocks noChangeShapeType="1"/>
          </p:cNvSpPr>
          <p:nvPr/>
        </p:nvSpPr>
        <p:spPr bwMode="auto">
          <a:xfrm flipV="1">
            <a:off x="3894138" y="4683125"/>
            <a:ext cx="5980112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923" name="Line 129"/>
          <p:cNvSpPr>
            <a:spLocks noChangeShapeType="1"/>
          </p:cNvSpPr>
          <p:nvPr/>
        </p:nvSpPr>
        <p:spPr bwMode="auto">
          <a:xfrm>
            <a:off x="3908425" y="4702175"/>
            <a:ext cx="0" cy="65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8924" name="Rectangle 130"/>
          <p:cNvSpPr>
            <a:spLocks noChangeArrowheads="1"/>
          </p:cNvSpPr>
          <p:nvPr/>
        </p:nvSpPr>
        <p:spPr bwMode="auto">
          <a:xfrm>
            <a:off x="3844925" y="4800601"/>
            <a:ext cx="127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GB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8925" name="Title 230"/>
          <p:cNvSpPr>
            <a:spLocks noGrp="1"/>
          </p:cNvSpPr>
          <p:nvPr>
            <p:ph type="title"/>
          </p:nvPr>
        </p:nvSpPr>
        <p:spPr>
          <a:xfrm>
            <a:off x="3723296" y="476673"/>
            <a:ext cx="5545137" cy="1103313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rgbClr val="FFFF00"/>
                </a:solidFill>
                <a:ea typeface="ＭＳ Ｐゴシック" pitchFamily="34" charset="-128"/>
              </a:rPr>
              <a:t>Overall Survival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23746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  <a:ea typeface="ＭＳ Ｐゴシック" pitchFamily="34" charset="-128"/>
              </a:rPr>
              <a:t>Pros &amp; Cons of Treating</a:t>
            </a:r>
            <a:br>
              <a:rPr lang="en-US" dirty="0" smtClean="0">
                <a:solidFill>
                  <a:srgbClr val="FFFF00"/>
                </a:solidFill>
                <a:ea typeface="ＭＳ Ｐゴシック" pitchFamily="34" charset="-128"/>
              </a:rPr>
            </a:br>
            <a:r>
              <a:rPr lang="en-US" dirty="0" smtClean="0">
                <a:solidFill>
                  <a:srgbClr val="FFFF00"/>
                </a:solidFill>
                <a:ea typeface="ＭＳ Ｐゴシック" pitchFamily="34" charset="-128"/>
              </a:rPr>
              <a:t>CA-125 Increase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8037513" y="1828800"/>
            <a:ext cx="4154487" cy="4754563"/>
          </a:xfrm>
          <a:ln w="19050"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b="1" dirty="0">
                <a:solidFill>
                  <a:schemeClr val="accent3"/>
                </a:solidFill>
                <a:ea typeface="ＭＳ Ｐゴシック" charset="-128"/>
                <a:cs typeface="ＭＳ Ｐゴシック" charset="-128"/>
              </a:rPr>
              <a:t>Cons 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Potential Rx of false positives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No improvement in OS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Exhaust treatment options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Toxicity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Impaired QoL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Cost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No ideal agent available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May be homeopathic only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0" y="1828800"/>
            <a:ext cx="3962400" cy="4757738"/>
          </a:xfrm>
          <a:ln w="19050"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b="1" dirty="0">
                <a:solidFill>
                  <a:schemeClr val="accent3"/>
                </a:solidFill>
                <a:ea typeface="ＭＳ Ｐゴシック" charset="-128"/>
                <a:cs typeface="ＭＳ Ｐゴシック" charset="-128"/>
              </a:rPr>
              <a:t>Pros 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Stay ahead of disease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Improve survival?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Prevent symptoms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Maximize QoL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“Active approach” to care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Intuitive to do something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Minimize patient anxiety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Avoids patient “relocating”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tx2">
                    <a:lumMod val="20000"/>
                    <a:lumOff val="80000"/>
                  </a:schemeClr>
                </a:solidFill>
                <a:ea typeface="ＭＳ Ｐゴシック" charset="-128"/>
                <a:cs typeface="ＭＳ Ｐゴシック" charset="-128"/>
              </a:rPr>
              <a:t>Shortens visit time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88189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Line 2"/>
          <p:cNvSpPr>
            <a:spLocks noChangeShapeType="1"/>
          </p:cNvSpPr>
          <p:nvPr/>
        </p:nvSpPr>
        <p:spPr bwMode="auto">
          <a:xfrm>
            <a:off x="1984375" y="3008313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>
              <a:solidFill>
                <a:schemeClr val="bg1"/>
              </a:solidFill>
            </a:endParaRPr>
          </a:p>
        </p:txBody>
      </p:sp>
      <p:sp>
        <p:nvSpPr>
          <p:cNvPr id="81923" name="Line 3"/>
          <p:cNvSpPr>
            <a:spLocks noChangeShapeType="1"/>
          </p:cNvSpPr>
          <p:nvPr/>
        </p:nvSpPr>
        <p:spPr bwMode="auto">
          <a:xfrm>
            <a:off x="6099175" y="3008313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>
              <a:solidFill>
                <a:schemeClr val="bg1"/>
              </a:solidFill>
            </a:endParaRPr>
          </a:p>
        </p:txBody>
      </p:sp>
      <p:sp>
        <p:nvSpPr>
          <p:cNvPr id="81924" name="Line 4"/>
          <p:cNvSpPr>
            <a:spLocks noChangeShapeType="1"/>
          </p:cNvSpPr>
          <p:nvPr/>
        </p:nvSpPr>
        <p:spPr bwMode="auto">
          <a:xfrm>
            <a:off x="10442575" y="3008313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>
              <a:solidFill>
                <a:schemeClr val="bg1"/>
              </a:solidFill>
            </a:endParaRPr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>
            <a:off x="3965575" y="3008313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>
              <a:solidFill>
                <a:schemeClr val="bg1"/>
              </a:solidFill>
            </a:endParaRPr>
          </a:p>
        </p:txBody>
      </p:sp>
      <p:sp>
        <p:nvSpPr>
          <p:cNvPr id="81926" name="Line 6"/>
          <p:cNvSpPr>
            <a:spLocks noChangeShapeType="1"/>
          </p:cNvSpPr>
          <p:nvPr/>
        </p:nvSpPr>
        <p:spPr bwMode="auto">
          <a:xfrm>
            <a:off x="8308975" y="3008313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>
              <a:solidFill>
                <a:schemeClr val="bg1"/>
              </a:solidFill>
            </a:endParaRPr>
          </a:p>
        </p:txBody>
      </p:sp>
      <p:sp>
        <p:nvSpPr>
          <p:cNvPr id="81927" name="Line 7"/>
          <p:cNvSpPr>
            <a:spLocks noChangeShapeType="1"/>
          </p:cNvSpPr>
          <p:nvPr/>
        </p:nvSpPr>
        <p:spPr bwMode="auto">
          <a:xfrm>
            <a:off x="1984375" y="3236913"/>
            <a:ext cx="8458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>
              <a:solidFill>
                <a:schemeClr val="bg1"/>
              </a:solidFill>
            </a:endParaRP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2070101" y="3005139"/>
            <a:ext cx="1666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3600">
              <a:solidFill>
                <a:schemeClr val="bg1"/>
              </a:solidFill>
              <a:latin typeface="Times" pitchFamily="18" charset="0"/>
            </a:endParaRP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2216920" y="2438400"/>
            <a:ext cx="1449436" cy="7078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cs typeface="Arial" pitchFamily="34" charset="0"/>
              </a:rPr>
              <a:t>Primary </a:t>
            </a:r>
            <a:br>
              <a:rPr lang="en-US" sz="2000">
                <a:solidFill>
                  <a:schemeClr val="bg1"/>
                </a:solidFill>
                <a:cs typeface="Arial" pitchFamily="34" charset="0"/>
              </a:rPr>
            </a:br>
            <a:r>
              <a:rPr lang="en-US" sz="2000">
                <a:solidFill>
                  <a:schemeClr val="bg1"/>
                </a:solidFill>
                <a:cs typeface="Arial" pitchFamily="34" charset="0"/>
              </a:rPr>
              <a:t>Treatment</a:t>
            </a:r>
          </a:p>
        </p:txBody>
      </p:sp>
      <p:sp>
        <p:nvSpPr>
          <p:cNvPr id="81930" name="Rectangle 11"/>
          <p:cNvSpPr>
            <a:spLocks noChangeArrowheads="1"/>
          </p:cNvSpPr>
          <p:nvPr/>
        </p:nvSpPr>
        <p:spPr bwMode="auto">
          <a:xfrm>
            <a:off x="3281364" y="4191000"/>
            <a:ext cx="1355725" cy="1016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cs typeface="Arial" pitchFamily="34" charset="0"/>
              </a:rPr>
              <a:t>End of </a:t>
            </a:r>
          </a:p>
          <a:p>
            <a:pPr algn="ctr"/>
            <a:r>
              <a:rPr lang="en-US" sz="2000">
                <a:solidFill>
                  <a:schemeClr val="bg1"/>
                </a:solidFill>
                <a:cs typeface="Arial" pitchFamily="34" charset="0"/>
              </a:rPr>
              <a:t>Frontline</a:t>
            </a:r>
          </a:p>
          <a:p>
            <a:pPr algn="ctr"/>
            <a:r>
              <a:rPr lang="en-US" sz="2000">
                <a:solidFill>
                  <a:schemeClr val="bg1"/>
                </a:solidFill>
                <a:cs typeface="Arial" pitchFamily="34" charset="0"/>
              </a:rPr>
              <a:t>Therapy</a:t>
            </a:r>
          </a:p>
        </p:txBody>
      </p:sp>
      <p:sp>
        <p:nvSpPr>
          <p:cNvPr id="81931" name="Rectangle 12"/>
          <p:cNvSpPr>
            <a:spLocks noChangeArrowheads="1"/>
          </p:cNvSpPr>
          <p:nvPr/>
        </p:nvSpPr>
        <p:spPr bwMode="auto">
          <a:xfrm>
            <a:off x="3394076" y="1941513"/>
            <a:ext cx="12668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 pitchFamily="34" charset="0"/>
              </a:rPr>
              <a:t>0 Mos</a:t>
            </a:r>
          </a:p>
        </p:txBody>
      </p:sp>
      <p:sp>
        <p:nvSpPr>
          <p:cNvPr id="81932" name="Rectangle 13"/>
          <p:cNvSpPr>
            <a:spLocks noChangeArrowheads="1"/>
          </p:cNvSpPr>
          <p:nvPr/>
        </p:nvSpPr>
        <p:spPr bwMode="auto">
          <a:xfrm>
            <a:off x="5492751" y="1941513"/>
            <a:ext cx="12668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 pitchFamily="34" charset="0"/>
              </a:rPr>
              <a:t>6 Mos</a:t>
            </a:r>
          </a:p>
        </p:txBody>
      </p:sp>
      <p:sp>
        <p:nvSpPr>
          <p:cNvPr id="81933" name="Rectangle 14"/>
          <p:cNvSpPr>
            <a:spLocks noChangeArrowheads="1"/>
          </p:cNvSpPr>
          <p:nvPr/>
        </p:nvSpPr>
        <p:spPr bwMode="auto">
          <a:xfrm>
            <a:off x="7729539" y="1941513"/>
            <a:ext cx="1457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cs typeface="Arial" pitchFamily="34" charset="0"/>
              </a:rPr>
              <a:t>12 Mos</a:t>
            </a:r>
          </a:p>
        </p:txBody>
      </p:sp>
      <p:sp>
        <p:nvSpPr>
          <p:cNvPr id="81934" name="Rectangle 15"/>
          <p:cNvSpPr>
            <a:spLocks noChangeArrowheads="1"/>
          </p:cNvSpPr>
          <p:nvPr/>
        </p:nvSpPr>
        <p:spPr bwMode="auto">
          <a:xfrm>
            <a:off x="1831976" y="3541713"/>
            <a:ext cx="2125663" cy="40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cs typeface="Arial" pitchFamily="34" charset="0"/>
              </a:rPr>
              <a:t>Refractory</a:t>
            </a:r>
          </a:p>
        </p:txBody>
      </p:sp>
      <p:sp>
        <p:nvSpPr>
          <p:cNvPr id="81935" name="Rectangle 16"/>
          <p:cNvSpPr>
            <a:spLocks noChangeArrowheads="1"/>
          </p:cNvSpPr>
          <p:nvPr/>
        </p:nvSpPr>
        <p:spPr bwMode="auto">
          <a:xfrm>
            <a:off x="3965576" y="3532188"/>
            <a:ext cx="2219325" cy="40005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cs typeface="Arial" pitchFamily="34" charset="0"/>
              </a:rPr>
              <a:t>Resistant</a:t>
            </a:r>
          </a:p>
        </p:txBody>
      </p:sp>
      <p:sp>
        <p:nvSpPr>
          <p:cNvPr id="81936" name="Rectangle 18"/>
          <p:cNvSpPr>
            <a:spLocks noChangeArrowheads="1"/>
          </p:cNvSpPr>
          <p:nvPr/>
        </p:nvSpPr>
        <p:spPr bwMode="auto">
          <a:xfrm>
            <a:off x="6022975" y="3532188"/>
            <a:ext cx="44196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cs typeface="Arial" pitchFamily="34" charset="0"/>
              </a:rPr>
              <a:t>Sensitive </a:t>
            </a:r>
          </a:p>
        </p:txBody>
      </p:sp>
      <p:sp>
        <p:nvSpPr>
          <p:cNvPr id="81937" name="Line 10"/>
          <p:cNvSpPr>
            <a:spLocks noChangeShapeType="1"/>
          </p:cNvSpPr>
          <p:nvPr/>
        </p:nvSpPr>
        <p:spPr bwMode="auto">
          <a:xfrm flipV="1">
            <a:off x="3965575" y="3389313"/>
            <a:ext cx="0" cy="7620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AU">
              <a:solidFill>
                <a:schemeClr val="bg1"/>
              </a:solidFill>
            </a:endParaRPr>
          </a:p>
        </p:txBody>
      </p:sp>
      <p:sp>
        <p:nvSpPr>
          <p:cNvPr id="81938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FF00"/>
                </a:solidFill>
                <a:cs typeface="Arial" pitchFamily="34" charset="0"/>
              </a:rPr>
              <a:t>Platinum Sensitivity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6715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Recurrent Ovarian Cancer: Effect of Platinum-Free Interval and Survival</a:t>
            </a:r>
            <a:endParaRPr lang="en-US" baseline="30000" smtClean="0"/>
          </a:p>
        </p:txBody>
      </p:sp>
      <p:graphicFrame>
        <p:nvGraphicFramePr>
          <p:cNvPr id="327691" name="Group 11"/>
          <p:cNvGraphicFramePr>
            <a:graphicFrameLocks noGrp="1"/>
          </p:cNvGraphicFramePr>
          <p:nvPr/>
        </p:nvGraphicFramePr>
        <p:xfrm>
          <a:off x="2162176" y="5210175"/>
          <a:ext cx="6970713" cy="1079500"/>
        </p:xfrm>
        <a:graphic>
          <a:graphicData uri="http://schemas.openxmlformats.org/drawingml/2006/table">
            <a:tbl>
              <a:tblPr/>
              <a:tblGrid>
                <a:gridCol w="1164656"/>
                <a:gridCol w="1112899"/>
                <a:gridCol w="1181916"/>
                <a:gridCol w="1069764"/>
                <a:gridCol w="1147408"/>
                <a:gridCol w="1294070"/>
              </a:tblGrid>
              <a:tr h="2561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</a:endParaRPr>
                    </a:p>
                  </a:txBody>
                  <a:tcPr marL="91448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0-3 Prog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0-3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Non-PD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</a:endParaRP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3-12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Mos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</a:endParaRP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12-18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Mos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</a:endParaRP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18+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Mos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</a:endParaRPr>
                    </a:p>
                  </a:txBody>
                  <a:tcPr marL="0" marR="182895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</a:tr>
              <a:tr h="2744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PFS, days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</a:endParaRPr>
                    </a:p>
                  </a:txBody>
                  <a:tcPr marL="91448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90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176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174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275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339</a:t>
                      </a:r>
                    </a:p>
                  </a:txBody>
                  <a:tcPr marL="0" marR="182895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4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OS, days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</a:endParaRPr>
                    </a:p>
                  </a:txBody>
                  <a:tcPr marL="91448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217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375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375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657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957</a:t>
                      </a:r>
                    </a:p>
                  </a:txBody>
                  <a:tcPr marL="0" marR="182895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744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Response, %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</a:endParaRPr>
                    </a:p>
                  </a:txBody>
                  <a:tcPr marL="91448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9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24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35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52</a:t>
                      </a:r>
                    </a:p>
                  </a:txBody>
                  <a:tcPr marL="0" marR="0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" pitchFamily="-109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</a:rPr>
                        <a:t>62</a:t>
                      </a:r>
                    </a:p>
                  </a:txBody>
                  <a:tcPr marL="0" marR="182895" marT="45742" marB="45742" anchor="ctr" horzOverflow="overflow">
                    <a:lnL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4008" name="Text Box 5"/>
          <p:cNvSpPr txBox="1">
            <a:spLocks noChangeArrowheads="1"/>
          </p:cNvSpPr>
          <p:nvPr/>
        </p:nvSpPr>
        <p:spPr bwMode="auto">
          <a:xfrm rot="-5400000">
            <a:off x="874714" y="3369261"/>
            <a:ext cx="28733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7F7F7"/>
                </a:solidFill>
                <a:cs typeface="Arial" pitchFamily="34" charset="0"/>
              </a:rPr>
              <a:t>Days</a:t>
            </a:r>
          </a:p>
        </p:txBody>
      </p:sp>
      <p:sp>
        <p:nvSpPr>
          <p:cNvPr id="84009" name="Text Box 8"/>
          <p:cNvSpPr txBox="1">
            <a:spLocks noChangeArrowheads="1"/>
          </p:cNvSpPr>
          <p:nvPr/>
        </p:nvSpPr>
        <p:spPr bwMode="auto">
          <a:xfrm rot="5400000">
            <a:off x="8255001" y="3264486"/>
            <a:ext cx="30384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7F7F7"/>
                </a:solidFill>
                <a:cs typeface="Arial" pitchFamily="34" charset="0"/>
              </a:rPr>
              <a:t>Percentage</a:t>
            </a:r>
          </a:p>
        </p:txBody>
      </p:sp>
      <p:sp>
        <p:nvSpPr>
          <p:cNvPr id="327720" name="Rectangle 42"/>
          <p:cNvSpPr>
            <a:spLocks noChangeArrowheads="1"/>
          </p:cNvSpPr>
          <p:nvPr/>
        </p:nvSpPr>
        <p:spPr bwMode="auto">
          <a:xfrm>
            <a:off x="1944689" y="5522913"/>
            <a:ext cx="147637" cy="14605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8B3D9A"/>
              </a:buClr>
              <a:buFont typeface="Arial" charset="0"/>
              <a:buNone/>
              <a:defRPr/>
            </a:pP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4011" name="Rectangle 43"/>
          <p:cNvSpPr>
            <a:spLocks noChangeArrowheads="1"/>
          </p:cNvSpPr>
          <p:nvPr/>
        </p:nvSpPr>
        <p:spPr bwMode="auto">
          <a:xfrm>
            <a:off x="1944689" y="5803900"/>
            <a:ext cx="147637" cy="1460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8B3D9A"/>
              </a:buClr>
              <a:buFont typeface="Arial" pitchFamily="34" charset="0"/>
              <a:buNone/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4012" name="Rectangle 44"/>
          <p:cNvSpPr>
            <a:spLocks noChangeArrowheads="1"/>
          </p:cNvSpPr>
          <p:nvPr/>
        </p:nvSpPr>
        <p:spPr bwMode="auto">
          <a:xfrm>
            <a:off x="1946275" y="6092825"/>
            <a:ext cx="146050" cy="1460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8B3D9A"/>
              </a:buClr>
              <a:buFont typeface="Arial" pitchFamily="34" charset="0"/>
              <a:buNone/>
            </a:pPr>
            <a:endParaRPr lang="en-US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4013" name="TextBox 17"/>
          <p:cNvSpPr txBox="1">
            <a:spLocks noChangeArrowheads="1"/>
          </p:cNvSpPr>
          <p:nvPr/>
        </p:nvSpPr>
        <p:spPr bwMode="auto">
          <a:xfrm>
            <a:off x="1808164" y="6367464"/>
            <a:ext cx="39303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400">
                <a:solidFill>
                  <a:srgbClr val="CDCDCF"/>
                </a:solidFill>
                <a:cs typeface="Arial" pitchFamily="34" charset="0"/>
              </a:rPr>
              <a:t>Pujade-Lauraine E, et al. ASCO</a:t>
            </a:r>
            <a:r>
              <a:rPr lang="it-IT" sz="1400">
                <a:solidFill>
                  <a:srgbClr val="CDCDCF"/>
                </a:solidFill>
                <a:cs typeface="Arial" pitchFamily="34" charset="0"/>
              </a:rPr>
              <a:t> 2002. Abstract 829.</a:t>
            </a:r>
            <a:endParaRPr lang="en-US" sz="1400">
              <a:solidFill>
                <a:srgbClr val="CDCDCF"/>
              </a:solidFill>
              <a:cs typeface="Arial" pitchFamily="34" charset="0"/>
            </a:endParaRPr>
          </a:p>
        </p:txBody>
      </p:sp>
      <p:sp>
        <p:nvSpPr>
          <p:cNvPr id="84014" name="TextBox 18"/>
          <p:cNvSpPr txBox="1">
            <a:spLocks noChangeArrowheads="1"/>
          </p:cNvSpPr>
          <p:nvPr/>
        </p:nvSpPr>
        <p:spPr bwMode="auto">
          <a:xfrm>
            <a:off x="2386014" y="1985963"/>
            <a:ext cx="5950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1000</a:t>
            </a:r>
          </a:p>
        </p:txBody>
      </p:sp>
      <p:cxnSp>
        <p:nvCxnSpPr>
          <p:cNvPr id="84015" name="Straight Connector 20"/>
          <p:cNvCxnSpPr>
            <a:cxnSpLocks noChangeShapeType="1"/>
          </p:cNvCxnSpPr>
          <p:nvPr/>
        </p:nvCxnSpPr>
        <p:spPr bwMode="auto">
          <a:xfrm rot="5400000">
            <a:off x="1647825" y="3525838"/>
            <a:ext cx="2806700" cy="0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16" name="Straight Connector 24"/>
          <p:cNvCxnSpPr>
            <a:cxnSpLocks noChangeShapeType="1"/>
          </p:cNvCxnSpPr>
          <p:nvPr/>
        </p:nvCxnSpPr>
        <p:spPr bwMode="auto">
          <a:xfrm>
            <a:off x="2974975" y="213677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17" name="Straight Connector 25"/>
          <p:cNvCxnSpPr>
            <a:cxnSpLocks noChangeShapeType="1"/>
          </p:cNvCxnSpPr>
          <p:nvPr/>
        </p:nvCxnSpPr>
        <p:spPr bwMode="auto">
          <a:xfrm>
            <a:off x="2974975" y="242411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18" name="Straight Connector 26"/>
          <p:cNvCxnSpPr>
            <a:cxnSpLocks noChangeShapeType="1"/>
          </p:cNvCxnSpPr>
          <p:nvPr/>
        </p:nvCxnSpPr>
        <p:spPr bwMode="auto">
          <a:xfrm>
            <a:off x="2974975" y="270351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19" name="Straight Connector 27"/>
          <p:cNvCxnSpPr>
            <a:cxnSpLocks noChangeShapeType="1"/>
          </p:cNvCxnSpPr>
          <p:nvPr/>
        </p:nvCxnSpPr>
        <p:spPr bwMode="auto">
          <a:xfrm>
            <a:off x="2974975" y="298291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20" name="Straight Connector 28"/>
          <p:cNvCxnSpPr>
            <a:cxnSpLocks noChangeShapeType="1"/>
          </p:cNvCxnSpPr>
          <p:nvPr/>
        </p:nvCxnSpPr>
        <p:spPr bwMode="auto">
          <a:xfrm>
            <a:off x="2974975" y="326231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21" name="Straight Connector 29"/>
          <p:cNvCxnSpPr>
            <a:cxnSpLocks noChangeShapeType="1"/>
          </p:cNvCxnSpPr>
          <p:nvPr/>
        </p:nvCxnSpPr>
        <p:spPr bwMode="auto">
          <a:xfrm>
            <a:off x="2974975" y="354171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22" name="Straight Connector 30"/>
          <p:cNvCxnSpPr>
            <a:cxnSpLocks noChangeShapeType="1"/>
          </p:cNvCxnSpPr>
          <p:nvPr/>
        </p:nvCxnSpPr>
        <p:spPr bwMode="auto">
          <a:xfrm>
            <a:off x="2974975" y="382111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23" name="Straight Connector 31"/>
          <p:cNvCxnSpPr>
            <a:cxnSpLocks noChangeShapeType="1"/>
          </p:cNvCxnSpPr>
          <p:nvPr/>
        </p:nvCxnSpPr>
        <p:spPr bwMode="auto">
          <a:xfrm>
            <a:off x="2974975" y="410051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24" name="Straight Connector 32"/>
          <p:cNvCxnSpPr>
            <a:cxnSpLocks noChangeShapeType="1"/>
          </p:cNvCxnSpPr>
          <p:nvPr/>
        </p:nvCxnSpPr>
        <p:spPr bwMode="auto">
          <a:xfrm>
            <a:off x="2974975" y="437991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25" name="Straight Connector 33"/>
          <p:cNvCxnSpPr>
            <a:cxnSpLocks noChangeShapeType="1"/>
          </p:cNvCxnSpPr>
          <p:nvPr/>
        </p:nvCxnSpPr>
        <p:spPr bwMode="auto">
          <a:xfrm>
            <a:off x="2974975" y="465931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26" name="Straight Connector 34"/>
          <p:cNvCxnSpPr>
            <a:cxnSpLocks noChangeShapeType="1"/>
          </p:cNvCxnSpPr>
          <p:nvPr/>
        </p:nvCxnSpPr>
        <p:spPr bwMode="auto">
          <a:xfrm>
            <a:off x="2984500" y="493077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27" name="Straight Connector 35"/>
          <p:cNvCxnSpPr>
            <a:cxnSpLocks noChangeShapeType="1"/>
          </p:cNvCxnSpPr>
          <p:nvPr/>
        </p:nvCxnSpPr>
        <p:spPr bwMode="auto">
          <a:xfrm rot="5400000">
            <a:off x="7737475" y="3536950"/>
            <a:ext cx="2806700" cy="0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28" name="Straight Connector 36"/>
          <p:cNvCxnSpPr>
            <a:cxnSpLocks noChangeShapeType="1"/>
          </p:cNvCxnSpPr>
          <p:nvPr/>
        </p:nvCxnSpPr>
        <p:spPr bwMode="auto">
          <a:xfrm>
            <a:off x="9142413" y="2151063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29" name="Straight Connector 37"/>
          <p:cNvCxnSpPr>
            <a:cxnSpLocks noChangeShapeType="1"/>
          </p:cNvCxnSpPr>
          <p:nvPr/>
        </p:nvCxnSpPr>
        <p:spPr bwMode="auto">
          <a:xfrm>
            <a:off x="9142413" y="24225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30" name="Straight Connector 38"/>
          <p:cNvCxnSpPr>
            <a:cxnSpLocks noChangeShapeType="1"/>
          </p:cNvCxnSpPr>
          <p:nvPr/>
        </p:nvCxnSpPr>
        <p:spPr bwMode="auto">
          <a:xfrm>
            <a:off x="9142413" y="27019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31" name="Straight Connector 39"/>
          <p:cNvCxnSpPr>
            <a:cxnSpLocks noChangeShapeType="1"/>
          </p:cNvCxnSpPr>
          <p:nvPr/>
        </p:nvCxnSpPr>
        <p:spPr bwMode="auto">
          <a:xfrm>
            <a:off x="9142413" y="29813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32" name="Straight Connector 40"/>
          <p:cNvCxnSpPr>
            <a:cxnSpLocks noChangeShapeType="1"/>
          </p:cNvCxnSpPr>
          <p:nvPr/>
        </p:nvCxnSpPr>
        <p:spPr bwMode="auto">
          <a:xfrm>
            <a:off x="9142413" y="32607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33" name="Straight Connector 41"/>
          <p:cNvCxnSpPr>
            <a:cxnSpLocks noChangeShapeType="1"/>
          </p:cNvCxnSpPr>
          <p:nvPr/>
        </p:nvCxnSpPr>
        <p:spPr bwMode="auto">
          <a:xfrm>
            <a:off x="9142413" y="35401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34" name="Straight Connector 42"/>
          <p:cNvCxnSpPr>
            <a:cxnSpLocks noChangeShapeType="1"/>
          </p:cNvCxnSpPr>
          <p:nvPr/>
        </p:nvCxnSpPr>
        <p:spPr bwMode="auto">
          <a:xfrm>
            <a:off x="9142413" y="38195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35" name="Straight Connector 43"/>
          <p:cNvCxnSpPr>
            <a:cxnSpLocks noChangeShapeType="1"/>
          </p:cNvCxnSpPr>
          <p:nvPr/>
        </p:nvCxnSpPr>
        <p:spPr bwMode="auto">
          <a:xfrm>
            <a:off x="9142413" y="40989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36" name="Straight Connector 44"/>
          <p:cNvCxnSpPr>
            <a:cxnSpLocks noChangeShapeType="1"/>
          </p:cNvCxnSpPr>
          <p:nvPr/>
        </p:nvCxnSpPr>
        <p:spPr bwMode="auto">
          <a:xfrm>
            <a:off x="9142413" y="43783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37" name="Straight Connector 45"/>
          <p:cNvCxnSpPr>
            <a:cxnSpLocks noChangeShapeType="1"/>
          </p:cNvCxnSpPr>
          <p:nvPr/>
        </p:nvCxnSpPr>
        <p:spPr bwMode="auto">
          <a:xfrm>
            <a:off x="9142413" y="46577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4038" name="Straight Connector 46"/>
          <p:cNvCxnSpPr>
            <a:cxnSpLocks noChangeShapeType="1"/>
          </p:cNvCxnSpPr>
          <p:nvPr/>
        </p:nvCxnSpPr>
        <p:spPr bwMode="auto">
          <a:xfrm>
            <a:off x="9151938" y="4937125"/>
            <a:ext cx="6350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4039" name="TextBox 48"/>
          <p:cNvSpPr txBox="1">
            <a:spLocks noChangeArrowheads="1"/>
          </p:cNvSpPr>
          <p:nvPr/>
        </p:nvSpPr>
        <p:spPr bwMode="auto">
          <a:xfrm>
            <a:off x="2498726" y="2262188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900</a:t>
            </a:r>
          </a:p>
        </p:txBody>
      </p:sp>
      <p:sp>
        <p:nvSpPr>
          <p:cNvPr id="84040" name="TextBox 49"/>
          <p:cNvSpPr txBox="1">
            <a:spLocks noChangeArrowheads="1"/>
          </p:cNvSpPr>
          <p:nvPr/>
        </p:nvSpPr>
        <p:spPr bwMode="auto">
          <a:xfrm>
            <a:off x="2498726" y="2540000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800</a:t>
            </a:r>
          </a:p>
        </p:txBody>
      </p:sp>
      <p:sp>
        <p:nvSpPr>
          <p:cNvPr id="84041" name="TextBox 50"/>
          <p:cNvSpPr txBox="1">
            <a:spLocks noChangeArrowheads="1"/>
          </p:cNvSpPr>
          <p:nvPr/>
        </p:nvSpPr>
        <p:spPr bwMode="auto">
          <a:xfrm>
            <a:off x="2498726" y="2816225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700</a:t>
            </a:r>
          </a:p>
        </p:txBody>
      </p:sp>
      <p:sp>
        <p:nvSpPr>
          <p:cNvPr id="84042" name="TextBox 51"/>
          <p:cNvSpPr txBox="1">
            <a:spLocks noChangeArrowheads="1"/>
          </p:cNvSpPr>
          <p:nvPr/>
        </p:nvSpPr>
        <p:spPr bwMode="auto">
          <a:xfrm>
            <a:off x="2498726" y="3092450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600</a:t>
            </a:r>
          </a:p>
        </p:txBody>
      </p:sp>
      <p:sp>
        <p:nvSpPr>
          <p:cNvPr id="84043" name="TextBox 52"/>
          <p:cNvSpPr txBox="1">
            <a:spLocks noChangeArrowheads="1"/>
          </p:cNvSpPr>
          <p:nvPr/>
        </p:nvSpPr>
        <p:spPr bwMode="auto">
          <a:xfrm>
            <a:off x="2498726" y="3370263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500</a:t>
            </a:r>
          </a:p>
        </p:txBody>
      </p:sp>
      <p:sp>
        <p:nvSpPr>
          <p:cNvPr id="84044" name="TextBox 53"/>
          <p:cNvSpPr txBox="1">
            <a:spLocks noChangeArrowheads="1"/>
          </p:cNvSpPr>
          <p:nvPr/>
        </p:nvSpPr>
        <p:spPr bwMode="auto">
          <a:xfrm>
            <a:off x="2498726" y="3646488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400</a:t>
            </a:r>
          </a:p>
        </p:txBody>
      </p:sp>
      <p:sp>
        <p:nvSpPr>
          <p:cNvPr id="84045" name="TextBox 54"/>
          <p:cNvSpPr txBox="1">
            <a:spLocks noChangeArrowheads="1"/>
          </p:cNvSpPr>
          <p:nvPr/>
        </p:nvSpPr>
        <p:spPr bwMode="auto">
          <a:xfrm>
            <a:off x="2498726" y="3922713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300</a:t>
            </a:r>
          </a:p>
        </p:txBody>
      </p:sp>
      <p:sp>
        <p:nvSpPr>
          <p:cNvPr id="84046" name="TextBox 55"/>
          <p:cNvSpPr txBox="1">
            <a:spLocks noChangeArrowheads="1"/>
          </p:cNvSpPr>
          <p:nvPr/>
        </p:nvSpPr>
        <p:spPr bwMode="auto">
          <a:xfrm>
            <a:off x="2498726" y="4198938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200</a:t>
            </a:r>
          </a:p>
        </p:txBody>
      </p:sp>
      <p:sp>
        <p:nvSpPr>
          <p:cNvPr id="84047" name="TextBox 56"/>
          <p:cNvSpPr txBox="1">
            <a:spLocks noChangeArrowheads="1"/>
          </p:cNvSpPr>
          <p:nvPr/>
        </p:nvSpPr>
        <p:spPr bwMode="auto">
          <a:xfrm>
            <a:off x="2498726" y="4476750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84048" name="TextBox 57"/>
          <p:cNvSpPr txBox="1">
            <a:spLocks noChangeArrowheads="1"/>
          </p:cNvSpPr>
          <p:nvPr/>
        </p:nvSpPr>
        <p:spPr bwMode="auto">
          <a:xfrm>
            <a:off x="2727325" y="4776788"/>
            <a:ext cx="2872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4049" name="TextBox 58"/>
          <p:cNvSpPr txBox="1">
            <a:spLocks noChangeArrowheads="1"/>
          </p:cNvSpPr>
          <p:nvPr/>
        </p:nvSpPr>
        <p:spPr bwMode="auto">
          <a:xfrm>
            <a:off x="9144001" y="1962150"/>
            <a:ext cx="4924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100</a:t>
            </a:r>
          </a:p>
        </p:txBody>
      </p:sp>
      <p:sp>
        <p:nvSpPr>
          <p:cNvPr id="84050" name="TextBox 59"/>
          <p:cNvSpPr txBox="1">
            <a:spLocks noChangeArrowheads="1"/>
          </p:cNvSpPr>
          <p:nvPr/>
        </p:nvSpPr>
        <p:spPr bwMode="auto">
          <a:xfrm>
            <a:off x="9182100" y="2238375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90</a:t>
            </a:r>
          </a:p>
        </p:txBody>
      </p:sp>
      <p:sp>
        <p:nvSpPr>
          <p:cNvPr id="84051" name="TextBox 60"/>
          <p:cNvSpPr txBox="1">
            <a:spLocks noChangeArrowheads="1"/>
          </p:cNvSpPr>
          <p:nvPr/>
        </p:nvSpPr>
        <p:spPr bwMode="auto">
          <a:xfrm>
            <a:off x="9182100" y="2516188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84052" name="TextBox 61"/>
          <p:cNvSpPr txBox="1">
            <a:spLocks noChangeArrowheads="1"/>
          </p:cNvSpPr>
          <p:nvPr/>
        </p:nvSpPr>
        <p:spPr bwMode="auto">
          <a:xfrm>
            <a:off x="9182100" y="2792413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70</a:t>
            </a:r>
          </a:p>
        </p:txBody>
      </p:sp>
      <p:sp>
        <p:nvSpPr>
          <p:cNvPr id="84053" name="TextBox 62"/>
          <p:cNvSpPr txBox="1">
            <a:spLocks noChangeArrowheads="1"/>
          </p:cNvSpPr>
          <p:nvPr/>
        </p:nvSpPr>
        <p:spPr bwMode="auto">
          <a:xfrm>
            <a:off x="9182100" y="3068638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84054" name="TextBox 63"/>
          <p:cNvSpPr txBox="1">
            <a:spLocks noChangeArrowheads="1"/>
          </p:cNvSpPr>
          <p:nvPr/>
        </p:nvSpPr>
        <p:spPr bwMode="auto">
          <a:xfrm>
            <a:off x="9182100" y="3346450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50</a:t>
            </a:r>
          </a:p>
        </p:txBody>
      </p:sp>
      <p:sp>
        <p:nvSpPr>
          <p:cNvPr id="84055" name="TextBox 64"/>
          <p:cNvSpPr txBox="1">
            <a:spLocks noChangeArrowheads="1"/>
          </p:cNvSpPr>
          <p:nvPr/>
        </p:nvSpPr>
        <p:spPr bwMode="auto">
          <a:xfrm>
            <a:off x="9182100" y="3622675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84056" name="TextBox 65"/>
          <p:cNvSpPr txBox="1">
            <a:spLocks noChangeArrowheads="1"/>
          </p:cNvSpPr>
          <p:nvPr/>
        </p:nvSpPr>
        <p:spPr bwMode="auto">
          <a:xfrm>
            <a:off x="9182100" y="3898900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30</a:t>
            </a:r>
          </a:p>
        </p:txBody>
      </p:sp>
      <p:sp>
        <p:nvSpPr>
          <p:cNvPr id="84057" name="TextBox 66"/>
          <p:cNvSpPr txBox="1">
            <a:spLocks noChangeArrowheads="1"/>
          </p:cNvSpPr>
          <p:nvPr/>
        </p:nvSpPr>
        <p:spPr bwMode="auto">
          <a:xfrm>
            <a:off x="9182100" y="4175125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84058" name="TextBox 67"/>
          <p:cNvSpPr txBox="1">
            <a:spLocks noChangeArrowheads="1"/>
          </p:cNvSpPr>
          <p:nvPr/>
        </p:nvSpPr>
        <p:spPr bwMode="auto">
          <a:xfrm>
            <a:off x="9153525" y="4452938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84059" name="TextBox 68"/>
          <p:cNvSpPr txBox="1">
            <a:spLocks noChangeArrowheads="1"/>
          </p:cNvSpPr>
          <p:nvPr/>
        </p:nvSpPr>
        <p:spPr bwMode="auto">
          <a:xfrm>
            <a:off x="9221789" y="4760913"/>
            <a:ext cx="2508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8B3D9A"/>
              </a:buClr>
              <a:buFont typeface="Arial" pitchFamily="34" charset="0"/>
              <a:buNone/>
            </a:pPr>
            <a:r>
              <a:rPr lang="en-US" sz="1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4060" name="Rectangle 69"/>
          <p:cNvSpPr>
            <a:spLocks noChangeArrowheads="1"/>
          </p:cNvSpPr>
          <p:nvPr/>
        </p:nvSpPr>
        <p:spPr bwMode="auto">
          <a:xfrm>
            <a:off x="3743325" y="4646614"/>
            <a:ext cx="285750" cy="2952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8B3D9A"/>
              </a:buClr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4061" name="Rectangle 70"/>
          <p:cNvSpPr>
            <a:spLocks noChangeArrowheads="1"/>
          </p:cNvSpPr>
          <p:nvPr/>
        </p:nvSpPr>
        <p:spPr bwMode="auto">
          <a:xfrm>
            <a:off x="4868863" y="4243389"/>
            <a:ext cx="285750" cy="69373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8B3D9A"/>
              </a:buClr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4062" name="Rectangle 71"/>
          <p:cNvSpPr>
            <a:spLocks noChangeArrowheads="1"/>
          </p:cNvSpPr>
          <p:nvPr/>
        </p:nvSpPr>
        <p:spPr bwMode="auto">
          <a:xfrm>
            <a:off x="5983288" y="3935413"/>
            <a:ext cx="285750" cy="100171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8B3D9A"/>
              </a:buClr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4063" name="Rectangle 72"/>
          <p:cNvSpPr>
            <a:spLocks noChangeArrowheads="1"/>
          </p:cNvSpPr>
          <p:nvPr/>
        </p:nvSpPr>
        <p:spPr bwMode="auto">
          <a:xfrm>
            <a:off x="7107238" y="3470275"/>
            <a:ext cx="285750" cy="14668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8B3D9A"/>
              </a:buClr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4064" name="Rectangle 73"/>
          <p:cNvSpPr>
            <a:spLocks noChangeArrowheads="1"/>
          </p:cNvSpPr>
          <p:nvPr/>
        </p:nvSpPr>
        <p:spPr bwMode="auto">
          <a:xfrm>
            <a:off x="8221663" y="3194051"/>
            <a:ext cx="285750" cy="174307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8B3D9A"/>
              </a:buClr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5" name="Freeform 74"/>
          <p:cNvSpPr/>
          <p:nvPr/>
        </p:nvSpPr>
        <p:spPr bwMode="auto">
          <a:xfrm>
            <a:off x="3575051" y="3990975"/>
            <a:ext cx="4456113" cy="681038"/>
          </a:xfrm>
          <a:custGeom>
            <a:avLst/>
            <a:gdLst>
              <a:gd name="connsiteX0" fmla="*/ 0 w 4455718"/>
              <a:gd name="connsiteY0" fmla="*/ 681835 h 681835"/>
              <a:gd name="connsiteX1" fmla="*/ 1141679 w 4455718"/>
              <a:gd name="connsiteY1" fmla="*/ 438700 h 681835"/>
              <a:gd name="connsiteX2" fmla="*/ 2246358 w 4455718"/>
              <a:gd name="connsiteY2" fmla="*/ 449271 h 681835"/>
              <a:gd name="connsiteX3" fmla="*/ 3377466 w 4455718"/>
              <a:gd name="connsiteY3" fmla="*/ 158566 h 681835"/>
              <a:gd name="connsiteX4" fmla="*/ 4455718 w 4455718"/>
              <a:gd name="connsiteY4" fmla="*/ 0 h 681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55718" h="681835">
                <a:moveTo>
                  <a:pt x="0" y="681835"/>
                </a:moveTo>
                <a:lnTo>
                  <a:pt x="1141679" y="438700"/>
                </a:lnTo>
                <a:lnTo>
                  <a:pt x="2246358" y="449271"/>
                </a:lnTo>
                <a:lnTo>
                  <a:pt x="3377466" y="158566"/>
                </a:lnTo>
                <a:lnTo>
                  <a:pt x="4455718" y="0"/>
                </a:lnTo>
              </a:path>
            </a:pathLst>
          </a:cu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buClr>
                <a:srgbClr val="8B3D9A"/>
              </a:buClr>
              <a:buFont typeface="Arial" charset="0"/>
              <a:buChar char="•"/>
              <a:defRPr/>
            </a:pPr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4066" name="Freeform 75"/>
          <p:cNvSpPr>
            <a:spLocks/>
          </p:cNvSpPr>
          <p:nvPr/>
        </p:nvSpPr>
        <p:spPr bwMode="auto">
          <a:xfrm>
            <a:off x="3563939" y="2278063"/>
            <a:ext cx="4467225" cy="2051050"/>
          </a:xfrm>
          <a:custGeom>
            <a:avLst/>
            <a:gdLst>
              <a:gd name="T0" fmla="*/ 0 w 4466289"/>
              <a:gd name="T1" fmla="*/ 2057227 h 2050793"/>
              <a:gd name="T2" fmla="*/ 1152996 w 4466289"/>
              <a:gd name="T3" fmla="*/ 1601246 h 2050793"/>
              <a:gd name="T4" fmla="*/ 2263471 w 4466289"/>
              <a:gd name="T5" fmla="*/ 1558826 h 2050793"/>
              <a:gd name="T6" fmla="*/ 3400513 w 4466289"/>
              <a:gd name="T7" fmla="*/ 816524 h 2050793"/>
              <a:gd name="T8" fmla="*/ 4489738 w 4466289"/>
              <a:gd name="T9" fmla="*/ 0 h 20507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66289"/>
              <a:gd name="T16" fmla="*/ 0 h 2050793"/>
              <a:gd name="T17" fmla="*/ 4466289 w 4466289"/>
              <a:gd name="T18" fmla="*/ 2050793 h 20507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66289" h="2050793">
                <a:moveTo>
                  <a:pt x="0" y="2050793"/>
                </a:moveTo>
                <a:lnTo>
                  <a:pt x="1146964" y="1596236"/>
                </a:lnTo>
                <a:lnTo>
                  <a:pt x="2251644" y="1553951"/>
                </a:lnTo>
                <a:lnTo>
                  <a:pt x="3382751" y="813974"/>
                </a:lnTo>
                <a:lnTo>
                  <a:pt x="4466289" y="0"/>
                </a:lnTo>
              </a:path>
            </a:pathLst>
          </a:cu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AU"/>
          </a:p>
        </p:txBody>
      </p:sp>
      <p:sp>
        <p:nvSpPr>
          <p:cNvPr id="77" name="Oval 76"/>
          <p:cNvSpPr/>
          <p:nvPr/>
        </p:nvSpPr>
        <p:spPr bwMode="auto">
          <a:xfrm>
            <a:off x="7972426" y="3943351"/>
            <a:ext cx="100013" cy="100013"/>
          </a:xfrm>
          <a:prstGeom prst="ellipse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8B3D9A"/>
              </a:buClr>
              <a:buFont typeface="Arial" charset="0"/>
              <a:buChar char="•"/>
              <a:defRPr/>
            </a:pPr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6888163" y="4105275"/>
            <a:ext cx="100012" cy="101600"/>
          </a:xfrm>
          <a:prstGeom prst="ellipse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8B3D9A"/>
              </a:buClr>
              <a:buFont typeface="Arial" charset="0"/>
              <a:buChar char="•"/>
              <a:defRPr/>
            </a:pPr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5767388" y="4391025"/>
            <a:ext cx="100012" cy="101600"/>
          </a:xfrm>
          <a:prstGeom prst="ellipse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8B3D9A"/>
              </a:buClr>
              <a:buFont typeface="Arial" charset="0"/>
              <a:buChar char="•"/>
              <a:defRPr/>
            </a:pPr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>
            <a:off x="4651375" y="4375150"/>
            <a:ext cx="101600" cy="101600"/>
          </a:xfrm>
          <a:prstGeom prst="ellipse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8B3D9A"/>
              </a:buClr>
              <a:buFont typeface="Arial" charset="0"/>
              <a:buChar char="•"/>
              <a:defRPr/>
            </a:pPr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1" name="Oval 80"/>
          <p:cNvSpPr/>
          <p:nvPr/>
        </p:nvSpPr>
        <p:spPr bwMode="auto">
          <a:xfrm>
            <a:off x="3525838" y="4613276"/>
            <a:ext cx="101600" cy="100013"/>
          </a:xfrm>
          <a:prstGeom prst="ellipse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Clr>
                <a:srgbClr val="8B3D9A"/>
              </a:buClr>
              <a:buFont typeface="Arial" charset="0"/>
              <a:buChar char="•"/>
              <a:defRPr/>
            </a:pPr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4072" name="Oval 81"/>
          <p:cNvSpPr>
            <a:spLocks noChangeArrowheads="1"/>
          </p:cNvSpPr>
          <p:nvPr/>
        </p:nvSpPr>
        <p:spPr bwMode="auto">
          <a:xfrm>
            <a:off x="3525838" y="4284663"/>
            <a:ext cx="100012" cy="100012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8B3D9A"/>
              </a:buClr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4073" name="Oval 82"/>
          <p:cNvSpPr>
            <a:spLocks noChangeArrowheads="1"/>
          </p:cNvSpPr>
          <p:nvPr/>
        </p:nvSpPr>
        <p:spPr bwMode="auto">
          <a:xfrm>
            <a:off x="4645026" y="3844926"/>
            <a:ext cx="100013" cy="1000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8B3D9A"/>
              </a:buClr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4074" name="Oval 83"/>
          <p:cNvSpPr>
            <a:spLocks noChangeArrowheads="1"/>
          </p:cNvSpPr>
          <p:nvPr/>
        </p:nvSpPr>
        <p:spPr bwMode="auto">
          <a:xfrm>
            <a:off x="5770563" y="3790950"/>
            <a:ext cx="100012" cy="101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8B3D9A"/>
              </a:buClr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4075" name="Oval 84"/>
          <p:cNvSpPr>
            <a:spLocks noChangeArrowheads="1"/>
          </p:cNvSpPr>
          <p:nvPr/>
        </p:nvSpPr>
        <p:spPr bwMode="auto">
          <a:xfrm>
            <a:off x="6907213" y="3035301"/>
            <a:ext cx="100012" cy="1000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8B3D9A"/>
              </a:buClr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4076" name="Oval 85"/>
          <p:cNvSpPr>
            <a:spLocks noChangeArrowheads="1"/>
          </p:cNvSpPr>
          <p:nvPr/>
        </p:nvSpPr>
        <p:spPr bwMode="auto">
          <a:xfrm>
            <a:off x="7974013" y="2232026"/>
            <a:ext cx="100012" cy="10001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buClr>
                <a:srgbClr val="8B3D9A"/>
              </a:buClr>
            </a:pP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84077" name="Straight Connector 22"/>
          <p:cNvCxnSpPr>
            <a:cxnSpLocks noChangeShapeType="1"/>
          </p:cNvCxnSpPr>
          <p:nvPr/>
        </p:nvCxnSpPr>
        <p:spPr bwMode="auto">
          <a:xfrm>
            <a:off x="3035300" y="4937125"/>
            <a:ext cx="6148388" cy="0"/>
          </a:xfrm>
          <a:prstGeom prst="line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2238904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Oval 22"/>
          <p:cNvSpPr>
            <a:spLocks noChangeArrowheads="1"/>
          </p:cNvSpPr>
          <p:nvPr/>
        </p:nvSpPr>
        <p:spPr bwMode="auto">
          <a:xfrm>
            <a:off x="3529014" y="4889501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19" name="Oval 23"/>
          <p:cNvSpPr>
            <a:spLocks noChangeArrowheads="1"/>
          </p:cNvSpPr>
          <p:nvPr/>
        </p:nvSpPr>
        <p:spPr bwMode="auto">
          <a:xfrm>
            <a:off x="4252914" y="4889501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20" name="Oval 24"/>
          <p:cNvSpPr>
            <a:spLocks noChangeArrowheads="1"/>
          </p:cNvSpPr>
          <p:nvPr/>
        </p:nvSpPr>
        <p:spPr bwMode="auto">
          <a:xfrm>
            <a:off x="5159376" y="4889501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21" name="Oval 25"/>
          <p:cNvSpPr>
            <a:spLocks noChangeArrowheads="1"/>
          </p:cNvSpPr>
          <p:nvPr/>
        </p:nvSpPr>
        <p:spPr bwMode="auto">
          <a:xfrm>
            <a:off x="5821364" y="4889501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22" name="Oval 26"/>
          <p:cNvSpPr>
            <a:spLocks noChangeArrowheads="1"/>
          </p:cNvSpPr>
          <p:nvPr/>
        </p:nvSpPr>
        <p:spPr bwMode="auto">
          <a:xfrm>
            <a:off x="6507164" y="4889501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23" name="Oval 27"/>
          <p:cNvSpPr>
            <a:spLocks noChangeArrowheads="1"/>
          </p:cNvSpPr>
          <p:nvPr/>
        </p:nvSpPr>
        <p:spPr bwMode="auto">
          <a:xfrm>
            <a:off x="7199314" y="4889501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24" name="Oval 28"/>
          <p:cNvSpPr>
            <a:spLocks noChangeArrowheads="1"/>
          </p:cNvSpPr>
          <p:nvPr/>
        </p:nvSpPr>
        <p:spPr bwMode="auto">
          <a:xfrm>
            <a:off x="8050214" y="4889501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25" name="Oval 29"/>
          <p:cNvSpPr>
            <a:spLocks noChangeArrowheads="1"/>
          </p:cNvSpPr>
          <p:nvPr/>
        </p:nvSpPr>
        <p:spPr bwMode="auto">
          <a:xfrm>
            <a:off x="8799514" y="4889501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26" name="Text Box 5"/>
          <p:cNvSpPr txBox="1">
            <a:spLocks noChangeArrowheads="1"/>
          </p:cNvSpPr>
          <p:nvPr/>
        </p:nvSpPr>
        <p:spPr bwMode="auto">
          <a:xfrm rot="18929514">
            <a:off x="3185312" y="5158624"/>
            <a:ext cx="750902" cy="3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45" tIns="44623" rIns="89245" bIns="44623">
            <a:spAutoFit/>
          </a:bodyPr>
          <a:lstStyle>
            <a:lvl1pPr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6A108"/>
                </a:solidFill>
                <a:latin typeface="+mn-lt"/>
                <a:ea typeface="ＭＳ Ｐゴシック" pitchFamily="34" charset="-128"/>
              </a:rPr>
              <a:t>1978</a:t>
            </a:r>
          </a:p>
        </p:txBody>
      </p:sp>
      <p:cxnSp>
        <p:nvCxnSpPr>
          <p:cNvPr id="86027" name="Straight Arrow Connector 7"/>
          <p:cNvCxnSpPr>
            <a:cxnSpLocks noChangeShapeType="1"/>
          </p:cNvCxnSpPr>
          <p:nvPr/>
        </p:nvCxnSpPr>
        <p:spPr bwMode="auto">
          <a:xfrm>
            <a:off x="1693864" y="4930775"/>
            <a:ext cx="8378825" cy="0"/>
          </a:xfrm>
          <a:prstGeom prst="straightConnector1">
            <a:avLst/>
          </a:prstGeom>
          <a:noFill/>
          <a:ln w="28575" algn="ctr">
            <a:solidFill>
              <a:srgbClr val="F7F7F7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6028" name="Rectangle 8"/>
          <p:cNvSpPr>
            <a:spLocks noChangeArrowheads="1"/>
          </p:cNvSpPr>
          <p:nvPr/>
        </p:nvSpPr>
        <p:spPr bwMode="auto">
          <a:xfrm rot="17873591">
            <a:off x="2979738" y="3714479"/>
            <a:ext cx="182245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 dirty="0" err="1">
                <a:solidFill>
                  <a:srgbClr val="FFFFFF"/>
                </a:solidFill>
                <a:ea typeface="ＭＳ Ｐゴシック" pitchFamily="34" charset="-128"/>
              </a:rPr>
              <a:t>Cisplatin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86029" name="Rectangle 10"/>
          <p:cNvSpPr>
            <a:spLocks noChangeArrowheads="1"/>
          </p:cNvSpPr>
          <p:nvPr/>
        </p:nvSpPr>
        <p:spPr bwMode="auto">
          <a:xfrm rot="17873591">
            <a:off x="3837782" y="3642104"/>
            <a:ext cx="1636713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7F7F7"/>
                </a:solidFill>
                <a:ea typeface="ＭＳ Ｐゴシック" pitchFamily="34" charset="-128"/>
              </a:rPr>
              <a:t>Carboplatin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30" name="Rectangle 11"/>
          <p:cNvSpPr>
            <a:spLocks noChangeArrowheads="1"/>
          </p:cNvSpPr>
          <p:nvPr/>
        </p:nvSpPr>
        <p:spPr bwMode="auto">
          <a:xfrm rot="17873591">
            <a:off x="4695032" y="3788298"/>
            <a:ext cx="1636713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 dirty="0" err="1">
                <a:solidFill>
                  <a:srgbClr val="F7F7F7"/>
                </a:solidFill>
                <a:ea typeface="ＭＳ Ｐゴシック" pitchFamily="34" charset="-128"/>
              </a:rPr>
              <a:t>Altretamine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6031" name="Rectangle 12"/>
          <p:cNvSpPr>
            <a:spLocks noChangeArrowheads="1"/>
          </p:cNvSpPr>
          <p:nvPr/>
        </p:nvSpPr>
        <p:spPr bwMode="auto">
          <a:xfrm rot="17873591">
            <a:off x="5472907" y="3788298"/>
            <a:ext cx="1636713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7F7F7"/>
                </a:solidFill>
                <a:ea typeface="ＭＳ Ｐゴシック" pitchFamily="34" charset="-128"/>
              </a:rPr>
              <a:t>Paclitaxel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32" name="Rectangle 13"/>
          <p:cNvSpPr>
            <a:spLocks noChangeArrowheads="1"/>
          </p:cNvSpPr>
          <p:nvPr/>
        </p:nvSpPr>
        <p:spPr bwMode="auto">
          <a:xfrm rot="17873591">
            <a:off x="6068219" y="3788298"/>
            <a:ext cx="1636713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7F7F7"/>
                </a:solidFill>
                <a:ea typeface="ＭＳ Ｐゴシック" pitchFamily="34" charset="-128"/>
              </a:rPr>
              <a:t>Topotecan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33" name="Rectangle 14"/>
          <p:cNvSpPr>
            <a:spLocks noChangeArrowheads="1"/>
          </p:cNvSpPr>
          <p:nvPr/>
        </p:nvSpPr>
        <p:spPr bwMode="auto">
          <a:xfrm rot="17873591">
            <a:off x="6276976" y="2688809"/>
            <a:ext cx="363855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7F7F7"/>
                </a:solidFill>
                <a:ea typeface="ＭＳ Ｐゴシック" pitchFamily="34" charset="-128"/>
              </a:rPr>
              <a:t>Liposomal doxorubicin (PLD) (accelerated)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34" name="Rectangle 15"/>
          <p:cNvSpPr>
            <a:spLocks noChangeArrowheads="1"/>
          </p:cNvSpPr>
          <p:nvPr/>
        </p:nvSpPr>
        <p:spPr bwMode="auto">
          <a:xfrm rot="17873591">
            <a:off x="7192963" y="2844385"/>
            <a:ext cx="34385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7F7F7"/>
                </a:solidFill>
                <a:ea typeface="ＭＳ Ｐゴシック" pitchFamily="34" charset="-128"/>
              </a:rPr>
              <a:t>Liposomal doxorubicin (full)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35" name="Rectangle 16"/>
          <p:cNvSpPr>
            <a:spLocks noChangeArrowheads="1"/>
          </p:cNvSpPr>
          <p:nvPr/>
        </p:nvSpPr>
        <p:spPr bwMode="auto">
          <a:xfrm rot="17873591">
            <a:off x="8089107" y="3021390"/>
            <a:ext cx="288448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FFFFF"/>
                </a:solidFill>
                <a:ea typeface="ＭＳ Ｐゴシック" pitchFamily="34" charset="-128"/>
              </a:rPr>
              <a:t>Gemcitabine </a:t>
            </a:r>
            <a:br>
              <a:rPr lang="en-US" altLang="ja-JP" sz="2000">
                <a:solidFill>
                  <a:srgbClr val="FFFFFF"/>
                </a:solidFill>
                <a:ea typeface="ＭＳ Ｐゴシック" pitchFamily="34" charset="-128"/>
              </a:rPr>
            </a:br>
            <a:r>
              <a:rPr lang="en-US" altLang="ja-JP" sz="2000">
                <a:solidFill>
                  <a:srgbClr val="FFFFFF"/>
                </a:solidFill>
                <a:ea typeface="ＭＳ Ｐゴシック" pitchFamily="34" charset="-128"/>
              </a:rPr>
              <a:t>(with carboplatin)</a:t>
            </a: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86036" name="Text Box 5"/>
          <p:cNvSpPr txBox="1">
            <a:spLocks noChangeArrowheads="1"/>
          </p:cNvSpPr>
          <p:nvPr/>
        </p:nvSpPr>
        <p:spPr bwMode="auto">
          <a:xfrm rot="18929514">
            <a:off x="8362149" y="5095918"/>
            <a:ext cx="750902" cy="3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45" tIns="44623" rIns="89245" bIns="44623">
            <a:spAutoFit/>
          </a:bodyPr>
          <a:lstStyle>
            <a:lvl1pPr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6A108"/>
                </a:solidFill>
                <a:latin typeface="+mn-lt"/>
                <a:ea typeface="ＭＳ Ｐゴシック" pitchFamily="34" charset="-128"/>
              </a:rPr>
              <a:t>2006</a:t>
            </a:r>
          </a:p>
        </p:txBody>
      </p:sp>
      <p:sp>
        <p:nvSpPr>
          <p:cNvPr id="86037" name="Text Box 5"/>
          <p:cNvSpPr txBox="1">
            <a:spLocks noChangeArrowheads="1"/>
          </p:cNvSpPr>
          <p:nvPr/>
        </p:nvSpPr>
        <p:spPr bwMode="auto">
          <a:xfrm rot="18929514">
            <a:off x="3944137" y="5095918"/>
            <a:ext cx="750902" cy="3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45" tIns="44623" rIns="89245" bIns="44623">
            <a:spAutoFit/>
          </a:bodyPr>
          <a:lstStyle>
            <a:lvl1pPr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6A108"/>
                </a:solidFill>
                <a:latin typeface="+mn-lt"/>
                <a:ea typeface="ＭＳ Ｐゴシック" pitchFamily="34" charset="-128"/>
              </a:rPr>
              <a:t>1989</a:t>
            </a:r>
          </a:p>
        </p:txBody>
      </p:sp>
      <p:sp>
        <p:nvSpPr>
          <p:cNvPr id="86038" name="Text Box 5"/>
          <p:cNvSpPr txBox="1">
            <a:spLocks noChangeArrowheads="1"/>
          </p:cNvSpPr>
          <p:nvPr/>
        </p:nvSpPr>
        <p:spPr bwMode="auto">
          <a:xfrm rot="18929514">
            <a:off x="4677562" y="5095918"/>
            <a:ext cx="750902" cy="3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45" tIns="44623" rIns="89245" bIns="44623">
            <a:spAutoFit/>
          </a:bodyPr>
          <a:lstStyle>
            <a:lvl1pPr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6A108"/>
                </a:solidFill>
                <a:latin typeface="+mn-lt"/>
                <a:ea typeface="ＭＳ Ｐゴシック" pitchFamily="34" charset="-128"/>
              </a:rPr>
              <a:t>1990</a:t>
            </a:r>
          </a:p>
        </p:txBody>
      </p:sp>
      <p:sp>
        <p:nvSpPr>
          <p:cNvPr id="86039" name="Text Box 5"/>
          <p:cNvSpPr txBox="1">
            <a:spLocks noChangeArrowheads="1"/>
          </p:cNvSpPr>
          <p:nvPr/>
        </p:nvSpPr>
        <p:spPr bwMode="auto">
          <a:xfrm rot="18929514">
            <a:off x="5388762" y="5095918"/>
            <a:ext cx="750902" cy="3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45" tIns="44623" rIns="89245" bIns="44623">
            <a:spAutoFit/>
          </a:bodyPr>
          <a:lstStyle>
            <a:lvl1pPr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6A108"/>
                </a:solidFill>
                <a:latin typeface="+mn-lt"/>
                <a:ea typeface="ＭＳ Ｐゴシック" pitchFamily="34" charset="-128"/>
              </a:rPr>
              <a:t>1992</a:t>
            </a:r>
          </a:p>
        </p:txBody>
      </p:sp>
      <p:sp>
        <p:nvSpPr>
          <p:cNvPr id="86040" name="Text Box 5"/>
          <p:cNvSpPr txBox="1">
            <a:spLocks noChangeArrowheads="1"/>
          </p:cNvSpPr>
          <p:nvPr/>
        </p:nvSpPr>
        <p:spPr bwMode="auto">
          <a:xfrm rot="18929514">
            <a:off x="6087262" y="5095918"/>
            <a:ext cx="750902" cy="3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45" tIns="44623" rIns="89245" bIns="44623">
            <a:spAutoFit/>
          </a:bodyPr>
          <a:lstStyle>
            <a:lvl1pPr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6A108"/>
                </a:solidFill>
                <a:latin typeface="+mn-lt"/>
                <a:ea typeface="ＭＳ Ｐゴシック" pitchFamily="34" charset="-128"/>
              </a:rPr>
              <a:t>1996</a:t>
            </a:r>
          </a:p>
        </p:txBody>
      </p:sp>
      <p:sp>
        <p:nvSpPr>
          <p:cNvPr id="86041" name="Text Box 5"/>
          <p:cNvSpPr txBox="1">
            <a:spLocks noChangeArrowheads="1"/>
          </p:cNvSpPr>
          <p:nvPr/>
        </p:nvSpPr>
        <p:spPr bwMode="auto">
          <a:xfrm rot="18929514">
            <a:off x="6763537" y="5095918"/>
            <a:ext cx="750902" cy="3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45" tIns="44623" rIns="89245" bIns="44623">
            <a:spAutoFit/>
          </a:bodyPr>
          <a:lstStyle>
            <a:lvl1pPr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6A108"/>
                </a:solidFill>
                <a:latin typeface="+mn-lt"/>
                <a:ea typeface="ＭＳ Ｐゴシック" pitchFamily="34" charset="-128"/>
              </a:rPr>
              <a:t>1999</a:t>
            </a:r>
          </a:p>
        </p:txBody>
      </p:sp>
      <p:sp>
        <p:nvSpPr>
          <p:cNvPr id="86042" name="Text Box 5"/>
          <p:cNvSpPr txBox="1">
            <a:spLocks noChangeArrowheads="1"/>
          </p:cNvSpPr>
          <p:nvPr/>
        </p:nvSpPr>
        <p:spPr bwMode="auto">
          <a:xfrm rot="18929514">
            <a:off x="7527124" y="5095918"/>
            <a:ext cx="750902" cy="3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45" tIns="44623" rIns="89245" bIns="44623">
            <a:spAutoFit/>
          </a:bodyPr>
          <a:lstStyle>
            <a:lvl1pPr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6A108"/>
                </a:solidFill>
                <a:latin typeface="+mn-lt"/>
                <a:ea typeface="ＭＳ Ｐゴシック" pitchFamily="34" charset="-128"/>
              </a:rPr>
              <a:t>2005</a:t>
            </a:r>
          </a:p>
        </p:txBody>
      </p:sp>
      <p:sp>
        <p:nvSpPr>
          <p:cNvPr id="86043" name="Text Box 5"/>
          <p:cNvSpPr txBox="1">
            <a:spLocks noChangeArrowheads="1"/>
          </p:cNvSpPr>
          <p:nvPr/>
        </p:nvSpPr>
        <p:spPr bwMode="auto">
          <a:xfrm rot="18929514">
            <a:off x="9009849" y="5080836"/>
            <a:ext cx="750902" cy="3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45" tIns="44623" rIns="89245" bIns="44623">
            <a:spAutoFit/>
          </a:bodyPr>
          <a:lstStyle>
            <a:lvl1pPr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6A108"/>
                </a:solidFill>
                <a:latin typeface="+mn-lt"/>
                <a:ea typeface="ＭＳ Ｐゴシック" pitchFamily="34" charset="-128"/>
              </a:rPr>
              <a:t>2009</a:t>
            </a:r>
          </a:p>
        </p:txBody>
      </p:sp>
      <p:sp>
        <p:nvSpPr>
          <p:cNvPr id="86044" name="Rectangle 16"/>
          <p:cNvSpPr>
            <a:spLocks noChangeArrowheads="1"/>
          </p:cNvSpPr>
          <p:nvPr/>
        </p:nvSpPr>
        <p:spPr bwMode="auto">
          <a:xfrm rot="17873591">
            <a:off x="8685213" y="2897565"/>
            <a:ext cx="353218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FFFFF"/>
                </a:solidFill>
                <a:ea typeface="ＭＳ Ｐゴシック" pitchFamily="34" charset="-128"/>
              </a:rPr>
              <a:t>Trabectedin; EU only </a:t>
            </a:r>
            <a:br>
              <a:rPr lang="en-US" altLang="ja-JP" sz="2000">
                <a:solidFill>
                  <a:srgbClr val="FFFFFF"/>
                </a:solidFill>
                <a:ea typeface="ＭＳ Ｐゴシック" pitchFamily="34" charset="-128"/>
              </a:rPr>
            </a:br>
            <a:r>
              <a:rPr lang="en-US" altLang="ja-JP" sz="2000">
                <a:solidFill>
                  <a:srgbClr val="FFFFFF"/>
                </a:solidFill>
                <a:ea typeface="ＭＳ Ｐゴシック" pitchFamily="34" charset="-128"/>
              </a:rPr>
              <a:t>(with PLD)</a:t>
            </a:r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86045" name="Oval 29"/>
          <p:cNvSpPr>
            <a:spLocks noChangeArrowheads="1"/>
          </p:cNvSpPr>
          <p:nvPr/>
        </p:nvSpPr>
        <p:spPr bwMode="auto">
          <a:xfrm>
            <a:off x="9585326" y="4889501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46" name="Title 3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rgbClr val="FFFF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FDA-Approved Drugs</a:t>
            </a:r>
            <a:br>
              <a:rPr lang="en-US" sz="4000" dirty="0">
                <a:solidFill>
                  <a:srgbClr val="FFFF00"/>
                </a:solidFill>
                <a:latin typeface="+mn-lt"/>
                <a:ea typeface="ＭＳ Ｐゴシック" pitchFamily="34" charset="-128"/>
                <a:cs typeface="Arial" pitchFamily="34" charset="0"/>
              </a:rPr>
            </a:br>
            <a:r>
              <a:rPr lang="en-US" sz="4000" dirty="0">
                <a:solidFill>
                  <a:srgbClr val="FFFF00"/>
                </a:solidFill>
                <a:latin typeface="+mn-lt"/>
                <a:ea typeface="ＭＳ Ｐゴシック" pitchFamily="34" charset="-128"/>
                <a:cs typeface="Arial" pitchFamily="34" charset="0"/>
              </a:rPr>
              <a:t>in Ovarian Cancer</a:t>
            </a:r>
          </a:p>
        </p:txBody>
      </p:sp>
      <p:sp>
        <p:nvSpPr>
          <p:cNvPr id="86047" name="Oval 22"/>
          <p:cNvSpPr>
            <a:spLocks noChangeArrowheads="1"/>
          </p:cNvSpPr>
          <p:nvPr/>
        </p:nvSpPr>
        <p:spPr bwMode="auto">
          <a:xfrm>
            <a:off x="1639889" y="4889501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48" name="Oval 22"/>
          <p:cNvSpPr>
            <a:spLocks noChangeArrowheads="1"/>
          </p:cNvSpPr>
          <p:nvPr/>
        </p:nvSpPr>
        <p:spPr bwMode="auto">
          <a:xfrm>
            <a:off x="1957389" y="4884739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49" name="Oval 23"/>
          <p:cNvSpPr>
            <a:spLocks noChangeArrowheads="1"/>
          </p:cNvSpPr>
          <p:nvPr/>
        </p:nvSpPr>
        <p:spPr bwMode="auto">
          <a:xfrm>
            <a:off x="2744789" y="4884739"/>
            <a:ext cx="92075" cy="92075"/>
          </a:xfrm>
          <a:prstGeom prst="ellipse">
            <a:avLst/>
          </a:prstGeom>
          <a:solidFill>
            <a:srgbClr val="FFFFFF"/>
          </a:solidFill>
          <a:ln w="9525" algn="ctr">
            <a:solidFill>
              <a:srgbClr val="F7F7F7"/>
            </a:solidFill>
            <a:round/>
            <a:headEnd/>
            <a:tailEnd/>
          </a:ln>
        </p:spPr>
        <p:txBody>
          <a:bodyPr/>
          <a:lstStyle/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86050" name="Text Box 5"/>
          <p:cNvSpPr txBox="1">
            <a:spLocks noChangeArrowheads="1"/>
          </p:cNvSpPr>
          <p:nvPr/>
        </p:nvSpPr>
        <p:spPr bwMode="auto">
          <a:xfrm rot="18929514">
            <a:off x="1600193" y="5154655"/>
            <a:ext cx="750902" cy="3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45" tIns="44623" rIns="89245" bIns="44623">
            <a:spAutoFit/>
          </a:bodyPr>
          <a:lstStyle>
            <a:lvl1pPr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6A108"/>
                </a:solidFill>
                <a:latin typeface="+mn-lt"/>
                <a:ea typeface="ＭＳ Ｐゴシック" pitchFamily="34" charset="-128"/>
              </a:rPr>
              <a:t>1964</a:t>
            </a:r>
          </a:p>
        </p:txBody>
      </p:sp>
      <p:sp>
        <p:nvSpPr>
          <p:cNvPr id="86051" name="Rectangle 8"/>
          <p:cNvSpPr>
            <a:spLocks noChangeArrowheads="1"/>
          </p:cNvSpPr>
          <p:nvPr/>
        </p:nvSpPr>
        <p:spPr bwMode="auto">
          <a:xfrm rot="17873591">
            <a:off x="1565275" y="3709716"/>
            <a:ext cx="182245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 dirty="0" err="1">
                <a:solidFill>
                  <a:srgbClr val="FFFFFF"/>
                </a:solidFill>
                <a:ea typeface="ＭＳ Ｐゴシック" pitchFamily="34" charset="-128"/>
              </a:rPr>
              <a:t>Melphalan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86052" name="Rectangle 10"/>
          <p:cNvSpPr>
            <a:spLocks noChangeArrowheads="1"/>
          </p:cNvSpPr>
          <p:nvPr/>
        </p:nvSpPr>
        <p:spPr bwMode="auto">
          <a:xfrm rot="17873591">
            <a:off x="2329657" y="3637341"/>
            <a:ext cx="163671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 dirty="0">
                <a:solidFill>
                  <a:srgbClr val="F7F7F7"/>
                </a:solidFill>
                <a:ea typeface="ＭＳ Ｐゴシック" pitchFamily="34" charset="-128"/>
              </a:rPr>
              <a:t>Doxorubicin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6053" name="Text Box 5"/>
          <p:cNvSpPr txBox="1">
            <a:spLocks noChangeArrowheads="1"/>
          </p:cNvSpPr>
          <p:nvPr/>
        </p:nvSpPr>
        <p:spPr bwMode="auto">
          <a:xfrm rot="18929514">
            <a:off x="2371718" y="5117349"/>
            <a:ext cx="750902" cy="38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245" tIns="44623" rIns="89245" bIns="44623">
            <a:spAutoFit/>
          </a:bodyPr>
          <a:lstStyle>
            <a:lvl1pPr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92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92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buClr>
                <a:srgbClr val="8B3D9A"/>
              </a:buClr>
              <a:buFont typeface="Arial" pitchFamily="34" charset="0"/>
              <a:buNone/>
            </a:pPr>
            <a:r>
              <a:rPr lang="en-US" altLang="ja-JP" sz="2000">
                <a:solidFill>
                  <a:srgbClr val="F6A108"/>
                </a:solidFill>
                <a:latin typeface="+mn-lt"/>
                <a:ea typeface="ＭＳ Ｐゴシック" pitchFamily="34" charset="-128"/>
              </a:rPr>
              <a:t>1974</a:t>
            </a:r>
          </a:p>
        </p:txBody>
      </p:sp>
    </p:spTree>
    <p:extLst>
      <p:ext uri="{BB962C8B-B14F-4D97-AF65-F5344CB8AC3E}">
        <p14:creationId xmlns:p14="http://schemas.microsoft.com/office/powerpoint/2010/main" xmlns="" val="38805553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Positive Trials in Recurrent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Ovarian Cancer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a typeface="ＭＳ Ｐゴシック" pitchFamily="34" charset="-128"/>
              </a:rPr>
              <a:t>Paclitaxel vs topotecan</a:t>
            </a:r>
            <a:r>
              <a:rPr lang="en-US" sz="2800" baseline="30000">
                <a:ea typeface="ＭＳ Ｐゴシック" pitchFamily="34" charset="-128"/>
              </a:rPr>
              <a:t>[1,2]</a:t>
            </a:r>
            <a:endParaRPr lang="en-US" sz="2800">
              <a:ea typeface="ＭＳ Ｐゴシック" pitchFamily="34" charset="-128"/>
            </a:endParaRPr>
          </a:p>
          <a:p>
            <a:r>
              <a:rPr lang="en-US" sz="2800">
                <a:ea typeface="ＭＳ Ｐゴシック" pitchFamily="34" charset="-128"/>
              </a:rPr>
              <a:t>Topotecan vs pegylated liposomal doxorubicin (PLD)</a:t>
            </a:r>
            <a:r>
              <a:rPr lang="en-US" sz="2800" baseline="30000">
                <a:ea typeface="ＭＳ Ｐゴシック" pitchFamily="34" charset="-128"/>
              </a:rPr>
              <a:t>[3,4]</a:t>
            </a:r>
            <a:endParaRPr lang="en-US" sz="2800">
              <a:ea typeface="ＭＳ Ｐゴシック" pitchFamily="34" charset="-128"/>
            </a:endParaRPr>
          </a:p>
          <a:p>
            <a:r>
              <a:rPr lang="en-US" sz="2800">
                <a:ea typeface="ＭＳ Ｐゴシック" pitchFamily="34" charset="-128"/>
              </a:rPr>
              <a:t>Platinum vs platinum + paclitaxel</a:t>
            </a:r>
            <a:r>
              <a:rPr lang="en-US" sz="2800" baseline="30000">
                <a:ea typeface="ＭＳ Ｐゴシック" pitchFamily="34" charset="-128"/>
              </a:rPr>
              <a:t>[5]</a:t>
            </a:r>
            <a:endParaRPr lang="en-US" sz="2800">
              <a:ea typeface="ＭＳ Ｐゴシック" pitchFamily="34" charset="-128"/>
            </a:endParaRPr>
          </a:p>
          <a:p>
            <a:r>
              <a:rPr lang="en-US" sz="2800">
                <a:ea typeface="ＭＳ Ｐゴシック" pitchFamily="34" charset="-128"/>
              </a:rPr>
              <a:t>Carboplatin vs carboplatin + gemcitabine</a:t>
            </a:r>
            <a:r>
              <a:rPr lang="en-US" sz="2800" baseline="30000">
                <a:ea typeface="ＭＳ Ｐゴシック" pitchFamily="34" charset="-128"/>
              </a:rPr>
              <a:t>[6]</a:t>
            </a:r>
          </a:p>
          <a:p>
            <a:r>
              <a:rPr lang="en-US" sz="2800">
                <a:ea typeface="ＭＳ Ｐゴシック" pitchFamily="34" charset="-128"/>
              </a:rPr>
              <a:t>Carboplatin + PLD vs carboplatin + paclitaxel</a:t>
            </a:r>
            <a:r>
              <a:rPr lang="en-US" sz="2800" baseline="30000">
                <a:ea typeface="ＭＳ Ｐゴシック" pitchFamily="34" charset="-128"/>
              </a:rPr>
              <a:t>[7]</a:t>
            </a:r>
            <a:r>
              <a:rPr lang="en-US" sz="2800">
                <a:ea typeface="ＭＳ Ｐゴシック" pitchFamily="34" charset="-128"/>
              </a:rPr>
              <a:t> </a:t>
            </a:r>
          </a:p>
          <a:p>
            <a:r>
              <a:rPr lang="en-US" smtClean="0">
                <a:ea typeface="ＭＳ Ｐゴシック" pitchFamily="34" charset="-128"/>
              </a:rPr>
              <a:t>PLD vs PLD + trabectedin</a:t>
            </a:r>
            <a:r>
              <a:rPr lang="en-US" baseline="30000" smtClean="0">
                <a:ea typeface="ＭＳ Ｐゴシック" pitchFamily="34" charset="-128"/>
              </a:rPr>
              <a:t>[8]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1808164" y="5480488"/>
            <a:ext cx="856138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>
            <a:spAutoFit/>
          </a:bodyPr>
          <a:lstStyle/>
          <a:p>
            <a:pPr marL="0" lvl="1">
              <a:buClr>
                <a:srgbClr val="8B3D9A"/>
              </a:buClr>
            </a:pPr>
            <a:r>
              <a:rPr lang="nl-NL" sz="1400">
                <a:solidFill>
                  <a:srgbClr val="CDCDCF"/>
                </a:solidFill>
              </a:rPr>
              <a:t>1. ten Bokkel Huinink WW, et al. </a:t>
            </a:r>
            <a:r>
              <a:rPr lang="it-IT" sz="1400">
                <a:solidFill>
                  <a:srgbClr val="CDCDCF"/>
                </a:solidFill>
              </a:rPr>
              <a:t>J Clin Oncol. 1997;15:2183-2193</a:t>
            </a:r>
            <a:r>
              <a:rPr lang="nl-NL" sz="1400">
                <a:solidFill>
                  <a:srgbClr val="CDCDCF"/>
                </a:solidFill>
              </a:rPr>
              <a:t>. 2. ten Bokkel Huinink WW, et al. </a:t>
            </a:r>
            <a:br>
              <a:rPr lang="nl-NL" sz="1400">
                <a:solidFill>
                  <a:srgbClr val="CDCDCF"/>
                </a:solidFill>
              </a:rPr>
            </a:br>
            <a:r>
              <a:rPr lang="nl-NL" sz="1400">
                <a:solidFill>
                  <a:srgbClr val="CDCDCF"/>
                </a:solidFill>
              </a:rPr>
              <a:t>Ann Oncol. 2004;15:100-103. 3. Gordon AN, et al J Clin Oncol. 2001;19:3312-3322. 4. Gordon AN, et al. </a:t>
            </a:r>
            <a:r>
              <a:rPr lang="en-US" sz="1400">
                <a:solidFill>
                  <a:srgbClr val="CDCDCF"/>
                </a:solidFill>
              </a:rPr>
              <a:t>Gynecol Oncol. 2004;95:1-8. </a:t>
            </a:r>
            <a:r>
              <a:rPr lang="nl-NL" sz="1400">
                <a:solidFill>
                  <a:srgbClr val="CDCDCF"/>
                </a:solidFill>
              </a:rPr>
              <a:t>5. </a:t>
            </a:r>
            <a:r>
              <a:rPr lang="en-US" sz="1400">
                <a:solidFill>
                  <a:srgbClr val="CDCDCF"/>
                </a:solidFill>
              </a:rPr>
              <a:t>Parmar MK, et al. Lancet. 2003;361:2099-2106. </a:t>
            </a:r>
            <a:r>
              <a:rPr lang="nl-NL" sz="1400">
                <a:solidFill>
                  <a:srgbClr val="CDCDCF"/>
                </a:solidFill>
              </a:rPr>
              <a:t>6. </a:t>
            </a:r>
            <a:r>
              <a:rPr lang="en-US" sz="1400">
                <a:solidFill>
                  <a:srgbClr val="CDCDCF"/>
                </a:solidFill>
              </a:rPr>
              <a:t>Pfisterer J, et al. J Clin Oncol. 2006;24:4699-4707. </a:t>
            </a:r>
            <a:r>
              <a:rPr lang="nl-NL" sz="1400">
                <a:solidFill>
                  <a:srgbClr val="CDCDCF"/>
                </a:solidFill>
              </a:rPr>
              <a:t>7. </a:t>
            </a:r>
            <a:r>
              <a:rPr lang="it-IT" sz="1400">
                <a:solidFill>
                  <a:srgbClr val="CDCDCF"/>
                </a:solidFill>
              </a:rPr>
              <a:t>Vasey P, et al. ECCO ESMO 2009. Abstract 18LBA. </a:t>
            </a:r>
            <a:r>
              <a:rPr lang="nl-NL" sz="1400">
                <a:solidFill>
                  <a:srgbClr val="CDCDCF"/>
                </a:solidFill>
              </a:rPr>
              <a:t>8. </a:t>
            </a:r>
            <a:r>
              <a:rPr lang="en-US" sz="1400">
                <a:solidFill>
                  <a:srgbClr val="CDCDCF"/>
                </a:solidFill>
              </a:rPr>
              <a:t>Monk BJ, et al. ESMO 2008. Abstract LBA4</a:t>
            </a:r>
          </a:p>
        </p:txBody>
      </p:sp>
    </p:spTree>
    <p:extLst>
      <p:ext uri="{BB962C8B-B14F-4D97-AF65-F5344CB8AC3E}">
        <p14:creationId xmlns:p14="http://schemas.microsoft.com/office/powerpoint/2010/main" xmlns="" val="25870259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4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4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4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4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4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/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Recurrent Ovarian Cancer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2">
              <a:spcBef>
                <a:spcPts val="1000"/>
              </a:spcBef>
            </a:pPr>
            <a:r>
              <a:rPr lang="en-AU" dirty="0" smtClean="0"/>
              <a:t>ICON-4</a:t>
            </a:r>
          </a:p>
          <a:p>
            <a:pPr marL="228600" lvl="2">
              <a:spcBef>
                <a:spcPts val="1000"/>
              </a:spcBef>
            </a:pPr>
            <a:r>
              <a:rPr lang="en-AU" dirty="0" smtClean="0"/>
              <a:t>CALYPSO:</a:t>
            </a:r>
          </a:p>
          <a:p>
            <a:pPr marL="228600" lvl="2">
              <a:spcBef>
                <a:spcPts val="1000"/>
              </a:spcBef>
            </a:pPr>
            <a:r>
              <a:rPr lang="en-AU" dirty="0" smtClean="0"/>
              <a:t>Intergroup</a:t>
            </a:r>
          </a:p>
          <a:p>
            <a:pPr marL="228600" lvl="2">
              <a:spcBef>
                <a:spcPts val="1000"/>
              </a:spcBef>
            </a:pPr>
            <a:r>
              <a:rPr lang="en-AU" dirty="0" smtClean="0"/>
              <a:t>OCEANS: CarboAUC4/Gem (up to 10 cycles)+/-Bev 15mg/kg in platinum sensitive OC, followed by Bev maintenance. Improved PFS 8.4m v 12.4m, RR 57.4% v 78.5%. No OS benefit at second interim analysis! ?crossover 33.3m v 35.2m </a:t>
            </a:r>
            <a:r>
              <a:rPr lang="en-AU" baseline="-25000" dirty="0" smtClean="0"/>
              <a:t>JCO 2012;17:2039-2045</a:t>
            </a: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53977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72237"/>
          </a:xfrm>
        </p:spPr>
        <p:txBody>
          <a:bodyPr/>
          <a:lstStyle/>
          <a:p>
            <a:r>
              <a:rPr lang="en-AU" dirty="0" smtClean="0"/>
              <a:t>Subtypes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6875"/>
            <a:ext cx="10972800" cy="4979289"/>
          </a:xfrm>
        </p:spPr>
        <p:txBody>
          <a:bodyPr>
            <a:normAutofit/>
          </a:bodyPr>
          <a:lstStyle/>
          <a:p>
            <a:r>
              <a:rPr lang="en-AU" sz="2800" dirty="0" smtClean="0"/>
              <a:t>Epithelial</a:t>
            </a:r>
          </a:p>
          <a:p>
            <a:pPr lvl="1"/>
            <a:r>
              <a:rPr lang="en-AU" sz="2400" dirty="0" smtClean="0"/>
              <a:t>High grade serous 75%</a:t>
            </a:r>
          </a:p>
          <a:p>
            <a:pPr lvl="1"/>
            <a:r>
              <a:rPr lang="en-AU" sz="2400" dirty="0" smtClean="0"/>
              <a:t>Mucinous 10%</a:t>
            </a:r>
          </a:p>
          <a:p>
            <a:pPr lvl="1"/>
            <a:r>
              <a:rPr lang="en-AU" sz="2400" dirty="0" err="1" smtClean="0"/>
              <a:t>Endometrioid</a:t>
            </a:r>
            <a:r>
              <a:rPr lang="en-AU" sz="2400" dirty="0" smtClean="0"/>
              <a:t> 10%</a:t>
            </a:r>
          </a:p>
          <a:p>
            <a:pPr lvl="1"/>
            <a:r>
              <a:rPr lang="en-AU" sz="2400" dirty="0" smtClean="0"/>
              <a:t>Clear cell</a:t>
            </a:r>
          </a:p>
          <a:p>
            <a:pPr lvl="1"/>
            <a:r>
              <a:rPr lang="en-AU" sz="2400" dirty="0" smtClean="0"/>
              <a:t>Low grade serous</a:t>
            </a:r>
          </a:p>
          <a:p>
            <a:r>
              <a:rPr lang="en-AU" sz="2800" dirty="0" smtClean="0"/>
              <a:t>Germ cell/small cell/</a:t>
            </a:r>
            <a:r>
              <a:rPr lang="en-AU" sz="2800" dirty="0" err="1"/>
              <a:t>K</a:t>
            </a:r>
            <a:r>
              <a:rPr lang="en-AU" sz="2800" dirty="0" err="1" smtClean="0"/>
              <a:t>rukenberg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xmlns="" val="328391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46111" y="452718"/>
            <a:ext cx="9404723" cy="111261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Ovarian Cancer Risk Factors</a:t>
            </a:r>
            <a:endParaRPr lang="en-US" baseline="30000" dirty="0" smtClean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50 years of age or older</a:t>
            </a:r>
          </a:p>
          <a:p>
            <a:r>
              <a:rPr lang="en-US" sz="2400" dirty="0"/>
              <a:t>Familial factors</a:t>
            </a:r>
          </a:p>
          <a:p>
            <a:pPr lvl="1"/>
            <a:r>
              <a:rPr lang="en-US" sz="2200" dirty="0"/>
              <a:t>Family history of breast, ovarian, or colon </a:t>
            </a:r>
            <a:r>
              <a:rPr lang="en-US" sz="2200" dirty="0" smtClean="0"/>
              <a:t>cancer  ?3x baseline risk</a:t>
            </a:r>
            <a:endParaRPr lang="en-US" sz="2200" dirty="0"/>
          </a:p>
          <a:p>
            <a:pPr lvl="1"/>
            <a:r>
              <a:rPr lang="en-US" sz="2200" dirty="0"/>
              <a:t>Personal history of breast or colon </a:t>
            </a:r>
            <a:r>
              <a:rPr lang="en-US" sz="2200" dirty="0" smtClean="0"/>
              <a:t>cancer</a:t>
            </a:r>
          </a:p>
          <a:p>
            <a:pPr lvl="1"/>
            <a:r>
              <a:rPr lang="en-US" sz="2200" dirty="0" smtClean="0"/>
              <a:t>Familial cancer syndrome (10%)</a:t>
            </a:r>
          </a:p>
          <a:p>
            <a:pPr lvl="2"/>
            <a:r>
              <a:rPr lang="en-US" sz="1800" dirty="0" smtClean="0"/>
              <a:t>BRCA </a:t>
            </a:r>
            <a:r>
              <a:rPr lang="en-US" sz="1800" dirty="0"/>
              <a:t>(breast cancer) gene mutation</a:t>
            </a:r>
          </a:p>
          <a:p>
            <a:pPr lvl="2"/>
            <a:r>
              <a:rPr lang="en-US" sz="1800" dirty="0"/>
              <a:t>Hereditary </a:t>
            </a:r>
            <a:r>
              <a:rPr lang="en-US" sz="1800" dirty="0" err="1"/>
              <a:t>nonpolyposis</a:t>
            </a:r>
            <a:r>
              <a:rPr lang="en-US" sz="1800" dirty="0"/>
              <a:t> colon cancer (HNPCC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Other potential risk factors</a:t>
            </a:r>
          </a:p>
          <a:p>
            <a:pPr lvl="1"/>
            <a:r>
              <a:rPr lang="en-US" sz="2200" dirty="0"/>
              <a:t>Early menarche (younger than 12 years of age)</a:t>
            </a:r>
          </a:p>
          <a:p>
            <a:pPr lvl="1"/>
            <a:r>
              <a:rPr lang="en-US" sz="2200" dirty="0"/>
              <a:t>Late menopause (older than 52 years of age)</a:t>
            </a:r>
          </a:p>
          <a:p>
            <a:pPr lvl="1"/>
            <a:r>
              <a:rPr lang="en-US" sz="2200" dirty="0"/>
              <a:t>Hormone replacement </a:t>
            </a:r>
            <a:r>
              <a:rPr lang="en-US" sz="2200" dirty="0" smtClean="0"/>
              <a:t>therapy</a:t>
            </a:r>
            <a:endParaRPr lang="en-US" sz="2200" dirty="0"/>
          </a:p>
          <a:p>
            <a:pPr lvl="1"/>
            <a:r>
              <a:rPr lang="en-US" sz="2200" dirty="0"/>
              <a:t>First pregnancy at older than 30 years of age</a:t>
            </a:r>
          </a:p>
          <a:p>
            <a:pPr lvl="1"/>
            <a:r>
              <a:rPr lang="en-US" sz="2200" dirty="0" smtClean="0"/>
              <a:t>Infertility, endometriosis</a:t>
            </a:r>
          </a:p>
          <a:p>
            <a:pPr lvl="1"/>
            <a:r>
              <a:rPr lang="en-US" sz="2200" dirty="0" smtClean="0"/>
              <a:t>(fertility Rx does not increase risk)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950864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7" y="785813"/>
            <a:ext cx="9045117" cy="762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Ovarian Cancer and Early Detection</a:t>
            </a:r>
            <a:b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785938"/>
            <a:ext cx="7772400" cy="4310062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Certain factors may reduce a woman's risk of developing ovarian cancer :</a:t>
            </a:r>
          </a:p>
          <a:p>
            <a:pPr lvl="1"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Taking birth control pills for more than 5 years</a:t>
            </a:r>
          </a:p>
          <a:p>
            <a:pPr lvl="1"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Breastfeeding</a:t>
            </a:r>
          </a:p>
          <a:p>
            <a:pPr lvl="1"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Pregnancy</a:t>
            </a:r>
          </a:p>
          <a:p>
            <a:pPr lvl="1"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hysterectomy or a tubal ligation</a:t>
            </a:r>
          </a:p>
        </p:txBody>
      </p:sp>
    </p:spTree>
    <p:extLst>
      <p:ext uri="{BB962C8B-B14F-4D97-AF65-F5344CB8AC3E}">
        <p14:creationId xmlns:p14="http://schemas.microsoft.com/office/powerpoint/2010/main" xmlns="" val="10821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Lifetime Risk of Cancers Associated With Specific Genes</a:t>
            </a:r>
          </a:p>
        </p:txBody>
      </p:sp>
      <p:graphicFrame>
        <p:nvGraphicFramePr>
          <p:cNvPr id="396293" name="Group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05465450"/>
              </p:ext>
            </p:extLst>
          </p:nvPr>
        </p:nvGraphicFramePr>
        <p:xfrm>
          <a:off x="1940453" y="2852936"/>
          <a:ext cx="8467725" cy="1353104"/>
        </p:xfrm>
        <a:graphic>
          <a:graphicData uri="http://schemas.openxmlformats.org/drawingml/2006/table">
            <a:tbl>
              <a:tblPr/>
              <a:tblGrid>
                <a:gridCol w="2122488"/>
                <a:gridCol w="2111375"/>
                <a:gridCol w="2122487"/>
                <a:gridCol w="2111375"/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Cancer, %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BRCA1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BRCA2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MMR*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Breast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35-60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30-55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Ovarian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35-45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15-25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6-20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Endometrial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35000"/>
                        </a:spcBef>
                        <a:spcAft>
                          <a:spcPct val="2500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</a:rPr>
                        <a:t>40-60</a:t>
                      </a:r>
                    </a:p>
                  </a:txBody>
                  <a:tcPr marT="45694" marB="4569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20510" name="Text Box 3"/>
          <p:cNvSpPr txBox="1">
            <a:spLocks noChangeArrowheads="1"/>
          </p:cNvSpPr>
          <p:nvPr/>
        </p:nvSpPr>
        <p:spPr bwMode="auto">
          <a:xfrm>
            <a:off x="1976438" y="4509120"/>
            <a:ext cx="3733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prstClr val="white"/>
                </a:solidFill>
              </a:rPr>
              <a:t>*MMR (mismatch repair) = HNPCC</a:t>
            </a:r>
            <a:r>
              <a:rPr lang="en-US" sz="14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20511" name="Text Box 4"/>
          <p:cNvSpPr txBox="1">
            <a:spLocks noChangeArrowheads="1"/>
          </p:cNvSpPr>
          <p:nvPr/>
        </p:nvSpPr>
        <p:spPr bwMode="auto">
          <a:xfrm>
            <a:off x="1806576" y="6184901"/>
            <a:ext cx="6932613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prstClr val="white"/>
                </a:solidFill>
              </a:rPr>
              <a:t>Chen S, et al. J </a:t>
            </a:r>
            <a:r>
              <a:rPr lang="en-US" sz="1400" dirty="0" err="1">
                <a:solidFill>
                  <a:prstClr val="white"/>
                </a:solidFill>
              </a:rPr>
              <a:t>Clin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 err="1">
                <a:solidFill>
                  <a:prstClr val="white"/>
                </a:solidFill>
              </a:rPr>
              <a:t>Oncol</a:t>
            </a:r>
            <a:r>
              <a:rPr lang="en-US" sz="1400" i="1" dirty="0">
                <a:solidFill>
                  <a:prstClr val="white"/>
                </a:solidFill>
              </a:rPr>
              <a:t>. </a:t>
            </a:r>
            <a:r>
              <a:rPr lang="en-US" sz="1400" dirty="0">
                <a:solidFill>
                  <a:prstClr val="white"/>
                </a:solidFill>
              </a:rPr>
              <a:t>2007</a:t>
            </a:r>
            <a:r>
              <a:rPr lang="en-US" sz="1400" i="1" dirty="0">
                <a:solidFill>
                  <a:prstClr val="white"/>
                </a:solidFill>
              </a:rPr>
              <a:t>:</a:t>
            </a:r>
            <a:r>
              <a:rPr lang="en-US" sz="1400" dirty="0">
                <a:solidFill>
                  <a:prstClr val="white"/>
                </a:solidFill>
              </a:rPr>
              <a:t>25:1329-1333. </a:t>
            </a:r>
            <a:br>
              <a:rPr lang="en-US" sz="1400" dirty="0">
                <a:solidFill>
                  <a:prstClr val="white"/>
                </a:solidFill>
              </a:rPr>
            </a:br>
            <a:r>
              <a:rPr lang="it-IT" sz="1400" dirty="0">
                <a:solidFill>
                  <a:prstClr val="white"/>
                </a:solidFill>
              </a:rPr>
              <a:t>Aarnio M, et al.</a:t>
            </a:r>
            <a:r>
              <a:rPr lang="en-US" sz="1400" dirty="0">
                <a:solidFill>
                  <a:prstClr val="white"/>
                </a:solidFill>
              </a:rPr>
              <a:t> </a:t>
            </a:r>
            <a:r>
              <a:rPr lang="en-US" sz="1400" dirty="0" err="1">
                <a:solidFill>
                  <a:prstClr val="white"/>
                </a:solidFill>
              </a:rPr>
              <a:t>Int</a:t>
            </a:r>
            <a:r>
              <a:rPr lang="en-US" sz="1400" dirty="0">
                <a:solidFill>
                  <a:prstClr val="white"/>
                </a:solidFill>
              </a:rPr>
              <a:t> J Cancer</a:t>
            </a:r>
            <a:r>
              <a:rPr lang="en-US" sz="1400" i="1" dirty="0">
                <a:solidFill>
                  <a:prstClr val="white"/>
                </a:solidFill>
              </a:rPr>
              <a:t>. </a:t>
            </a:r>
            <a:r>
              <a:rPr lang="en-US" sz="1400" dirty="0">
                <a:solidFill>
                  <a:prstClr val="white"/>
                </a:solidFill>
              </a:rPr>
              <a:t>1999:81:214-218.</a:t>
            </a:r>
          </a:p>
        </p:txBody>
      </p:sp>
    </p:spTree>
    <p:extLst>
      <p:ext uri="{BB962C8B-B14F-4D97-AF65-F5344CB8AC3E}">
        <p14:creationId xmlns:p14="http://schemas.microsoft.com/office/powerpoint/2010/main" xmlns="" val="3333210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Red Flags for Cancer Susceptibility: BRCA1/BRCA2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Multiple family members with ovarian or breast cancer</a:t>
            </a:r>
          </a:p>
          <a:p>
            <a:r>
              <a:rPr lang="en-US" dirty="0" smtClean="0"/>
              <a:t>Age of onset of breast cancer </a:t>
            </a:r>
          </a:p>
          <a:p>
            <a:pPr lvl="1"/>
            <a:r>
              <a:rPr lang="en-US" dirty="0" smtClean="0"/>
              <a:t>Younger than 50 years of age (premenopausal)</a:t>
            </a:r>
          </a:p>
          <a:p>
            <a:r>
              <a:rPr lang="en-US" dirty="0" smtClean="0"/>
              <a:t>Bilateral breast cancer</a:t>
            </a:r>
          </a:p>
          <a:p>
            <a:r>
              <a:rPr lang="en-US" dirty="0" smtClean="0"/>
              <a:t>Both breast and ovarian cancer in same patient</a:t>
            </a:r>
          </a:p>
          <a:p>
            <a:r>
              <a:rPr lang="en-US" dirty="0" smtClean="0"/>
              <a:t>Ashkenazi Jewish ancestry (2% chance of BRCA)</a:t>
            </a:r>
          </a:p>
          <a:p>
            <a:r>
              <a:rPr lang="en-US" dirty="0" smtClean="0"/>
              <a:t>Male breast cancer</a:t>
            </a:r>
          </a:p>
        </p:txBody>
      </p:sp>
    </p:spTree>
    <p:extLst>
      <p:ext uri="{BB962C8B-B14F-4D97-AF65-F5344CB8AC3E}">
        <p14:creationId xmlns:p14="http://schemas.microsoft.com/office/powerpoint/2010/main" xmlns="" val="32505263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67905" y="228600"/>
            <a:ext cx="9114295" cy="1143000"/>
          </a:xfrm>
        </p:spPr>
        <p:txBody>
          <a:bodyPr/>
          <a:lstStyle/>
          <a:p>
            <a:r>
              <a:rPr lang="en-AU" altLang="en-AU" sz="4000" dirty="0">
                <a:latin typeface="+mn-lt"/>
              </a:rPr>
              <a:t>Natural History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67905" y="1371600"/>
            <a:ext cx="9114295" cy="4986338"/>
          </a:xfrm>
        </p:spPr>
        <p:txBody>
          <a:bodyPr/>
          <a:lstStyle/>
          <a:p>
            <a:r>
              <a:rPr lang="en-AU" altLang="en-AU" dirty="0" smtClean="0"/>
              <a:t>Precise natural history is poorly understood</a:t>
            </a:r>
          </a:p>
          <a:p>
            <a:r>
              <a:rPr lang="en-AU" altLang="en-AU" dirty="0" smtClean="0"/>
              <a:t>There is no direct evidence for a premalignant lesion in ovarian </a:t>
            </a:r>
            <a:r>
              <a:rPr lang="en-AU" altLang="en-AU" dirty="0"/>
              <a:t>cancer. </a:t>
            </a:r>
            <a:endParaRPr lang="en-AU" altLang="en-AU" dirty="0" smtClean="0"/>
          </a:p>
          <a:p>
            <a:r>
              <a:rPr lang="en-AU" altLang="en-AU" dirty="0" smtClean="0"/>
              <a:t>The </a:t>
            </a:r>
            <a:r>
              <a:rPr lang="en-AU" altLang="en-AU" dirty="0"/>
              <a:t>entire peritoneum is  at risk because peritoneal </a:t>
            </a:r>
            <a:r>
              <a:rPr lang="en-AU" altLang="en-AU" dirty="0" err="1"/>
              <a:t>carcinomatosis</a:t>
            </a:r>
            <a:r>
              <a:rPr lang="en-AU" altLang="en-AU" dirty="0"/>
              <a:t> may develop after an </a:t>
            </a:r>
            <a:r>
              <a:rPr lang="en-AU" altLang="en-AU" dirty="0" smtClean="0"/>
              <a:t>oophorectomy</a:t>
            </a:r>
          </a:p>
          <a:p>
            <a:pPr marL="0" indent="0">
              <a:buNone/>
            </a:pPr>
            <a:endParaRPr lang="en-AU" altLang="en-AU" dirty="0"/>
          </a:p>
          <a:p>
            <a:endParaRPr lang="en-AU" altLang="en-AU" dirty="0" smtClean="0"/>
          </a:p>
        </p:txBody>
      </p:sp>
    </p:spTree>
    <p:extLst>
      <p:ext uri="{BB962C8B-B14F-4D97-AF65-F5344CB8AC3E}">
        <p14:creationId xmlns:p14="http://schemas.microsoft.com/office/powerpoint/2010/main" xmlns="" val="396489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8516</TotalTime>
  <Words>3265</Words>
  <Application>Microsoft Office PowerPoint</Application>
  <PresentationFormat>Custom</PresentationFormat>
  <Paragraphs>455</Paragraphs>
  <Slides>39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Ion</vt:lpstr>
      <vt:lpstr>Ovarian cancer with update from ASCO 2013</vt:lpstr>
      <vt:lpstr>Epidemiology</vt:lpstr>
      <vt:lpstr>Stage at diagnosis and 5-yr survival</vt:lpstr>
      <vt:lpstr>Subtypes</vt:lpstr>
      <vt:lpstr>Ovarian Cancer Risk Factors</vt:lpstr>
      <vt:lpstr>Ovarian Cancer and Early Detection </vt:lpstr>
      <vt:lpstr>Lifetime Risk of Cancers Associated With Specific Genes</vt:lpstr>
      <vt:lpstr>Red Flags for Cancer Susceptibility: BRCA1/BRCA2</vt:lpstr>
      <vt:lpstr>Natural History</vt:lpstr>
      <vt:lpstr>Ovarian Ca Screening for general population: PLCO trial</vt:lpstr>
      <vt:lpstr>Ovarian Ca screening in ‘high risk grp’</vt:lpstr>
      <vt:lpstr>Ovarian Ca screening</vt:lpstr>
      <vt:lpstr>Management of Ovarian Cancer</vt:lpstr>
      <vt:lpstr>Initial Surgical management</vt:lpstr>
      <vt:lpstr>Steps in Surgical Staging</vt:lpstr>
      <vt:lpstr>Slide 16</vt:lpstr>
      <vt:lpstr>Stage I And II OC: role of adjuvant chemotherapy</vt:lpstr>
      <vt:lpstr>Adjuvant Rx for early stage Ovarian Ca</vt:lpstr>
      <vt:lpstr>Postop Management of advanced ovarian cancer</vt:lpstr>
      <vt:lpstr>Standard: ?Carbo AUC6 + Pacli </vt:lpstr>
      <vt:lpstr>Improving outcome beyond Carbo/Paclitaxel</vt:lpstr>
      <vt:lpstr>Better schedule for Carbo/Pacli</vt:lpstr>
      <vt:lpstr>Better carbo/taxol schedule</vt:lpstr>
      <vt:lpstr>ADDING THIRD CYTOTOXIC</vt:lpstr>
      <vt:lpstr>Role of targeted agents: pazopanib</vt:lpstr>
      <vt:lpstr>Role of Bevacizumab</vt:lpstr>
      <vt:lpstr>Role of intraperitoneal chemotherapy</vt:lpstr>
      <vt:lpstr>Neoadjuvant chemotherapy</vt:lpstr>
      <vt:lpstr>Slide 29</vt:lpstr>
      <vt:lpstr>Neoadjuvant chemo: MRC CHORUS</vt:lpstr>
      <vt:lpstr>Recurrent ovarian cancer</vt:lpstr>
      <vt:lpstr>Current Questions in Recurrent Disease</vt:lpstr>
      <vt:lpstr>Overall Survival</vt:lpstr>
      <vt:lpstr>Pros &amp; Cons of Treating CA-125 Increase</vt:lpstr>
      <vt:lpstr>Platinum Sensitivity</vt:lpstr>
      <vt:lpstr>Recurrent Ovarian Cancer: Effect of Platinum-Free Interval and Survival</vt:lpstr>
      <vt:lpstr>FDA-Approved Drugs in Ovarian Cancer</vt:lpstr>
      <vt:lpstr>Positive Trials in Recurrent Ovarian Cancer</vt:lpstr>
      <vt:lpstr>Recurrent Ovarian Cancer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Caine Wong</dc:creator>
  <cp:lastModifiedBy>admin4</cp:lastModifiedBy>
  <cp:revision>115</cp:revision>
  <dcterms:created xsi:type="dcterms:W3CDTF">2013-08-02T14:30:58Z</dcterms:created>
  <dcterms:modified xsi:type="dcterms:W3CDTF">2013-08-13T01:38:18Z</dcterms:modified>
</cp:coreProperties>
</file>