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626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363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903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73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27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01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391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942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245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83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67820-447A-44F9-B032-14680548CA3A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288C0-1F92-4348-B70F-46E3EB57EA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6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Mr JS, 23yo man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AU" dirty="0" smtClean="0"/>
              <a:t>Initially presented with </a:t>
            </a:r>
            <a:r>
              <a:rPr lang="en-AU" dirty="0" err="1" smtClean="0"/>
              <a:t>haematochezia</a:t>
            </a:r>
            <a:r>
              <a:rPr lang="en-AU" dirty="0"/>
              <a:t>,</a:t>
            </a:r>
            <a:r>
              <a:rPr lang="en-AU" dirty="0" smtClean="0"/>
              <a:t> abdominal pain and IBS-like </a:t>
            </a:r>
            <a:r>
              <a:rPr lang="en-AU" dirty="0" err="1" smtClean="0"/>
              <a:t>Sx</a:t>
            </a:r>
            <a:endParaRPr lang="en-AU" dirty="0" smtClean="0"/>
          </a:p>
          <a:p>
            <a:r>
              <a:rPr lang="en-AU" dirty="0" smtClean="0"/>
              <a:t>Family </a:t>
            </a:r>
            <a:r>
              <a:rPr lang="en-AU" dirty="0" err="1" smtClean="0"/>
              <a:t>Hx</a:t>
            </a:r>
            <a:r>
              <a:rPr lang="en-AU" dirty="0" smtClean="0"/>
              <a:t> of father with bowel cancer, age 40</a:t>
            </a:r>
          </a:p>
          <a:p>
            <a:r>
              <a:rPr lang="en-AU" dirty="0" smtClean="0"/>
              <a:t>Diagnosis of Lynch syndrome</a:t>
            </a:r>
          </a:p>
          <a:p>
            <a:pPr lvl="1"/>
            <a:r>
              <a:rPr lang="en-AU" dirty="0" smtClean="0"/>
              <a:t>Unclear how or when this diagnosis was made</a:t>
            </a:r>
          </a:p>
          <a:p>
            <a:r>
              <a:rPr lang="en-AU" dirty="0" smtClean="0"/>
              <a:t>Otherwise well, ex-smoker (3 pack years)</a:t>
            </a:r>
          </a:p>
          <a:p>
            <a:r>
              <a:rPr lang="en-AU" dirty="0" smtClean="0"/>
              <a:t>On colonoscopy investigating </a:t>
            </a:r>
            <a:r>
              <a:rPr lang="en-AU" dirty="0" err="1" smtClean="0"/>
              <a:t>haematochezia</a:t>
            </a:r>
            <a:r>
              <a:rPr lang="en-AU" dirty="0" smtClean="0"/>
              <a:t>, multiple polyps were found and excised</a:t>
            </a:r>
          </a:p>
        </p:txBody>
      </p:sp>
    </p:spTree>
    <p:extLst>
      <p:ext uri="{BB962C8B-B14F-4D97-AF65-F5344CB8AC3E}">
        <p14:creationId xmlns:p14="http://schemas.microsoft.com/office/powerpoint/2010/main" val="1846772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Chemotherapy 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He is troubled by fatigue </a:t>
            </a:r>
            <a:r>
              <a:rPr lang="en-AU" smtClean="0"/>
              <a:t>and severe </a:t>
            </a:r>
            <a:r>
              <a:rPr lang="en-AU" dirty="0" smtClean="0"/>
              <a:t>stabbing headaches</a:t>
            </a:r>
          </a:p>
          <a:p>
            <a:r>
              <a:rPr lang="en-AU" dirty="0" smtClean="0"/>
              <a:t>Other SEs he has experienced include:</a:t>
            </a:r>
          </a:p>
          <a:p>
            <a:pPr lvl="1"/>
            <a:r>
              <a:rPr lang="en-AU" dirty="0" smtClean="0"/>
              <a:t>Nausea</a:t>
            </a:r>
          </a:p>
          <a:p>
            <a:pPr lvl="1"/>
            <a:r>
              <a:rPr lang="en-AU" dirty="0" smtClean="0"/>
              <a:t>Hiccoughs</a:t>
            </a:r>
          </a:p>
          <a:p>
            <a:pPr lvl="1"/>
            <a:r>
              <a:rPr lang="en-AU" dirty="0" smtClean="0"/>
              <a:t>Hot flushes</a:t>
            </a:r>
          </a:p>
          <a:p>
            <a:pPr lvl="1"/>
            <a:r>
              <a:rPr lang="en-AU" dirty="0" smtClean="0"/>
              <a:t>Sleep disturbance</a:t>
            </a:r>
          </a:p>
          <a:p>
            <a:pPr lvl="1"/>
            <a:r>
              <a:rPr lang="en-AU" dirty="0" smtClean="0"/>
              <a:t>Nosebleeds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9230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 </a:t>
            </a:r>
            <a:r>
              <a:rPr lang="en-AU" dirty="0" err="1" smtClean="0"/>
              <a:t>Hx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Lives at home with parents and older sister</a:t>
            </a:r>
          </a:p>
          <a:p>
            <a:r>
              <a:rPr lang="en-AU" dirty="0" smtClean="0"/>
              <a:t>Has a girlfriend</a:t>
            </a:r>
          </a:p>
          <a:p>
            <a:r>
              <a:rPr lang="en-AU" dirty="0" smtClean="0"/>
              <a:t>Works as a partner manager, previously full time</a:t>
            </a:r>
          </a:p>
          <a:p>
            <a:pPr lvl="1"/>
            <a:r>
              <a:rPr lang="en-AU" dirty="0" smtClean="0"/>
              <a:t>Now works from home when able</a:t>
            </a:r>
          </a:p>
          <a:p>
            <a:r>
              <a:rPr lang="en-AU" dirty="0" smtClean="0"/>
              <a:t>Father has not been formally diagnosed with Lynch syndrome</a:t>
            </a:r>
          </a:p>
          <a:p>
            <a:r>
              <a:rPr lang="en-AU" dirty="0" smtClean="0"/>
              <a:t>Others in the family are considering screening</a:t>
            </a:r>
          </a:p>
          <a:p>
            <a:r>
              <a:rPr lang="en-AU" dirty="0" smtClean="0"/>
              <a:t>They are all extremely worried for him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5782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 </a:t>
            </a:r>
            <a:r>
              <a:rPr lang="en-AU" dirty="0" err="1" smtClean="0"/>
              <a:t>Hx</a:t>
            </a:r>
            <a:r>
              <a:rPr lang="en-AU" dirty="0" smtClean="0"/>
              <a:t> (cont.)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en-AU" dirty="0" smtClean="0"/>
              <a:t>Otherwise he is active, getting out of the house on days when he feels well enough</a:t>
            </a:r>
          </a:p>
          <a:p>
            <a:r>
              <a:rPr lang="en-AU" dirty="0" smtClean="0"/>
              <a:t>ECOG 1, symptoms limiting him only sometimes</a:t>
            </a:r>
          </a:p>
          <a:p>
            <a:r>
              <a:rPr lang="en-AU" dirty="0" smtClean="0"/>
              <a:t>Sees friends often, goes to parties, etc.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024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Lynch syndrome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Hereditary cancer syndrome, mediated by mutation to one of several DNA mismatch repair genes</a:t>
            </a:r>
          </a:p>
          <a:p>
            <a:pPr lvl="1"/>
            <a:r>
              <a:rPr lang="en-AU" dirty="0" smtClean="0"/>
              <a:t>Examples include MLH1, MSH2, MSH6 and PMS2</a:t>
            </a:r>
          </a:p>
          <a:p>
            <a:r>
              <a:rPr lang="en-AU" dirty="0" smtClean="0"/>
              <a:t>Phenotypically expressed as increased risk of several types of cancer (~30-50% risk), including:</a:t>
            </a:r>
          </a:p>
          <a:p>
            <a:pPr lvl="1"/>
            <a:r>
              <a:rPr lang="en-AU" dirty="0" smtClean="0"/>
              <a:t>Bowel</a:t>
            </a:r>
          </a:p>
          <a:p>
            <a:pPr lvl="1"/>
            <a:r>
              <a:rPr lang="en-AU" dirty="0"/>
              <a:t>Endometrial</a:t>
            </a:r>
          </a:p>
          <a:p>
            <a:pPr lvl="1"/>
            <a:r>
              <a:rPr lang="en-AU" dirty="0" smtClean="0"/>
              <a:t>Ovarian</a:t>
            </a:r>
          </a:p>
          <a:p>
            <a:pPr lvl="1"/>
            <a:r>
              <a:rPr lang="en-AU" dirty="0" smtClean="0"/>
              <a:t>Renal pelvis TCC</a:t>
            </a:r>
          </a:p>
          <a:p>
            <a:r>
              <a:rPr lang="en-AU" dirty="0" smtClean="0"/>
              <a:t>No proven association with lung cancer</a:t>
            </a:r>
          </a:p>
        </p:txBody>
      </p:sp>
    </p:spTree>
    <p:extLst>
      <p:ext uri="{BB962C8B-B14F-4D97-AF65-F5344CB8AC3E}">
        <p14:creationId xmlns:p14="http://schemas.microsoft.com/office/powerpoint/2010/main" val="713732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Screening for hereditary Ca syndrome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Genetic screening based on probability of gene being found</a:t>
            </a:r>
          </a:p>
          <a:p>
            <a:pPr lvl="1"/>
            <a:r>
              <a:rPr lang="en-AU" sz="2600" dirty="0" smtClean="0"/>
              <a:t>Funded test if probability &gt;10%</a:t>
            </a:r>
          </a:p>
          <a:p>
            <a:r>
              <a:rPr lang="en-AU" dirty="0" smtClean="0"/>
              <a:t>Bowel cancer at a young age alone is not necessarily enough to score a test</a:t>
            </a:r>
          </a:p>
          <a:p>
            <a:r>
              <a:rPr lang="en-AU" dirty="0" err="1" smtClean="0"/>
              <a:t>FHx</a:t>
            </a:r>
            <a:r>
              <a:rPr lang="en-AU" dirty="0" smtClean="0"/>
              <a:t> feature typical of a hereditary syndrome:</a:t>
            </a:r>
          </a:p>
          <a:p>
            <a:pPr lvl="1"/>
            <a:r>
              <a:rPr lang="en-AU" sz="2600" dirty="0" smtClean="0"/>
              <a:t>Multiple cancers in the family</a:t>
            </a:r>
          </a:p>
          <a:p>
            <a:pPr lvl="1"/>
            <a:r>
              <a:rPr lang="en-AU" sz="2600" dirty="0" smtClean="0"/>
              <a:t>Young age at onset of cancer</a:t>
            </a:r>
          </a:p>
          <a:p>
            <a:pPr lvl="1"/>
            <a:r>
              <a:rPr lang="en-AU" sz="2600" dirty="0" smtClean="0"/>
              <a:t>Multiple cancers in the same individual</a:t>
            </a:r>
          </a:p>
          <a:p>
            <a:r>
              <a:rPr lang="en-AU" dirty="0" smtClean="0"/>
              <a:t>In Lynch, tumour typing may involve tests for MMR and MSI, which detects additional cases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8327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Bowel Ca screening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05062"/>
            <a:ext cx="4040188" cy="639762"/>
          </a:xfrm>
        </p:spPr>
        <p:txBody>
          <a:bodyPr/>
          <a:lstStyle/>
          <a:p>
            <a:r>
              <a:rPr lang="en-AU" dirty="0" smtClean="0"/>
              <a:t>Population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Average risk individuals:</a:t>
            </a:r>
          </a:p>
          <a:p>
            <a:r>
              <a:rPr lang="en-AU" sz="2200" dirty="0" smtClean="0"/>
              <a:t>FOBT funded at 50, 55, 60 and 65 years</a:t>
            </a:r>
          </a:p>
          <a:p>
            <a:r>
              <a:rPr lang="en-AU" sz="2200" dirty="0" smtClean="0"/>
              <a:t>Recent budget included provisions for 2 yearly FOBT for those aged 50-74, to be phased in by 2020</a:t>
            </a:r>
          </a:p>
          <a:p>
            <a:pPr marL="0" indent="0">
              <a:buNone/>
            </a:pPr>
            <a:r>
              <a:rPr lang="en-AU" dirty="0" smtClean="0"/>
              <a:t>Moderate risk individuals:</a:t>
            </a:r>
          </a:p>
          <a:p>
            <a:r>
              <a:rPr lang="en-AU" sz="2200" dirty="0" smtClean="0"/>
              <a:t>5 yearly colonoscopy from age 50 or 10 years before earliest diagnosis in the family</a:t>
            </a:r>
          </a:p>
          <a:p>
            <a:pPr marL="0" indent="0">
              <a:buNone/>
            </a:pPr>
            <a:r>
              <a:rPr lang="en-AU" dirty="0" smtClean="0"/>
              <a:t>High risk individuals:</a:t>
            </a:r>
          </a:p>
          <a:p>
            <a:r>
              <a:rPr lang="en-AU" sz="2200" dirty="0" smtClean="0"/>
              <a:t>Consider referral to a family cancer clinic</a:t>
            </a:r>
            <a:endParaRPr lang="en-AU" sz="2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205062"/>
            <a:ext cx="4041775" cy="639762"/>
          </a:xfrm>
        </p:spPr>
        <p:txBody>
          <a:bodyPr/>
          <a:lstStyle/>
          <a:p>
            <a:r>
              <a:rPr lang="en-AU" dirty="0" smtClean="0"/>
              <a:t>Lynch syndrome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Colonoscopy every 1-2 years from 25 years, or 5 years from earliest diagnosis in the family</a:t>
            </a:r>
            <a:r>
              <a:rPr lang="en-AU" dirty="0"/>
              <a:t>	</a:t>
            </a:r>
            <a:endParaRPr lang="en-AU" dirty="0" smtClean="0"/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endParaRPr lang="en-AU" sz="1600" dirty="0" smtClean="0"/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dirty="0"/>
              <a:t>	</a:t>
            </a:r>
            <a:r>
              <a:rPr lang="en-AU" sz="1600" dirty="0" smtClean="0"/>
              <a:t>- Cancer Council guidelines (2008)</a:t>
            </a:r>
            <a:endParaRPr lang="en-AU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702807" y="5373216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Screening for other cancers associated with Lynch may be indicated, i.e. haematuria/urine cytology</a:t>
            </a:r>
          </a:p>
        </p:txBody>
      </p:sp>
    </p:spTree>
    <p:extLst>
      <p:ext uri="{BB962C8B-B14F-4D97-AF65-F5344CB8AC3E}">
        <p14:creationId xmlns:p14="http://schemas.microsoft.com/office/powerpoint/2010/main" val="2282924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Cancer prophylaxis in Lynch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Aspirin 600mg d (CAPP2 trial)</a:t>
            </a:r>
          </a:p>
          <a:p>
            <a:pPr lvl="1"/>
            <a:r>
              <a:rPr lang="en-AU" sz="2400" dirty="0" smtClean="0"/>
              <a:t>Highly significant decreased risk of cancer vs. potato starch</a:t>
            </a:r>
          </a:p>
          <a:p>
            <a:pPr lvl="1"/>
            <a:r>
              <a:rPr lang="en-AU" sz="2400" dirty="0" smtClean="0"/>
              <a:t>No significant difference in adverse events while on aspirin</a:t>
            </a:r>
          </a:p>
          <a:p>
            <a:r>
              <a:rPr lang="en-AU" dirty="0" smtClean="0"/>
              <a:t>Surgical prophylaxis</a:t>
            </a:r>
          </a:p>
          <a:p>
            <a:pPr lvl="1"/>
            <a:r>
              <a:rPr lang="en-AU" dirty="0" smtClean="0"/>
              <a:t>Total colectomy</a:t>
            </a:r>
          </a:p>
          <a:p>
            <a:pPr lvl="1"/>
            <a:r>
              <a:rPr lang="en-AU" dirty="0" smtClean="0"/>
              <a:t>Hysterectomy + </a:t>
            </a:r>
            <a:r>
              <a:rPr lang="en-AU" dirty="0" err="1" smtClean="0"/>
              <a:t>salpingoophrectomy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51046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Malignant sigmoid polyp</a:t>
            </a:r>
            <a:br>
              <a:rPr lang="en-AU" dirty="0" smtClean="0"/>
            </a:br>
            <a:r>
              <a:rPr lang="en-AU" dirty="0" smtClean="0"/>
              <a:t>(sessile serrated adenoma)</a:t>
            </a:r>
            <a:br>
              <a:rPr lang="en-AU" dirty="0" smtClean="0"/>
            </a:br>
            <a:endParaRPr lang="en-AU" dirty="0"/>
          </a:p>
        </p:txBody>
      </p:sp>
      <p:pic>
        <p:nvPicPr>
          <p:cNvPr id="1026" name="Picture 2" descr="http://mcnewsblog.files.wordpress.com/2010/04/serrated-colon-poly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770"/>
            <a:ext cx="4314825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8/8d/Sessile_serrated_adenoma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797" y="1628800"/>
            <a:ext cx="481649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5733256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Subsequent staging investigations confirmed T1N0M0 disease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9040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Synchronous tubular adenoma</a:t>
            </a:r>
            <a:br>
              <a:rPr lang="en-AU" dirty="0" smtClean="0"/>
            </a:br>
            <a:r>
              <a:rPr lang="en-AU" dirty="0" smtClean="0"/>
              <a:t>with low grade dysplasia</a:t>
            </a:r>
            <a:endParaRPr lang="en-AU" dirty="0"/>
          </a:p>
        </p:txBody>
      </p:sp>
      <p:sp>
        <p:nvSpPr>
          <p:cNvPr id="4" name="AutoShape 2" descr="data:image/jpeg;base64,/9j/4AAQSkZJRgABAQAAAQABAAD/2wCEAAkGBxQTEhUUExQUFBQXFxoaFxgYFRcaFhoYFxQXHBcYGhccHCggGBwlHBgXITEhJSkrLi4uFx8zODMsNygtLiwBCgoKDg0OGhAQGiwcHBwsLCwsLCwsLCwsLCwsLCwsLCwsLCwsLCwsLCwsLCwsLCwsLCwsLCwsLCwsLCwsLCwsLP/AABEIAM8A8wMBIgACEQEDEQH/xAAbAAACAwEBAQAAAAAAAAAAAAADBAECBQAGB//EADUQAAEDAgUCBAYBBAIDAQAAAAEAAhEDIQQSMUFRYXEFgZHwEyKhscHRMgZS4fFCghQjQwf/xAAZAQEAAwEBAAAAAAAAAAAAAAACAQMEAAX/xAAjEQEBAAICAgICAwEAAAAAAAAAAQIRAyESMQRBImFCUZFx/9oADAMBAAIRAxEAPwD4euXK9KmXENaJJ0C5yGMJIABJJgAakr2ngHgIpAPqXqbDZn7d12RP6e8EbSGcwXnfZvRv7W8xhWXl5vqN3B8f+WSG005So2mO6G1sQE7QcQLb29Vk23yA5PRXDAPSyKxgUFt0bT0A1l0xTp9LKAxHA+iOzjqLRdOUII0S9JtynaTd1Dr06rSBtbSDIT2OAc8vGpDZPJjlOYjwukMHSrfOKjsupNy7W2wiSOySBO8xtZT9bZ8c8c719FhT0CmCj5bgR5rnb+yguQAD6LnAkx0tKkAm23ZELoiZ6LrRs0G1g9PNUFI8+XdMVLWmCgsaZJPETKnaHNoWIBifp5KaojUAwPcKBIPTVXcbDhILCtYWJ9UEcpmqJ99EnU42SiNbQ7crOrgbpt7ojnUj7JGuU4HizcZSa8FrgC0i4N7LwHj/AIGaJzMl1PndvQ9Oq+hVVm4pwIIP++i0cedxZ+XjmT5quWp4v4dlJcwfLuP7f8LLWuXbDZY6Vy6FylAuGw7qjg1okn3J6L3/APSeAbhqjHzLt3RPdoHET3SnhWBbSblAudXHU/odFsYd5aWuaYc0gg9QbLHy8vl1PTfw8Gu77P41tM1XimS4NJBdlDQYtIbtYT3lTTHouwwNQ1ajocRLnEx/Jx46yiUoACobIgCUwxBI+6JT0mVXVkNNUVm6FTTNuVJAiNFBRVrdBOnP2RLna2k7A7IYAgzf9pzLFB5D4zEEtBEHIYhwixvIUUvQOG1IsbSmqDTOx6dErhv5/wDX/SfoNkz9UTraq1qjsNSYXAtaeL/L/EE6aHjZALQLG/YIzb0wJFnG03AVK8bgnntylfTJjjMb0FltA1+qDTN4+nCbpsb/ACG31VXu3j3CK3ZVtvf2XE8efMrnC8HqrUWaG4OgH5RpVNYS6dvygazonHMtc9/yl63EWtopmw2rnudT0hQTO3koIiAPuhuqxYdfNMbFahMlLuEFTUPXTZL1KimIsUrFI13yjYhyUf1Vkg30VxJWVjHLTrFZWICtkUXtk1xt/pY3iXh0fM0W3H5C3KjbodWnZX4XTNnjt5RctGthhmNlyu8oo8K93TpjcGPqjtpWJbJAubXA5KtRp6aDdFpPcxwc0w4TB6GxBG4Imy8/J6sWw7RG4O3BB080cEpSbfXTQ8fpPUG6HYiUVkqS3dGwpaHNLw8gG4aQDodD3XHSEJxv+UasNh4JkSAdlZseaWw9YGxMdf2rtrQbiY1vqo0mDPdbrKgOjbzQnVZJIEAm1/yqOxEfhFZK0W1GjI0/yBfBGkOykeQunqMEmJAt79V50V/maeoXpcHTmL6T90KRxhMANi580yGHuR9lTDUjmblIi889U4WFoiZOgSjPnlNknCwJtrZAotmJJ/yE294IuZ1CpkMHTX0XWJxpbLud5XNMG/NvJSWknt9lzyb29xoi7Jwm5MKriDOnv9IVSRKrltsP0nIrsRVdMxp/pJuN/NM5yZPeyVqjX1KciYXfUulnvKNUBKE91gnIi0Co9K1HeiNWeLrLxNcnRKRXUYmqAs6oSUZ4VHvhWRTWfUHzBBxLoCNUdqUpUvronFVKfD6hci5VyWx8a9fQqNIMExNpiRffqmwsuky2cPGeRLCLuncbarQwtaYBtzOyztsXfT3FjYjyXUK5zHNqSTPJJv5pltOehQK9LvZHRm86io60pahWmx1H16q7jMCQJ3KJyiS0C8ix03O1uEOpi7DoksTigPJCoUDUMuMDhG9HjNmP/Omwl3QSiNpPI1DB11+ieweGgHKAIgJptAcx79FXavmDLOGebNc1xOljqvX4BpyibGB67rGFNoNhl7fhbnhTPly9i3shXZTUa3hroeHSLOjS0aI9SiWvI1+YiSfMQlsNAsBfYdSmql9ODrrKtx9MWc/LYFTbK0am46KH0wBtMyVLTAyzpbTddVpmDCnSSzxtOpsgvFzGg+6YqOAgDWSUu1vqT+EdFsN99fYQqlgY4/1ZEqOMxCVrVI6hLaNKPfb36Jas/wCqpXxXT3yk3VSTJShWGHuk/bok8RUDRqququNktUpbkpShS9Ylx3hK1eyfrGJSFXWU4qypR5S9Qo7z2S1YwrJFVpapdDLURtNS5trJgWyLkcNXLkaeifQLdRH581NMwbieDv8A5CJTxDmgtIlu7TsR9irfAm7PmG/IVFaZ+jrSTTa4tP8AJzc+axi4aQbgt0U1jI0SOHcJ6HXX1TrYGl0VkhHEmItcfXuncPWpDA1nEU3VqldtOmD/ADpta0Oe4dIkdygYlhNhqbAdTssupVIGWP8AkTpfNABH0UWIst6UwtF1SpGw17r02Fw2URCT8LwwY0N3Nz3NytWjS2Pu6oyu2/jx1FqTOZnjzTFOjbY99+kbKKVGBvbnbzTTGkaX80Vn/FBREQBPTsmsO7SLZY021mVFPD8z6mfJXa1wgkT131+qgM/TXwtYGCYnSQmWtEzKWoPy0hTdRDTJcXdC6dNZuFf4nF1bj6ef3lfWl3NE6G1+5VHvNyLoT8Uf7b7opdItY/ZJ2i1VsiLa7fVLOpgE3204tdMgtAETOn5SuIfxc7/pEoXrukdNgsXE1okDn3C08bVgQNTcnj/KwHOJK5ZIvG5uhuA81eZCG/eEpHK+c/ruhl0KHvSz36pyBkms9IYh9rItR49EnUdNgrIooT68W17JR5J1T4oW80J1NWQKXCiY4KmNVUn6rvtAbvdlytAKlSjpsU6wNjrwUzRe5hDm6j0Vzhw4QQDxyg1KGTkt+oE8LPkuggrAkuAsTBBEQf0m6LtfopxGFGT4tKsypTJgscctdhOzmaEdR6IbGODQ8gBpJa05hMgAkZdQL6orJduxU/WfNCyZq2cWP8v+x1+qnPqmcHQJbnlsF5bE/NIAMkf29V2V6W4TdP4Wn7762WhQpjXUXQ6FLS11oYWnqDtCztkDFI7XJNuIlOUxedjaO3KvSZInboEy2jxso9hcwMu11ekHNvrFx0O2mqvToQScxIN4tA7IzaYFwLypkV5WWaC8R8TdVewvDWkAgATc9+FFPGNj+Qjg6yiVha4uSPukK4awnqSegAtKm2hhx4Sak00C4Rv/ALRJ1gamPJYz6hECYlN1COTHBSmQ5cehapHM3uUhiHATHqiV646ALzvinimYkM23U+0TFXH4yflFkox/CAHdUUOjunpNq56qj3dbKjquyDUqpSDa6pUStR+659WyG2XG+iUVZXYbyTYLhSgTKbp0VFQW0S2BV2iC5ibcJA2QHGAplElVYl6gjRN1HylaokdEoN6BnoD5rlUke4XJI3HtKPzWEX6wPqi1KJgkA2F+FlYOq4am4Wnh6gcWhzsokAu1ygmCY3A1We3+15V9IA207KppdPNaeMotD3ta8VGtMB7dHDkJNoglp1R6WY9wgakW0+y1/DW2Doiw/wApSrQkGbrQ8MHyjshn6X8PttYWCBt7sVp4UXM317H3dZ2GbsOFpUBxtb6a+qp2vyN02gAxa09oUmm6xzBze1+irhweLcHrqExTGzMxghnSToM3KcjNll4+wDTc94Y0H55HaN07W8LNNzAXgk/rcKKTH0quZ0hwEDcEOHPf7LsU8gvLnfMYOb8DgJzGd7Z8uTO5fjZ4lXAhpJhpvP4SWLuC62YiB+P2m62aIEEwLO0ncnySWKENvBOuliTYW+yFbOP2znOO0WiSd7CUCriMpIMwdNYRartt4iAFlY9+Y2m+q7GdrOTqA4zHl3ytnLpKRcdlosoWUOo20hWRmt2QDlJeOVepSS7qXUpwa6oUu5+26tUo8yppUgkFQ2miCmui6ZbouQBHMobimD1n1S9Qwug0Kq6yXqmVes6eqC9KBQngJaqU08wkqzk4FAK5Uz8LkhesqUrgixR8MqseI6+asbHyVOTTDbFTENm+4UNdZNYlzTdjcjYHyl2Ym13diUNGTa6eE3gRt5+RWcWQ73om6TiCDxr2Ry9LcMtVv4ZonX/jHS+y1MPE+Y7Cyx8I4Gd554mx7rYwz4t0PsqhoyvR+jSc6GtyyDN7afdP1KoDIDgWgA/Lf5p/Cz6NawBAsJBO07DqitqtENFgZjuDJCsxYuTC5Xtc1HVHZiS5pFrbDY+ZRMsZSSIAm19rKXVQCNLgg99oUQAANe3bdMP1Oilam2QYvLvl5ceTws/HVMtj/IkJ3G4gNBkieLz5nqsHF4i+Z0DjjRDJr4ZfsviK8AzoPvqsqiSSfWF3iVQu0sPvwlqNeDO67GO5Mt1qj6oVd+yp8QkbKj6lo3UqgY5VSLqC3dVJumNVrt3Q6fZXrmyHSdcJCiqIUmpFioqPkyqOcuGue8bwlKlS9kZ+qGWiCpggutwq51LjeJ0QXmU4NVqnZZ9UySi1XlCBsnIFDHmuVs3ZckG3pcLiszQIEjfdNZrLAoviNlp0a8rPWrR0ukQNYWz4jiW1clRlL4TG020v5AmWTrHQi+68816YpVvfZQWjNZsoTKkaqfiTuqm+iBw9g6+UjcfZb2DxM6e50uvKMtp6JuhWjQnyQyi7HP8At7JtbkCwHryitr6SbSPLrC81R8RdvBj1TLvFGwQQRPQFDVT+Nb1LGw6D/HYmJnaFFbGDjXTy6heaxPjjW/xDjxAj1lY+L8Wq1LTkadm6+ZU9uuGM7bfjfi9OlmLnfNxqQN0LG0nsqltUjMGtIAMtyuEgg+q8yaAvvsZR3YypLczi+GNYJizGCGi3CcxV555b1PTVqgG3+ln1aKJRxQI+kIhEpIJMrFqK2q12/uFz6Uz0S9alC5FGabWVH6ygZ/IqA7YqQtHqOmyGbK7ADbdCqiNE9K9oz2VXhLPcf2p+PIUjaK82S73H3ouL73QsTV+ymQVHP5ulKlSdCrPvAUOEW2TkRaXQ3FWqOuhEwlBt6QSFyGasLklW63a1GDKtSqbo7iCLJd7Y0Wet0PU6kqQ7VJUqkdkcOR0Uhum4jqjteEtTvdFyoFB3OUXF1ErgFBwRmJIsZCdoYifwkMs9lXKW3UFpq1KYISVbDxorUMRymg4Huu2N6Zx1VXMT76cpWsyDokjYBp8IgqkBXZooLJXIWZWB93V6jRKTc2FelWjVS5SvQSb7dk9UfJQS1ToaHSrx3XPdIQqlKN0uahE7pKbLtzyl6pIuFd1UXQ3OEJyIrhWmxVKlSbe+iBVkEQVbOkCtR0KnxFxO2yWqnzUwas51yl31FZ51uhOeP8JxVVM3uVyghckG3qqTlYhFxOCLTIuPsopOBBkEna8ALDt68xLGnuPMKWv4TIbKG6luu8neK9KrynGOSDba6ozVG3ap2FIb5pZryj03LihmmiACEIT5ItvYUbIJ1KLjzRKT1du6E6x6LtIONqKKgBS7avVXc6VIaBcyCrIzxKA+mucC98ILxP3RazT3QJUhahry03uETMI7oJcPx6oJJaZFxuEho5P+ECrRB0sjYPFMDiXs+IMjwG5ssOLfkdMbHZPUm4M1KU1K4pmi74ssuysG2AjVpN/S97LrSvLKz6eer4YpZxLLO0XqvC6GBdh6RrYmvSxDhLwKDnUwc0EWF+8/ZZjsG51PNlDm/NmjUBmWXEbCCE4EzmX6Y7jMXQiYRq2HLdDZAcVLlHmUu7f9Irgg1Tqkroc6/RCqNVydboZPKcV5Khy5cuUqnu/6e8aZi2wYZVA+Zv8Ady5vTkbfVHxXhpBluvC+W0KzmODmktIMgg3BX0r+l/6lbiQKdSG1gOweBu3g8j04Gfn4fH8sfTf8T5Xn+OfsNo2NvuiFi2sTgM2ovsQs2rh3MsR5rHMnp+BN1NQwJkC6h9NLyG8arSFcN4QspGnoisep2r8dDUzZEa+91SLaq0WupcsXLnO+yFm2XTKlzs0fhWFZDqILXHlSDRbV1UucICR+Id0Q1zFlztiOPv1S1doUl91V41lcNLudyqPcr1qfvdAcCLHRKQKrVYNVSTyQrndUcJ1Tiu0bG4lp+Hlbkii1rhnJl4Jl4n+M8DhR4bTNR5YKracseQXuysOVpOQkf3RF0u9iGKV545uD5JK766NOpHI1xBLHtlrv+LogOyncgmDws+pSB03TNSu8PbUYcrmOzNaB/wCtp+WYadJiSN0LF46q9lJjxTil8TKWsyuPxH5jmM3g6cBKQd0o5h3S72phzzxHnZBe/kKUWlareiCXppxFztF1lYvEZrDT7qzGbUZ5aXOKA2nquSa5W+MUeVcrU3lpkEgi4I1BGhB2VVykX1H+jP6tbiIo4ghtXRjzYP4B4f8AfuvW1cDY7/ZfAQV9V/8Azz+tTVLMLiSS8/LSqXJdw1/Xh3ryvP8AkfG/lg9f4fz9fhyf608X4Tu2x42SRaQbiD9F7uvgwFk4vw9pBkftefvT2Z45ennMRhoDXZmnNqBq2OUrUprWr+GFt2mRuClA2VZjmOXGSa6DBsmmuValEIE5eysmSjLDRtwVCBb7qrHymAaRp0w1zzXz1Pig/wAQ3/55fKPMnolcoqt0A6ja0FLPBB+61K9MNZRcHh3xKZe4BpGUg6X/AJdxweiSrvElrrOAH1FrhOS0Ny+g2Olc6mFHwiNFIf8ARRp21cpXOBV2lcAug2gkXVKrPNFchv5TV0sGwuiVL9VR7ClAqHhLlt9grvJ80N5PRINOqINQEKTUQ3VLJQbA3ujVBruESYAU1qoALjpusLF4svPDdgrMcdqc8/F2KxJcTFhx+0uuXK6TTLbty5cuUo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AutoShape 4" descr="data:image/jpeg;base64,/9j/4AAQSkZJRgABAQAAAQABAAD/2wCEAAkGBxQTEhUUExQUFBQXFxoaFxgYFRcaFhoYFxQXHBcYGhccHCggGBwlHBgXITEhJSkrLi4uFx8zODMsNygtLiwBCgoKDg0OGhAQGiwcHBwsLCwsLCwsLCwsLCwsLCwsLCwsLCwsLCwsLCwsLCwsLCwsLCwsLCwsLCwsLCwsLCwsLP/AABEIAM8A8wMBIgACEQEDEQH/xAAbAAACAwEBAQAAAAAAAAAAAAADBAECBQAGB//EADUQAAEDAgUCBAYBBAIDAQAAAAEAAhEDIQQSMUFRYXEFgZHwEyKhscHRMgZS4fFCghQjQwf/xAAZAQEAAwEBAAAAAAAAAAAAAAACAQMEAAX/xAAjEQEBAAICAgICAwEAAAAAAAAAAQIRAyESMQRBImFCUZFx/9oADAMBAAIRAxEAPwD4euXK9KmXENaJJ0C5yGMJIABJJgAakr2ngHgIpAPqXqbDZn7d12RP6e8EbSGcwXnfZvRv7W8xhWXl5vqN3B8f+WSG005So2mO6G1sQE7QcQLb29Vk23yA5PRXDAPSyKxgUFt0bT0A1l0xTp9LKAxHA+iOzjqLRdOUII0S9JtynaTd1Dr06rSBtbSDIT2OAc8vGpDZPJjlOYjwukMHSrfOKjsupNy7W2wiSOySBO8xtZT9bZ8c8c719FhT0CmCj5bgR5rnb+yguQAD6LnAkx0tKkAm23ZELoiZ6LrRs0G1g9PNUFI8+XdMVLWmCgsaZJPETKnaHNoWIBifp5KaojUAwPcKBIPTVXcbDhILCtYWJ9UEcpmqJ99EnU42SiNbQ7crOrgbpt7ojnUj7JGuU4HizcZSa8FrgC0i4N7LwHj/AIGaJzMl1PndvQ9Oq+hVVm4pwIIP++i0cedxZ+XjmT5quWp4v4dlJcwfLuP7f8LLWuXbDZY6Vy6FylAuGw7qjg1okn3J6L3/APSeAbhqjHzLt3RPdoHET3SnhWBbSblAudXHU/odFsYd5aWuaYc0gg9QbLHy8vl1PTfw8Gu77P41tM1XimS4NJBdlDQYtIbtYT3lTTHouwwNQ1ajocRLnEx/Jx46yiUoACobIgCUwxBI+6JT0mVXVkNNUVm6FTTNuVJAiNFBRVrdBOnP2RLna2k7A7IYAgzf9pzLFB5D4zEEtBEHIYhwixvIUUvQOG1IsbSmqDTOx6dErhv5/wDX/SfoNkz9UTraq1qjsNSYXAtaeL/L/EE6aHjZALQLG/YIzb0wJFnG03AVK8bgnntylfTJjjMb0FltA1+qDTN4+nCbpsb/ACG31VXu3j3CK3ZVtvf2XE8efMrnC8HqrUWaG4OgH5RpVNYS6dvygazonHMtc9/yl63EWtopmw2rnudT0hQTO3koIiAPuhuqxYdfNMbFahMlLuEFTUPXTZL1KimIsUrFI13yjYhyUf1Vkg30VxJWVjHLTrFZWICtkUXtk1xt/pY3iXh0fM0W3H5C3KjbodWnZX4XTNnjt5RctGthhmNlyu8oo8K93TpjcGPqjtpWJbJAubXA5KtRp6aDdFpPcxwc0w4TB6GxBG4Imy8/J6sWw7RG4O3BB080cEpSbfXTQ8fpPUG6HYiUVkqS3dGwpaHNLw8gG4aQDodD3XHSEJxv+UasNh4JkSAdlZseaWw9YGxMdf2rtrQbiY1vqo0mDPdbrKgOjbzQnVZJIEAm1/yqOxEfhFZK0W1GjI0/yBfBGkOykeQunqMEmJAt79V50V/maeoXpcHTmL6T90KRxhMANi580yGHuR9lTDUjmblIi889U4WFoiZOgSjPnlNknCwJtrZAotmJJ/yE294IuZ1CpkMHTX0XWJxpbLud5XNMG/NvJSWknt9lzyb29xoi7Jwm5MKriDOnv9IVSRKrltsP0nIrsRVdMxp/pJuN/NM5yZPeyVqjX1KciYXfUulnvKNUBKE91gnIi0Co9K1HeiNWeLrLxNcnRKRXUYmqAs6oSUZ4VHvhWRTWfUHzBBxLoCNUdqUpUvronFVKfD6hci5VyWx8a9fQqNIMExNpiRffqmwsuky2cPGeRLCLuncbarQwtaYBtzOyztsXfT3FjYjyXUK5zHNqSTPJJv5pltOehQK9LvZHRm86io60pahWmx1H16q7jMCQJ3KJyiS0C8ix03O1uEOpi7DoksTigPJCoUDUMuMDhG9HjNmP/Omwl3QSiNpPI1DB11+ieweGgHKAIgJptAcx79FXavmDLOGebNc1xOljqvX4BpyibGB67rGFNoNhl7fhbnhTPly9i3shXZTUa3hroeHSLOjS0aI9SiWvI1+YiSfMQlsNAsBfYdSmql9ODrrKtx9MWc/LYFTbK0am46KH0wBtMyVLTAyzpbTddVpmDCnSSzxtOpsgvFzGg+6YqOAgDWSUu1vqT+EdFsN99fYQqlgY4/1ZEqOMxCVrVI6hLaNKPfb36Jas/wCqpXxXT3yk3VSTJShWGHuk/bok8RUDRqququNktUpbkpShS9Ylx3hK1eyfrGJSFXWU4qypR5S9Qo7z2S1YwrJFVpapdDLURtNS5trJgWyLkcNXLkaeifQLdRH581NMwbieDv8A5CJTxDmgtIlu7TsR9irfAm7PmG/IVFaZ+jrSTTa4tP8AJzc+axi4aQbgt0U1jI0SOHcJ6HXX1TrYGl0VkhHEmItcfXuncPWpDA1nEU3VqldtOmD/ADpta0Oe4dIkdygYlhNhqbAdTssupVIGWP8AkTpfNABH0UWIst6UwtF1SpGw17r02Fw2URCT8LwwY0N3Nz3NytWjS2Pu6oyu2/jx1FqTOZnjzTFOjbY99+kbKKVGBvbnbzTTGkaX80Vn/FBREQBPTsmsO7SLZY021mVFPD8z6mfJXa1wgkT131+qgM/TXwtYGCYnSQmWtEzKWoPy0hTdRDTJcXdC6dNZuFf4nF1bj6ef3lfWl3NE6G1+5VHvNyLoT8Uf7b7opdItY/ZJ2i1VsiLa7fVLOpgE3204tdMgtAETOn5SuIfxc7/pEoXrukdNgsXE1okDn3C08bVgQNTcnj/KwHOJK5ZIvG5uhuA81eZCG/eEpHK+c/ruhl0KHvSz36pyBkms9IYh9rItR49EnUdNgrIooT68W17JR5J1T4oW80J1NWQKXCiY4KmNVUn6rvtAbvdlytAKlSjpsU6wNjrwUzRe5hDm6j0Vzhw4QQDxyg1KGTkt+oE8LPkuggrAkuAsTBBEQf0m6LtfopxGFGT4tKsypTJgscctdhOzmaEdR6IbGODQ8gBpJa05hMgAkZdQL6orJduxU/WfNCyZq2cWP8v+x1+qnPqmcHQJbnlsF5bE/NIAMkf29V2V6W4TdP4Wn7762WhQpjXUXQ6FLS11oYWnqDtCztkDFI7XJNuIlOUxedjaO3KvSZInboEy2jxso9hcwMu11ekHNvrFx0O2mqvToQScxIN4tA7IzaYFwLypkV5WWaC8R8TdVewvDWkAgATc9+FFPGNj+Qjg6yiVha4uSPukK4awnqSegAtKm2hhx4Sak00C4Rv/ALRJ1gamPJYz6hECYlN1COTHBSmQ5cehapHM3uUhiHATHqiV646ALzvinimYkM23U+0TFXH4yflFkox/CAHdUUOjunpNq56qj3dbKjquyDUqpSDa6pUStR+659WyG2XG+iUVZXYbyTYLhSgTKbp0VFQW0S2BV2iC5ibcJA2QHGAplElVYl6gjRN1HylaokdEoN6BnoD5rlUke4XJI3HtKPzWEX6wPqi1KJgkA2F+FlYOq4am4Wnh6gcWhzsokAu1ygmCY3A1We3+15V9IA207KppdPNaeMotD3ta8VGtMB7dHDkJNoglp1R6WY9wgakW0+y1/DW2Doiw/wApSrQkGbrQ8MHyjshn6X8PttYWCBt7sVp4UXM317H3dZ2GbsOFpUBxtb6a+qp2vyN02gAxa09oUmm6xzBze1+irhweLcHrqExTGzMxghnSToM3KcjNll4+wDTc94Y0H55HaN07W8LNNzAXgk/rcKKTH0quZ0hwEDcEOHPf7LsU8gvLnfMYOb8DgJzGd7Z8uTO5fjZ4lXAhpJhpvP4SWLuC62YiB+P2m62aIEEwLO0ncnySWKENvBOuliTYW+yFbOP2znOO0WiSd7CUCriMpIMwdNYRartt4iAFlY9+Y2m+q7GdrOTqA4zHl3ytnLpKRcdlosoWUOo20hWRmt2QDlJeOVepSS7qXUpwa6oUu5+26tUo8yppUgkFQ2miCmui6ZbouQBHMobimD1n1S9Qwug0Kq6yXqmVes6eqC9KBQngJaqU08wkqzk4FAK5Uz8LkhesqUrgixR8MqseI6+asbHyVOTTDbFTENm+4UNdZNYlzTdjcjYHyl2Ym13diUNGTa6eE3gRt5+RWcWQ73om6TiCDxr2Ry9LcMtVv4ZonX/jHS+y1MPE+Y7Cyx8I4Gd554mx7rYwz4t0PsqhoyvR+jSc6GtyyDN7afdP1KoDIDgWgA/Lf5p/Cz6NawBAsJBO07DqitqtENFgZjuDJCsxYuTC5Xtc1HVHZiS5pFrbDY+ZRMsZSSIAm19rKXVQCNLgg99oUQAANe3bdMP1Oilam2QYvLvl5ceTws/HVMtj/IkJ3G4gNBkieLz5nqsHF4i+Z0DjjRDJr4ZfsviK8AzoPvqsqiSSfWF3iVQu0sPvwlqNeDO67GO5Mt1qj6oVd+yp8QkbKj6lo3UqgY5VSLqC3dVJumNVrt3Q6fZXrmyHSdcJCiqIUmpFioqPkyqOcuGue8bwlKlS9kZ+qGWiCpggutwq51LjeJ0QXmU4NVqnZZ9UySi1XlCBsnIFDHmuVs3ZckG3pcLiszQIEjfdNZrLAoviNlp0a8rPWrR0ukQNYWz4jiW1clRlL4TG020v5AmWTrHQi+68816YpVvfZQWjNZsoTKkaqfiTuqm+iBw9g6+UjcfZb2DxM6e50uvKMtp6JuhWjQnyQyi7HP8At7JtbkCwHryitr6SbSPLrC81R8RdvBj1TLvFGwQQRPQFDVT+Nb1LGw6D/HYmJnaFFbGDjXTy6heaxPjjW/xDjxAj1lY+L8Wq1LTkadm6+ZU9uuGM7bfjfi9OlmLnfNxqQN0LG0nsqltUjMGtIAMtyuEgg+q8yaAvvsZR3YypLczi+GNYJizGCGi3CcxV555b1PTVqgG3+ln1aKJRxQI+kIhEpIJMrFqK2q12/uFz6Uz0S9alC5FGabWVH6ygZ/IqA7YqQtHqOmyGbK7ADbdCqiNE9K9oz2VXhLPcf2p+PIUjaK82S73H3ouL73QsTV+ymQVHP5ulKlSdCrPvAUOEW2TkRaXQ3FWqOuhEwlBt6QSFyGasLklW63a1GDKtSqbo7iCLJd7Y0Wet0PU6kqQ7VJUqkdkcOR0Uhum4jqjteEtTvdFyoFB3OUXF1ErgFBwRmJIsZCdoYifwkMs9lXKW3UFpq1KYISVbDxorUMRymg4Huu2N6Zx1VXMT76cpWsyDokjYBp8IgqkBXZooLJXIWZWB93V6jRKTc2FelWjVS5SvQSb7dk9UfJQS1ToaHSrx3XPdIQqlKN0uahE7pKbLtzyl6pIuFd1UXQ3OEJyIrhWmxVKlSbe+iBVkEQVbOkCtR0KnxFxO2yWqnzUwas51yl31FZ51uhOeP8JxVVM3uVyghckG3qqTlYhFxOCLTIuPsopOBBkEna8ALDt68xLGnuPMKWv4TIbKG6luu8neK9KrynGOSDba6ozVG3ap2FIb5pZryj03LihmmiACEIT5ItvYUbIJ1KLjzRKT1du6E6x6LtIONqKKgBS7avVXc6VIaBcyCrIzxKA+mucC98ILxP3RazT3QJUhahry03uETMI7oJcPx6oJJaZFxuEho5P+ECrRB0sjYPFMDiXs+IMjwG5ssOLfkdMbHZPUm4M1KU1K4pmi74ssuysG2AjVpN/S97LrSvLKz6eer4YpZxLLO0XqvC6GBdh6RrYmvSxDhLwKDnUwc0EWF+8/ZZjsG51PNlDm/NmjUBmWXEbCCE4EzmX6Y7jMXQiYRq2HLdDZAcVLlHmUu7f9Irgg1Tqkroc6/RCqNVydboZPKcV5Khy5cuUqnu/6e8aZi2wYZVA+Zv8Ady5vTkbfVHxXhpBluvC+W0KzmODmktIMgg3BX0r+l/6lbiQKdSG1gOweBu3g8j04Gfn4fH8sfTf8T5Xn+OfsNo2NvuiFi2sTgM2ovsQs2rh3MsR5rHMnp+BN1NQwJkC6h9NLyG8arSFcN4QspGnoisep2r8dDUzZEa+91SLaq0WupcsXLnO+yFm2XTKlzs0fhWFZDqILXHlSDRbV1UucICR+Id0Q1zFlztiOPv1S1doUl91V41lcNLudyqPcr1qfvdAcCLHRKQKrVYNVSTyQrndUcJ1Tiu0bG4lp+Hlbkii1rhnJl4Jl4n+M8DhR4bTNR5YKracseQXuysOVpOQkf3RF0u9iGKV545uD5JK766NOpHI1xBLHtlrv+LogOyncgmDws+pSB03TNSu8PbUYcrmOzNaB/wCtp+WYadJiSN0LF46q9lJjxTil8TKWsyuPxH5jmM3g6cBKQd0o5h3S72phzzxHnZBe/kKUWlareiCXppxFztF1lYvEZrDT7qzGbUZ5aXOKA2nquSa5W+MUeVcrU3lpkEgi4I1BGhB2VVykX1H+jP6tbiIo4ghtXRjzYP4B4f8AfuvW1cDY7/ZfAQV9V/8Azz+tTVLMLiSS8/LSqXJdw1/Xh3ryvP8AkfG/lg9f4fz9fhyf608X4Tu2x42SRaQbiD9F7uvgwFk4vw9pBkftefvT2Z45ennMRhoDXZmnNqBq2OUrUprWr+GFt2mRuClA2VZjmOXGSa6DBsmmuValEIE5eysmSjLDRtwVCBb7qrHymAaRp0w1zzXz1Pig/wAQ3/55fKPMnolcoqt0A6ja0FLPBB+61K9MNZRcHh3xKZe4BpGUg6X/AJdxweiSrvElrrOAH1FrhOS0Ny+g2Olc6mFHwiNFIf8ARRp21cpXOBV2lcAug2gkXVKrPNFchv5TV0sGwuiVL9VR7ClAqHhLlt9grvJ80N5PRINOqINQEKTUQ3VLJQbA3ujVBruESYAU1qoALjpusLF4svPDdgrMcdqc8/F2KxJcTFhx+0uuXK6TTLbty5cuUof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054" name="Picture 6" descr="http://library.med.utah.edu/WebPath/jpeg4/GI1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132856"/>
            <a:ext cx="48006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gastrolab.net/y008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44824"/>
            <a:ext cx="4289774" cy="365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73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Treatment of the Colon Ca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Diagnosed with Lynch syndrome</a:t>
            </a:r>
          </a:p>
          <a:p>
            <a:pPr lvl="1"/>
            <a:r>
              <a:rPr lang="en-AU" dirty="0" smtClean="0"/>
              <a:t>Unclear how or when this diagnosis was made</a:t>
            </a:r>
          </a:p>
          <a:p>
            <a:r>
              <a:rPr lang="en-AU" dirty="0" smtClean="0"/>
              <a:t>Underwent total colectomy for definitive treatment of colon cancer and prophylaxis</a:t>
            </a:r>
          </a:p>
          <a:p>
            <a:pPr lvl="1"/>
            <a:r>
              <a:rPr lang="en-AU" dirty="0" smtClean="0"/>
              <a:t>No </a:t>
            </a:r>
            <a:r>
              <a:rPr lang="en-AU" dirty="0" err="1" smtClean="0"/>
              <a:t>neoadjuvant</a:t>
            </a:r>
            <a:r>
              <a:rPr lang="en-AU" dirty="0" smtClean="0"/>
              <a:t> or adjuvant therapy at this time</a:t>
            </a:r>
          </a:p>
          <a:p>
            <a:r>
              <a:rPr lang="en-AU" dirty="0" smtClean="0"/>
              <a:t>Complications of this treatment:</a:t>
            </a:r>
          </a:p>
          <a:p>
            <a:pPr lvl="1"/>
            <a:r>
              <a:rPr lang="en-AU" dirty="0" smtClean="0"/>
              <a:t>Urinary symptoms, incl. </a:t>
            </a:r>
            <a:r>
              <a:rPr lang="en-AU" dirty="0" err="1" smtClean="0"/>
              <a:t>pis-en-deux</a:t>
            </a:r>
            <a:r>
              <a:rPr lang="en-AU" dirty="0" smtClean="0"/>
              <a:t>, trouble initiating and urinary retention</a:t>
            </a:r>
          </a:p>
          <a:p>
            <a:pPr lvl="1"/>
            <a:r>
              <a:rPr lang="en-AU" dirty="0" smtClean="0"/>
              <a:t>Short bowel syndrome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43866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Follow 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CT Chest at 1 year follow up showed:</a:t>
            </a:r>
          </a:p>
          <a:p>
            <a:pPr lvl="1"/>
            <a:r>
              <a:rPr lang="en-AU" dirty="0" smtClean="0"/>
              <a:t>14mm LLL lesion</a:t>
            </a:r>
          </a:p>
          <a:p>
            <a:pPr lvl="1"/>
            <a:r>
              <a:rPr lang="en-AU" dirty="0" smtClean="0"/>
              <a:t>L) </a:t>
            </a:r>
            <a:r>
              <a:rPr lang="en-AU" dirty="0" err="1" smtClean="0"/>
              <a:t>hilar</a:t>
            </a:r>
            <a:r>
              <a:rPr lang="en-AU" dirty="0" smtClean="0"/>
              <a:t> and </a:t>
            </a:r>
            <a:r>
              <a:rPr lang="en-AU" dirty="0" err="1" smtClean="0"/>
              <a:t>aortopulmonary</a:t>
            </a:r>
            <a:r>
              <a:rPr lang="en-AU" dirty="0" smtClean="0"/>
              <a:t> </a:t>
            </a:r>
            <a:r>
              <a:rPr lang="en-AU" dirty="0" err="1" smtClean="0"/>
              <a:t>lympadenopathy</a:t>
            </a:r>
            <a:endParaRPr lang="en-AU" dirty="0" smtClean="0"/>
          </a:p>
          <a:p>
            <a:r>
              <a:rPr lang="en-AU" dirty="0" smtClean="0"/>
              <a:t>These areas were shown to be intensely avid on FDG-PET</a:t>
            </a:r>
          </a:p>
          <a:p>
            <a:r>
              <a:rPr lang="en-AU" dirty="0" smtClean="0"/>
              <a:t>CT </a:t>
            </a:r>
            <a:r>
              <a:rPr lang="en-AU" dirty="0" err="1" smtClean="0"/>
              <a:t>Abdo</a:t>
            </a:r>
            <a:r>
              <a:rPr lang="en-AU" dirty="0" smtClean="0"/>
              <a:t> at this time showed (non-avid):</a:t>
            </a:r>
          </a:p>
          <a:p>
            <a:pPr lvl="1"/>
            <a:r>
              <a:rPr lang="en-AU" dirty="0" smtClean="0"/>
              <a:t>Small calcified opacities</a:t>
            </a:r>
          </a:p>
          <a:p>
            <a:pPr lvl="1"/>
            <a:r>
              <a:rPr lang="en-AU" dirty="0" smtClean="0"/>
              <a:t>Bulky L) adrenal, nil definite mass</a:t>
            </a:r>
          </a:p>
          <a:p>
            <a:pPr lvl="1"/>
            <a:r>
              <a:rPr lang="en-AU" dirty="0" smtClean="0"/>
              <a:t>2x small </a:t>
            </a:r>
            <a:r>
              <a:rPr lang="en-AU" dirty="0" err="1" smtClean="0"/>
              <a:t>mesorectal</a:t>
            </a:r>
            <a:r>
              <a:rPr lang="en-AU" dirty="0" smtClean="0"/>
              <a:t> nodes</a:t>
            </a:r>
          </a:p>
        </p:txBody>
      </p:sp>
    </p:spTree>
    <p:extLst>
      <p:ext uri="{BB962C8B-B14F-4D97-AF65-F5344CB8AC3E}">
        <p14:creationId xmlns:p14="http://schemas.microsoft.com/office/powerpoint/2010/main" val="189447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Biopsy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EBUS and biopsy was undertaken</a:t>
            </a:r>
          </a:p>
          <a:p>
            <a:r>
              <a:rPr lang="en-AU" dirty="0" smtClean="0"/>
              <a:t>Results:</a:t>
            </a:r>
          </a:p>
          <a:p>
            <a:pPr lvl="1"/>
            <a:r>
              <a:rPr lang="en-AU" dirty="0" smtClean="0"/>
              <a:t>Poorly differentiated adenocarcinoma</a:t>
            </a:r>
          </a:p>
          <a:p>
            <a:pPr lvl="1"/>
            <a:r>
              <a:rPr lang="en-AU" dirty="0" smtClean="0"/>
              <a:t>Signet ring morphology</a:t>
            </a:r>
          </a:p>
          <a:p>
            <a:pPr lvl="1"/>
            <a:r>
              <a:rPr lang="en-AU" dirty="0" smtClean="0"/>
              <a:t>TTF1 and CK7 +</a:t>
            </a:r>
            <a:r>
              <a:rPr lang="en-AU" dirty="0" err="1" smtClean="0"/>
              <a:t>ve</a:t>
            </a:r>
            <a:endParaRPr lang="en-AU" dirty="0" smtClean="0"/>
          </a:p>
          <a:p>
            <a:pPr lvl="1"/>
            <a:r>
              <a:rPr lang="en-AU" dirty="0" smtClean="0"/>
              <a:t>CK20 and CDX2 –</a:t>
            </a:r>
            <a:r>
              <a:rPr lang="en-AU" dirty="0" err="1" smtClean="0"/>
              <a:t>ve</a:t>
            </a:r>
            <a:endParaRPr lang="en-AU" dirty="0" smtClean="0"/>
          </a:p>
          <a:p>
            <a:pPr lvl="1"/>
            <a:r>
              <a:rPr lang="en-AU" dirty="0" smtClean="0"/>
              <a:t>This IHC is consistent with primary lung adenocarcinoma</a:t>
            </a: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495634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Signet ring cells</a:t>
            </a:r>
            <a:endParaRPr lang="en-AU" dirty="0"/>
          </a:p>
        </p:txBody>
      </p:sp>
      <p:pic>
        <p:nvPicPr>
          <p:cNvPr id="3074" name="Picture 2" descr="http://www.pathpedia.com/education/eatlas/histopathology/testis_and_epidydimis/metastatic_signet-ring_cell_carcinoma_from_stomach/metastatic-signet-ring-cell-carcinoma-testis-3-ts006-3.jpeg?Width=600&amp;Height=450&amp;Format=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691276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75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 Initial treatment of the Lung Ca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Not </a:t>
            </a:r>
            <a:r>
              <a:rPr lang="en-AU" dirty="0" err="1" smtClean="0"/>
              <a:t>resectable</a:t>
            </a:r>
            <a:endParaRPr lang="en-AU" dirty="0" smtClean="0"/>
          </a:p>
          <a:p>
            <a:r>
              <a:rPr lang="en-AU" dirty="0" smtClean="0"/>
              <a:t>RT to the chest</a:t>
            </a:r>
          </a:p>
          <a:p>
            <a:r>
              <a:rPr lang="en-AU" dirty="0" smtClean="0"/>
              <a:t>Complicated by severe radiation </a:t>
            </a:r>
            <a:r>
              <a:rPr lang="en-AU" dirty="0" err="1" smtClean="0"/>
              <a:t>oesophagitis</a:t>
            </a:r>
            <a:endParaRPr lang="en-AU" dirty="0" smtClean="0"/>
          </a:p>
          <a:p>
            <a:pPr lvl="1"/>
            <a:r>
              <a:rPr lang="en-AU" dirty="0" smtClean="0"/>
              <a:t>Requiring 2/52 admission for IV fluid therapy</a:t>
            </a:r>
          </a:p>
          <a:p>
            <a:r>
              <a:rPr lang="en-AU" dirty="0" smtClean="0"/>
              <a:t>Coupled with sensitising </a:t>
            </a:r>
            <a:r>
              <a:rPr lang="en-AU" dirty="0" err="1" smtClean="0"/>
              <a:t>CTx</a:t>
            </a:r>
            <a:r>
              <a:rPr lang="en-AU" dirty="0" smtClean="0"/>
              <a:t> regime</a:t>
            </a:r>
          </a:p>
          <a:p>
            <a:pPr lvl="1"/>
            <a:r>
              <a:rPr lang="en-AU" dirty="0" smtClean="0"/>
              <a:t>Cisplatin/</a:t>
            </a:r>
            <a:r>
              <a:rPr lang="en-AU" dirty="0" err="1" smtClean="0"/>
              <a:t>Etoposide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8257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Progress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Repeat PET following </a:t>
            </a:r>
            <a:r>
              <a:rPr lang="en-AU" dirty="0" err="1" smtClean="0"/>
              <a:t>radiochemotherapy</a:t>
            </a:r>
            <a:endParaRPr lang="en-AU" dirty="0" smtClean="0"/>
          </a:p>
          <a:p>
            <a:pPr lvl="1"/>
            <a:r>
              <a:rPr lang="en-AU" dirty="0" err="1" smtClean="0"/>
              <a:t>Hilar</a:t>
            </a:r>
            <a:r>
              <a:rPr lang="en-AU" dirty="0" smtClean="0"/>
              <a:t> nodal disease shrunk, although remained avid</a:t>
            </a:r>
          </a:p>
          <a:p>
            <a:pPr lvl="1"/>
            <a:r>
              <a:rPr lang="en-AU" dirty="0" smtClean="0"/>
              <a:t>New avid areas</a:t>
            </a:r>
          </a:p>
          <a:p>
            <a:pPr lvl="2"/>
            <a:r>
              <a:rPr lang="en-AU" dirty="0" smtClean="0"/>
              <a:t>L5 transverse process</a:t>
            </a:r>
          </a:p>
          <a:p>
            <a:pPr lvl="2"/>
            <a:r>
              <a:rPr lang="en-AU" dirty="0" smtClean="0"/>
              <a:t>L) adrenal</a:t>
            </a:r>
          </a:p>
          <a:p>
            <a:r>
              <a:rPr lang="en-AU" dirty="0" smtClean="0"/>
              <a:t>2</a:t>
            </a:r>
            <a:r>
              <a:rPr lang="en-AU" baseline="30000" dirty="0" smtClean="0"/>
              <a:t>nd</a:t>
            </a:r>
            <a:r>
              <a:rPr lang="en-AU" dirty="0" smtClean="0"/>
              <a:t> line </a:t>
            </a:r>
            <a:r>
              <a:rPr lang="en-AU" dirty="0" err="1" smtClean="0"/>
              <a:t>CTx</a:t>
            </a:r>
            <a:r>
              <a:rPr lang="en-AU" dirty="0" smtClean="0"/>
              <a:t> with Carboplatin/</a:t>
            </a:r>
            <a:r>
              <a:rPr lang="en-AU" dirty="0" err="1" smtClean="0"/>
              <a:t>Pemetrexed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63073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660</Words>
  <Application>Microsoft Office PowerPoint</Application>
  <PresentationFormat>On-screen Show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Mr JS, 23yo man</vt:lpstr>
      <vt:lpstr>Malignant sigmoid polyp (sessile serrated adenoma) </vt:lpstr>
      <vt:lpstr>Synchronous tubular adenoma with low grade dysplasia</vt:lpstr>
      <vt:lpstr>Treatment of the Colon Ca</vt:lpstr>
      <vt:lpstr>Follow up</vt:lpstr>
      <vt:lpstr>Biopsy</vt:lpstr>
      <vt:lpstr>Signet ring cells</vt:lpstr>
      <vt:lpstr> Initial treatment of the Lung Ca</vt:lpstr>
      <vt:lpstr>Progress</vt:lpstr>
      <vt:lpstr>Chemotherapy SEs</vt:lpstr>
      <vt:lpstr>Social Hx</vt:lpstr>
      <vt:lpstr>Social Hx (cont.)</vt:lpstr>
      <vt:lpstr>Lynch syndrome</vt:lpstr>
      <vt:lpstr>Screening for hereditary Ca syndrome</vt:lpstr>
      <vt:lpstr>Bowel Ca screening</vt:lpstr>
      <vt:lpstr>Cancer prophylaxis in Lynch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 JS, 23yo man</dc:title>
  <dc:creator>Hutch</dc:creator>
  <cp:lastModifiedBy>Monica</cp:lastModifiedBy>
  <cp:revision>15</cp:revision>
  <dcterms:created xsi:type="dcterms:W3CDTF">2014-09-23T12:53:39Z</dcterms:created>
  <dcterms:modified xsi:type="dcterms:W3CDTF">2014-10-17T00:33:59Z</dcterms:modified>
</cp:coreProperties>
</file>