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60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Mrs PC, 63yo woman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Initially presented with chronic RIF pain</a:t>
            </a:r>
          </a:p>
          <a:p>
            <a:r>
              <a:rPr lang="en-AU" dirty="0" smtClean="0"/>
              <a:t>Found to have </a:t>
            </a:r>
            <a:r>
              <a:rPr lang="en-AU" dirty="0" err="1" smtClean="0"/>
              <a:t>cholelithiasis</a:t>
            </a:r>
            <a:r>
              <a:rPr lang="en-AU" dirty="0" smtClean="0"/>
              <a:t>, underwent a laparoscopic cholecystectomy</a:t>
            </a:r>
          </a:p>
          <a:p>
            <a:r>
              <a:rPr lang="en-AU" dirty="0" smtClean="0"/>
              <a:t>On the laparoscopy, nothing abnormal was noted in the abdomen</a:t>
            </a:r>
          </a:p>
          <a:p>
            <a:r>
              <a:rPr lang="en-AU" dirty="0" smtClean="0"/>
              <a:t>The pain persisted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2302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Carcinoma of unknown primary (CUP)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Heterogenous</a:t>
            </a:r>
            <a:r>
              <a:rPr lang="en-AU" dirty="0" smtClean="0"/>
              <a:t> group of metastatic cancers where the primary site cannot be found</a:t>
            </a:r>
          </a:p>
          <a:p>
            <a:pPr lvl="1"/>
            <a:r>
              <a:rPr lang="en-AU" dirty="0" smtClean="0"/>
              <a:t>Small primaries may remain undetected</a:t>
            </a:r>
          </a:p>
          <a:p>
            <a:pPr lvl="1"/>
            <a:r>
              <a:rPr lang="en-AU" dirty="0" smtClean="0"/>
              <a:t>Primaries may have regressed</a:t>
            </a:r>
          </a:p>
          <a:p>
            <a:pPr lvl="1"/>
            <a:r>
              <a:rPr lang="en-AU" dirty="0" smtClean="0"/>
              <a:t>Primaries may be incidentally removed in treatment for other conditions</a:t>
            </a:r>
          </a:p>
          <a:p>
            <a:r>
              <a:rPr lang="en-AU" dirty="0" smtClean="0"/>
              <a:t>Accounts for 3% of cancer diagnoses</a:t>
            </a:r>
          </a:p>
          <a:p>
            <a:r>
              <a:rPr lang="en-AU" dirty="0" smtClean="0"/>
              <a:t>As they are </a:t>
            </a:r>
            <a:r>
              <a:rPr lang="en-AU" dirty="0" err="1" smtClean="0"/>
              <a:t>heterogenous</a:t>
            </a:r>
            <a:r>
              <a:rPr lang="en-AU" dirty="0" smtClean="0"/>
              <a:t>, they vary widely in prognosis and response to specific treatments</a:t>
            </a:r>
          </a:p>
        </p:txBody>
      </p:sp>
    </p:spTree>
    <p:extLst>
      <p:ext uri="{BB962C8B-B14F-4D97-AF65-F5344CB8AC3E}">
        <p14:creationId xmlns:p14="http://schemas.microsoft.com/office/powerpoint/2010/main" val="82899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Classifying </a:t>
            </a:r>
            <a:r>
              <a:rPr lang="en-AU" dirty="0" err="1" smtClean="0"/>
              <a:t>CUp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Clinical manifestations</a:t>
            </a:r>
          </a:p>
          <a:p>
            <a:pPr lvl="1"/>
            <a:r>
              <a:rPr lang="en-AU" dirty="0" smtClean="0"/>
              <a:t>i.e. isolated axillary lymphadenopathy in women vs. peritoneal disease</a:t>
            </a:r>
          </a:p>
          <a:p>
            <a:r>
              <a:rPr lang="en-AU" dirty="0" smtClean="0"/>
              <a:t>Pathological examination</a:t>
            </a:r>
          </a:p>
          <a:p>
            <a:pPr lvl="1"/>
            <a:r>
              <a:rPr lang="en-AU" dirty="0" smtClean="0"/>
              <a:t>Cytology</a:t>
            </a:r>
          </a:p>
          <a:p>
            <a:pPr lvl="1"/>
            <a:r>
              <a:rPr lang="en-AU" dirty="0" smtClean="0"/>
              <a:t>Immunohistochemistry</a:t>
            </a:r>
          </a:p>
          <a:p>
            <a:pPr lvl="1"/>
            <a:r>
              <a:rPr lang="en-AU" dirty="0" smtClean="0"/>
              <a:t>Gene expression profiling</a:t>
            </a:r>
          </a:p>
        </p:txBody>
      </p:sp>
    </p:spTree>
    <p:extLst>
      <p:ext uri="{BB962C8B-B14F-4D97-AF65-F5344CB8AC3E}">
        <p14:creationId xmlns:p14="http://schemas.microsoft.com/office/powerpoint/2010/main" val="3388102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Cytology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May differentiate tissue of origin but will not definitively determine primary site</a:t>
            </a:r>
          </a:p>
          <a:p>
            <a:pPr lvl="1"/>
            <a:r>
              <a:rPr lang="en-AU" dirty="0"/>
              <a:t>SCC is likely to have come from respiratory tract, </a:t>
            </a:r>
            <a:r>
              <a:rPr lang="en-AU" dirty="0" smtClean="0"/>
              <a:t>but may come from skin</a:t>
            </a:r>
            <a:endParaRPr lang="en-AU" dirty="0"/>
          </a:p>
          <a:p>
            <a:pPr lvl="1"/>
            <a:r>
              <a:rPr lang="en-AU" dirty="0" smtClean="0"/>
              <a:t>Adenocarcinoma is particularly troublesome, as it may originate in many organs</a:t>
            </a:r>
          </a:p>
          <a:p>
            <a:r>
              <a:rPr lang="en-AU" dirty="0" smtClean="0"/>
              <a:t>Very poorly differentiated cancers may not be identifiable</a:t>
            </a:r>
          </a:p>
        </p:txBody>
      </p:sp>
    </p:spTree>
    <p:extLst>
      <p:ext uri="{BB962C8B-B14F-4D97-AF65-F5344CB8AC3E}">
        <p14:creationId xmlns:p14="http://schemas.microsoft.com/office/powerpoint/2010/main" val="360102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Immunohistochemistry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Involves stains for specific proteins which may help to predict the primary site</a:t>
            </a:r>
          </a:p>
          <a:p>
            <a:r>
              <a:rPr lang="en-AU" dirty="0" smtClean="0"/>
              <a:t>CK7 and CK20 are commonly tested initially</a:t>
            </a:r>
          </a:p>
          <a:p>
            <a:r>
              <a:rPr lang="en-AU" dirty="0" smtClean="0"/>
              <a:t>Results of initial stains inform selection of further stains</a:t>
            </a:r>
          </a:p>
          <a:p>
            <a:r>
              <a:rPr lang="en-AU" dirty="0" smtClean="0"/>
              <a:t>The amount of tissue is often a limiting factor</a:t>
            </a:r>
          </a:p>
          <a:p>
            <a:r>
              <a:rPr lang="en-AU" dirty="0" smtClean="0"/>
              <a:t>IHC staining algorithms have been shown to predict the primary site correctly in approximately two thirds of cancers with KNOWN primary in blinded studies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6165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Gene expression profiling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Tests gene expression of malignant cells using techniques such as </a:t>
            </a:r>
            <a:r>
              <a:rPr lang="en-AU" dirty="0" err="1" smtClean="0"/>
              <a:t>rt</a:t>
            </a:r>
            <a:r>
              <a:rPr lang="en-AU" dirty="0" smtClean="0"/>
              <a:t>-PCR and microarrays</a:t>
            </a:r>
          </a:p>
          <a:p>
            <a:r>
              <a:rPr lang="en-AU" dirty="0" smtClean="0"/>
              <a:t>Focuses on genes which help delineate organ of origin</a:t>
            </a:r>
          </a:p>
          <a:p>
            <a:r>
              <a:rPr lang="en-AU" dirty="0" smtClean="0"/>
              <a:t>Assays may test for up to 92 genes to delineate between up to 42 tumour types</a:t>
            </a:r>
          </a:p>
          <a:p>
            <a:r>
              <a:rPr lang="en-AU" dirty="0" smtClean="0"/>
              <a:t>GEP assays have </a:t>
            </a:r>
            <a:r>
              <a:rPr lang="en-AU" dirty="0"/>
              <a:t>been shown to predict the primary site correctly in approximately </a:t>
            </a:r>
            <a:r>
              <a:rPr lang="en-AU" dirty="0" smtClean="0"/>
              <a:t>85% of </a:t>
            </a:r>
            <a:r>
              <a:rPr lang="en-AU" dirty="0"/>
              <a:t>cancers with KNOWN primary in blinded </a:t>
            </a:r>
            <a:r>
              <a:rPr lang="en-AU" dirty="0" smtClean="0"/>
              <a:t>studies (probably closer to 75% of CUP)</a:t>
            </a:r>
            <a:endParaRPr lang="en-AU" dirty="0"/>
          </a:p>
          <a:p>
            <a:r>
              <a:rPr lang="en-AU" dirty="0" smtClean="0"/>
              <a:t>In CUP studies, shows ~78% concordance with IHC predictions</a:t>
            </a:r>
          </a:p>
          <a:p>
            <a:pPr lvl="1"/>
            <a:r>
              <a:rPr lang="en-AU" dirty="0" smtClean="0"/>
              <a:t>When IHC is more definitive (i.e. predicts single tumour type), GEP is more highly concordant than when IHC </a:t>
            </a:r>
            <a:r>
              <a:rPr lang="en-AU" smtClean="0"/>
              <a:t>is ambiguous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133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Medical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Panic attacks</a:t>
            </a:r>
          </a:p>
          <a:p>
            <a:r>
              <a:rPr lang="en-AU" dirty="0" smtClean="0"/>
              <a:t>Varicose veins</a:t>
            </a:r>
          </a:p>
          <a:p>
            <a:r>
              <a:rPr lang="en-AU" dirty="0" err="1" smtClean="0"/>
              <a:t>Cholelithiasis</a:t>
            </a:r>
            <a:endParaRPr lang="en-AU" dirty="0" smtClean="0"/>
          </a:p>
          <a:p>
            <a:r>
              <a:rPr lang="en-AU" dirty="0" smtClean="0"/>
              <a:t>Distant ex-smoker (ages 18-27)</a:t>
            </a:r>
          </a:p>
        </p:txBody>
      </p:sp>
    </p:spTree>
    <p:extLst>
      <p:ext uri="{BB962C8B-B14F-4D97-AF65-F5344CB8AC3E}">
        <p14:creationId xmlns:p14="http://schemas.microsoft.com/office/powerpoint/2010/main" val="293997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Family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Mother: ovarian ca (age 70+)</a:t>
            </a:r>
          </a:p>
          <a:p>
            <a:r>
              <a:rPr lang="en-AU" dirty="0" smtClean="0"/>
              <a:t>Maternal aunt: breast ca (age ~70)</a:t>
            </a:r>
          </a:p>
          <a:p>
            <a:r>
              <a:rPr lang="en-AU" dirty="0" smtClean="0"/>
              <a:t>Father: lung ca (smoker)</a:t>
            </a:r>
          </a:p>
        </p:txBody>
      </p:sp>
    </p:spTree>
    <p:extLst>
      <p:ext uri="{BB962C8B-B14F-4D97-AF65-F5344CB8AC3E}">
        <p14:creationId xmlns:p14="http://schemas.microsoft.com/office/powerpoint/2010/main" val="123266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 (cont.)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Went on to have </a:t>
            </a:r>
            <a:r>
              <a:rPr lang="en-AU" dirty="0" err="1" smtClean="0"/>
              <a:t>transvaginal</a:t>
            </a:r>
            <a:r>
              <a:rPr lang="en-AU" dirty="0" smtClean="0"/>
              <a:t> ultrasound, which showed a cystic lesion on the R) ovary</a:t>
            </a:r>
          </a:p>
          <a:p>
            <a:r>
              <a:rPr lang="en-AU" dirty="0" smtClean="0"/>
              <a:t>CT and PET scan showed:</a:t>
            </a:r>
          </a:p>
          <a:p>
            <a:pPr lvl="1"/>
            <a:r>
              <a:rPr lang="en-AU" dirty="0"/>
              <a:t>L</a:t>
            </a:r>
            <a:r>
              <a:rPr lang="en-AU" dirty="0" smtClean="0"/>
              <a:t>arge avid pelvic mass</a:t>
            </a:r>
          </a:p>
          <a:p>
            <a:pPr lvl="1"/>
            <a:r>
              <a:rPr lang="en-AU" dirty="0"/>
              <a:t>A</a:t>
            </a:r>
            <a:r>
              <a:rPr lang="en-AU" dirty="0" smtClean="0"/>
              <a:t>vid </a:t>
            </a:r>
            <a:r>
              <a:rPr lang="en-AU" dirty="0" err="1" smtClean="0"/>
              <a:t>serosal</a:t>
            </a:r>
            <a:r>
              <a:rPr lang="en-AU" dirty="0" smtClean="0"/>
              <a:t>/peritoneal areas elsewhere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mall volume ascites in the pelvis which was mildly avid</a:t>
            </a:r>
          </a:p>
          <a:p>
            <a:r>
              <a:rPr lang="en-AU" dirty="0" smtClean="0"/>
              <a:t>Underwent laparotomy for radical </a:t>
            </a:r>
            <a:r>
              <a:rPr lang="en-AU" dirty="0" err="1" smtClean="0"/>
              <a:t>debulking</a:t>
            </a:r>
            <a:r>
              <a:rPr lang="en-AU" dirty="0" smtClean="0"/>
              <a:t> and biopsies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181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Pathology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Histology showed </a:t>
            </a:r>
            <a:r>
              <a:rPr lang="en-AU" dirty="0" err="1" smtClean="0"/>
              <a:t>multicystic</a:t>
            </a:r>
            <a:r>
              <a:rPr lang="en-AU" dirty="0" smtClean="0"/>
              <a:t> mucinous cells on samples of:</a:t>
            </a:r>
          </a:p>
          <a:p>
            <a:pPr lvl="1"/>
            <a:r>
              <a:rPr lang="en-AU" dirty="0" err="1" smtClean="0"/>
              <a:t>Serosal</a:t>
            </a:r>
            <a:r>
              <a:rPr lang="en-AU" dirty="0" smtClean="0"/>
              <a:t> surface of the ovaries and fallopian tubes</a:t>
            </a:r>
          </a:p>
          <a:p>
            <a:pPr lvl="1"/>
            <a:r>
              <a:rPr lang="en-AU" dirty="0" smtClean="0"/>
              <a:t>R) and L) </a:t>
            </a:r>
            <a:r>
              <a:rPr lang="en-AU" dirty="0" err="1" smtClean="0"/>
              <a:t>parametria</a:t>
            </a:r>
            <a:endParaRPr lang="en-AU" dirty="0" smtClean="0"/>
          </a:p>
          <a:p>
            <a:pPr lvl="1"/>
            <a:r>
              <a:rPr lang="en-AU" dirty="0" smtClean="0"/>
              <a:t>R) pelvic side wall</a:t>
            </a:r>
          </a:p>
          <a:p>
            <a:r>
              <a:rPr lang="en-AU" dirty="0" smtClean="0"/>
              <a:t>Staining:</a:t>
            </a:r>
          </a:p>
          <a:p>
            <a:pPr lvl="1"/>
            <a:r>
              <a:rPr lang="en-AU" dirty="0" smtClean="0"/>
              <a:t>Strong, diffuse CK7 and CDX2 positivity</a:t>
            </a:r>
          </a:p>
          <a:p>
            <a:pPr lvl="1"/>
            <a:r>
              <a:rPr lang="en-AU" dirty="0" smtClean="0"/>
              <a:t>Patchy CK20 positivity</a:t>
            </a:r>
          </a:p>
          <a:p>
            <a:pPr lvl="1"/>
            <a:r>
              <a:rPr lang="en-AU" dirty="0" smtClean="0"/>
              <a:t>ER negative</a:t>
            </a:r>
          </a:p>
          <a:p>
            <a:r>
              <a:rPr lang="en-AU" dirty="0" smtClean="0"/>
              <a:t>Felt by pathologist to be of </a:t>
            </a:r>
            <a:r>
              <a:rPr lang="en-AU" dirty="0" err="1" smtClean="0"/>
              <a:t>pancreatobiliary</a:t>
            </a:r>
            <a:r>
              <a:rPr lang="en-AU" dirty="0" smtClean="0"/>
              <a:t> origin</a:t>
            </a:r>
          </a:p>
        </p:txBody>
      </p:sp>
    </p:spTree>
    <p:extLst>
      <p:ext uri="{BB962C8B-B14F-4D97-AF65-F5344CB8AC3E}">
        <p14:creationId xmlns:p14="http://schemas.microsoft.com/office/powerpoint/2010/main" val="78919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DIAGNOSIS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Adenocarcinoma of unknown primary</a:t>
            </a:r>
          </a:p>
          <a:p>
            <a:r>
              <a:rPr lang="en-AU" dirty="0" smtClean="0"/>
              <a:t>Possibly </a:t>
            </a:r>
            <a:r>
              <a:rPr lang="en-AU" dirty="0" err="1" smtClean="0"/>
              <a:t>pancreatobiliary</a:t>
            </a:r>
            <a:r>
              <a:rPr lang="en-AU" dirty="0" smtClean="0"/>
              <a:t> source</a:t>
            </a:r>
          </a:p>
          <a:p>
            <a:r>
              <a:rPr lang="en-AU" dirty="0" smtClean="0"/>
              <a:t>Distribution of disease not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80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Following surgery, was given chemotherapy</a:t>
            </a:r>
          </a:p>
          <a:p>
            <a:r>
              <a:rPr lang="en-AU" dirty="0" smtClean="0"/>
              <a:t>FOLFOX + </a:t>
            </a:r>
            <a:r>
              <a:rPr lang="en-AU" dirty="0" err="1" smtClean="0"/>
              <a:t>Avastin</a:t>
            </a:r>
            <a:endParaRPr lang="en-AU" dirty="0" smtClean="0"/>
          </a:p>
          <a:p>
            <a:r>
              <a:rPr lang="en-AU" dirty="0" smtClean="0"/>
              <a:t>Had an adverse drug reaction to </a:t>
            </a:r>
            <a:r>
              <a:rPr lang="en-AU" dirty="0" err="1" smtClean="0"/>
              <a:t>oxyplatin</a:t>
            </a:r>
            <a:r>
              <a:rPr lang="en-AU" dirty="0" smtClean="0"/>
              <a:t> x2</a:t>
            </a:r>
          </a:p>
          <a:p>
            <a:r>
              <a:rPr lang="en-AU" dirty="0" smtClean="0"/>
              <a:t>Maintenance treatment </a:t>
            </a:r>
            <a:r>
              <a:rPr lang="en-AU" dirty="0" smtClean="0">
                <a:sym typeface="Wingdings" panose="05000000000000000000" pitchFamily="2" charset="2"/>
              </a:rPr>
              <a:t> </a:t>
            </a:r>
            <a:r>
              <a:rPr lang="en-AU" dirty="0" err="1" smtClean="0">
                <a:sym typeface="Wingdings" panose="05000000000000000000" pitchFamily="2" charset="2"/>
              </a:rPr>
              <a:t>Xeloda</a:t>
            </a:r>
            <a:endParaRPr lang="en-AU" dirty="0" smtClean="0">
              <a:sym typeface="Wingdings" panose="05000000000000000000" pitchFamily="2" charset="2"/>
            </a:endParaRPr>
          </a:p>
          <a:p>
            <a:r>
              <a:rPr lang="en-AU" dirty="0" smtClean="0"/>
              <a:t>Achieved complete metabolic remission (on PET) for a period of 4-5 months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856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RECURRENCE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6 weeks ago, PET showed:</a:t>
            </a:r>
          </a:p>
          <a:p>
            <a:pPr lvl="1"/>
            <a:r>
              <a:rPr lang="en-AU" dirty="0" smtClean="0"/>
              <a:t>Avid </a:t>
            </a:r>
            <a:r>
              <a:rPr lang="en-AU" dirty="0" err="1" smtClean="0"/>
              <a:t>serosal</a:t>
            </a:r>
            <a:r>
              <a:rPr lang="en-AU" dirty="0" smtClean="0"/>
              <a:t>/peritoneal deposits on sigmoid colon</a:t>
            </a:r>
          </a:p>
          <a:p>
            <a:pPr lvl="1"/>
            <a:r>
              <a:rPr lang="en-AU" dirty="0" smtClean="0"/>
              <a:t>Avid peritoneal fluid in the pelvis</a:t>
            </a:r>
          </a:p>
          <a:p>
            <a:r>
              <a:rPr lang="en-AU" dirty="0" smtClean="0"/>
              <a:t>Started on chemotherapy</a:t>
            </a:r>
          </a:p>
          <a:p>
            <a:pPr lvl="1"/>
            <a:r>
              <a:rPr lang="en-AU" dirty="0" smtClean="0"/>
              <a:t>CBDCA + Paclitaxel + </a:t>
            </a:r>
            <a:r>
              <a:rPr lang="en-AU" dirty="0" err="1" smtClean="0"/>
              <a:t>Avastin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537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 Complications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18988"/>
            <a:ext cx="11029615" cy="41428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Acute:</a:t>
            </a:r>
          </a:p>
          <a:p>
            <a:r>
              <a:rPr lang="en-AU" dirty="0" err="1" smtClean="0"/>
              <a:t>Oxyplatin</a:t>
            </a:r>
            <a:r>
              <a:rPr lang="en-AU" dirty="0" smtClean="0"/>
              <a:t> hypersensitivity</a:t>
            </a:r>
          </a:p>
          <a:p>
            <a:r>
              <a:rPr lang="en-AU" dirty="0" smtClean="0"/>
              <a:t>Fatigue</a:t>
            </a:r>
          </a:p>
          <a:p>
            <a:r>
              <a:rPr lang="en-AU" dirty="0" smtClean="0"/>
              <a:t>Dry skin</a:t>
            </a:r>
          </a:p>
          <a:p>
            <a:r>
              <a:rPr lang="en-AU" dirty="0" smtClean="0"/>
              <a:t>Mucosal ulcers</a:t>
            </a:r>
          </a:p>
          <a:p>
            <a:r>
              <a:rPr lang="en-AU" dirty="0" smtClean="0"/>
              <a:t>Occasional nausea</a:t>
            </a:r>
          </a:p>
          <a:p>
            <a:pPr marL="0" indent="0">
              <a:buNone/>
            </a:pPr>
            <a:r>
              <a:rPr lang="en-AU" dirty="0" smtClean="0"/>
              <a:t>Permanent:</a:t>
            </a:r>
          </a:p>
          <a:p>
            <a:r>
              <a:rPr lang="en-AU" dirty="0" smtClean="0"/>
              <a:t>Incisional hernia</a:t>
            </a:r>
          </a:p>
          <a:p>
            <a:r>
              <a:rPr lang="en-AU" dirty="0" smtClean="0"/>
              <a:t>Peripheral neuropathy, stable</a:t>
            </a:r>
          </a:p>
          <a:p>
            <a:pPr lvl="1"/>
            <a:r>
              <a:rPr lang="en-AU" dirty="0" smtClean="0"/>
              <a:t>Manifest as paraesthesia and neuropathic pain in feet and fingers</a:t>
            </a:r>
          </a:p>
          <a:p>
            <a:pPr lvl="1"/>
            <a:r>
              <a:rPr lang="en-AU" dirty="0"/>
              <a:t>N</a:t>
            </a:r>
            <a:r>
              <a:rPr lang="en-AU" dirty="0" smtClean="0"/>
              <a:t>il trouble with weakness, gait disturbance, unsteadiness, falls</a:t>
            </a:r>
          </a:p>
          <a:p>
            <a:pPr lvl="1"/>
            <a:r>
              <a:rPr lang="en-AU" dirty="0" smtClean="0"/>
              <a:t>Some trouble with getting out medications as a result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75917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196</TotalTime>
  <Words>605</Words>
  <Application>Microsoft Office PowerPoint</Application>
  <PresentationFormat>Custom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Dividend</vt:lpstr>
      <vt:lpstr>Mrs PC, 63yo woman</vt:lpstr>
      <vt:lpstr>Medical History</vt:lpstr>
      <vt:lpstr>Family History</vt:lpstr>
      <vt:lpstr>HOPC (cont.)</vt:lpstr>
      <vt:lpstr>Pathology</vt:lpstr>
      <vt:lpstr>DIAGNOSIS</vt:lpstr>
      <vt:lpstr>Treatment</vt:lpstr>
      <vt:lpstr>RECURRENCE</vt:lpstr>
      <vt:lpstr>Treatment Complications</vt:lpstr>
      <vt:lpstr>Carcinoma of unknown primary (CUP)</vt:lpstr>
      <vt:lpstr>Classifying CUp</vt:lpstr>
      <vt:lpstr>Cytology</vt:lpstr>
      <vt:lpstr>Immunohistochemistry</vt:lpstr>
      <vt:lpstr>Gene expression profiling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 PC, 63yo woman</dc:title>
  <dc:creator>Shaun</dc:creator>
  <cp:lastModifiedBy>Monica</cp:lastModifiedBy>
  <cp:revision>9</cp:revision>
  <dcterms:created xsi:type="dcterms:W3CDTF">2014-09-17T20:38:51Z</dcterms:created>
  <dcterms:modified xsi:type="dcterms:W3CDTF">2014-10-17T00:33:26Z</dcterms:modified>
</cp:coreProperties>
</file>