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2" r:id="rId1"/>
  </p:sldMasterIdLst>
  <p:sldIdLst>
    <p:sldId id="257" r:id="rId2"/>
    <p:sldId id="261" r:id="rId3"/>
    <p:sldId id="265" r:id="rId4"/>
    <p:sldId id="262" r:id="rId5"/>
    <p:sldId id="263" r:id="rId6"/>
    <p:sldId id="269" r:id="rId7"/>
    <p:sldId id="270" r:id="rId8"/>
    <p:sldId id="264" r:id="rId9"/>
    <p:sldId id="258" r:id="rId10"/>
    <p:sldId id="267" r:id="rId11"/>
    <p:sldId id="268" r:id="rId12"/>
    <p:sldId id="266" r:id="rId13"/>
    <p:sldId id="259" r:id="rId14"/>
    <p:sldId id="272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>
            <a:lvl1pPr marL="0" lvl="0" indent="0" algn="ctr">
              <a:lnSpc>
                <a:spcPct val="100000"/>
              </a:lnSpc>
              <a:buNone/>
              <a:defRPr sz="4400" b="0" i="0" u="none" strike="noStrike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marL="0" lvl="0" indent="0" algn="ctr">
              <a:lnSpc>
                <a:spcPct val="100000"/>
              </a:lnSpc>
              <a:spcBef>
                <a:spcPct val="20000"/>
              </a:spcBef>
              <a:buNone/>
              <a:defRPr sz="3200" b="0" i="0" u="none" strike="noStrike" baseline="0">
                <a:solidFill>
                  <a:srgbClr val="000000"/>
                </a:solidFill>
                <a:latin typeface="Arial"/>
              </a:defRPr>
            </a:lvl1pPr>
            <a:lvl2pPr marL="457200" lvl="1" indent="0" algn="ctr">
              <a:lnSpc>
                <a:spcPct val="100000"/>
              </a:lnSpc>
              <a:spcBef>
                <a:spcPct val="20000"/>
              </a:spcBef>
              <a:buNone/>
              <a:defRPr sz="2800" b="0" i="0" u="none" strike="noStrike" baseline="0">
                <a:solidFill>
                  <a:srgbClr val="000000"/>
                </a:solidFill>
                <a:latin typeface="Arial"/>
              </a:defRPr>
            </a:lvl2pPr>
            <a:lvl3pPr marL="914400" lvl="2" indent="0" algn="ctr">
              <a:lnSpc>
                <a:spcPct val="100000"/>
              </a:lnSpc>
              <a:spcBef>
                <a:spcPct val="20000"/>
              </a:spcBef>
              <a:buNone/>
              <a:defRPr sz="2400" b="0" i="0" u="none" strike="noStrike" baseline="0">
                <a:solidFill>
                  <a:srgbClr val="000000"/>
                </a:solidFill>
                <a:latin typeface="Arial"/>
              </a:defRPr>
            </a:lvl3pPr>
            <a:lvl4pPr marL="1371600" lvl="3" indent="0" algn="ctr">
              <a:lnSpc>
                <a:spcPct val="100000"/>
              </a:lnSpc>
              <a:spcBef>
                <a:spcPct val="20000"/>
              </a:spcBef>
              <a:buNone/>
              <a:defRPr sz="2000" b="0" i="0" u="none" strike="noStrike" baseline="0">
                <a:solidFill>
                  <a:srgbClr val="000000"/>
                </a:solidFill>
                <a:latin typeface="Arial"/>
              </a:defRPr>
            </a:lvl4pPr>
            <a:lvl5pPr marL="1828800" lvl="4" indent="0" algn="ctr">
              <a:lnSpc>
                <a:spcPct val="100000"/>
              </a:lnSpc>
              <a:spcBef>
                <a:spcPct val="20000"/>
              </a:spcBef>
              <a:buNone/>
              <a:defRPr sz="2000" b="0" i="0" u="none" strike="noStrike" baseline="0">
                <a:solidFill>
                  <a:srgbClr val="000000"/>
                </a:solidFill>
                <a:latin typeface="Arial"/>
              </a:defRPr>
            </a:lvl5pPr>
          </a:lstStyle>
          <a:p>
            <a:pPr lvl="0"/>
            <a:r>
              <a:rPr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 sz="1400"/>
            </a:lvl1pPr>
          </a:lstStyle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ctr">
              <a:defRPr sz="1400"/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 algn="ctr"/>
            <a:r>
              <a:rPr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3375"/>
            <a:ext cx="8229600" cy="450691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Click to edit Master text styles</a:t>
            </a:r>
          </a:p>
          <a:p>
            <a:pPr lvl="0" algn="l"/>
            <a:r>
              <a:rPr/>
              <a:t>Second level</a:t>
            </a:r>
          </a:p>
          <a:p>
            <a:pPr lvl="0" algn="l"/>
            <a:r>
              <a:rPr/>
              <a:t>Third level</a:t>
            </a:r>
          </a:p>
          <a:p>
            <a:pPr lvl="0" algn="l"/>
            <a:r>
              <a:rPr/>
              <a:t>Fourth level</a:t>
            </a:r>
          </a:p>
          <a:p>
            <a:pPr lvl="0" algn="l"/>
            <a:r>
              <a:rPr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 algn="ctr"/>
            <a:r>
              <a:rPr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3375"/>
            <a:ext cx="4022725" cy="450691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Click to edit Master text styles</a:t>
            </a:r>
          </a:p>
          <a:p>
            <a:pPr lvl="0" algn="l"/>
            <a:r>
              <a:rPr/>
              <a:t>Second level</a:t>
            </a:r>
          </a:p>
          <a:p>
            <a:pPr lvl="0" algn="l"/>
            <a:r>
              <a:rPr/>
              <a:t>Third level</a:t>
            </a:r>
          </a:p>
          <a:p>
            <a:pPr lvl="0" algn="l"/>
            <a:r>
              <a:rPr/>
              <a:t>Fourth level</a:t>
            </a:r>
          </a:p>
          <a:p>
            <a:pPr lvl="0" algn="l"/>
            <a:r>
              <a:rPr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652962" y="1603375"/>
            <a:ext cx="4024313" cy="450691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Click to edit Master text styles</a:t>
            </a:r>
          </a:p>
          <a:p>
            <a:pPr lvl="0" algn="l"/>
            <a:r>
              <a:rPr/>
              <a:t>Second level</a:t>
            </a:r>
          </a:p>
          <a:p>
            <a:pPr lvl="0" algn="l"/>
            <a:r>
              <a:rPr/>
              <a:t>Third level</a:t>
            </a:r>
          </a:p>
          <a:p>
            <a:pPr lvl="0" algn="l"/>
            <a:r>
              <a:rPr/>
              <a:t>Fourth level</a:t>
            </a:r>
          </a:p>
          <a:p>
            <a:pPr lvl="0" algn="l"/>
            <a:r>
              <a:rPr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 sz="1400"/>
            </a:lvl1pPr>
          </a:lstStyle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ctr">
              <a:defRPr sz="1400"/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txStyles>
    <p:titleStyle>
      <a:lvl1pPr marL="0" lvl="0" indent="0" algn="ctr">
        <a:lnSpc>
          <a:spcPct val="100000"/>
        </a:lnSpc>
        <a:buNone/>
        <a:defRPr sz="4400" b="0" i="0" u="none" strike="noStrike" baseline="0">
          <a:solidFill>
            <a:srgbClr val="000000"/>
          </a:solidFill>
          <a:latin typeface="Arial"/>
        </a:defRPr>
      </a:lvl1pPr>
    </p:titleStyle>
    <p:bodyStyle>
      <a:lvl1pPr marL="342900" lvl="0" indent="-342900" algn="l">
        <a:lnSpc>
          <a:spcPct val="100000"/>
        </a:lnSpc>
        <a:spcBef>
          <a:spcPct val="20000"/>
        </a:spcBef>
        <a:buChar char="•"/>
        <a:defRPr sz="3200" b="0" i="0" u="none" strike="noStrike" baseline="0">
          <a:solidFill>
            <a:srgbClr val="000000"/>
          </a:solidFill>
          <a:latin typeface="Arial"/>
        </a:defRPr>
      </a:lvl1pPr>
      <a:lvl2pPr marL="742950" lvl="1" indent="-285750" algn="l">
        <a:lnSpc>
          <a:spcPct val="100000"/>
        </a:lnSpc>
        <a:spcBef>
          <a:spcPct val="20000"/>
        </a:spcBef>
        <a:buChar char="–"/>
        <a:defRPr sz="2800" b="0" i="0" u="none" strike="noStrike" baseline="0">
          <a:solidFill>
            <a:srgbClr val="000000"/>
          </a:solidFill>
          <a:latin typeface="Arial"/>
        </a:defRPr>
      </a:lvl2pPr>
      <a:lvl3pPr marL="1143000" lvl="2" indent="-228600" algn="l">
        <a:lnSpc>
          <a:spcPct val="100000"/>
        </a:lnSpc>
        <a:spcBef>
          <a:spcPct val="20000"/>
        </a:spcBef>
        <a:buChar char="•"/>
        <a:defRPr sz="2400" b="0" i="0" u="none" strike="noStrike" baseline="0">
          <a:solidFill>
            <a:srgbClr val="000000"/>
          </a:solidFill>
          <a:latin typeface="Arial"/>
        </a:defRPr>
      </a:lvl3pPr>
      <a:lvl4pPr marL="1600200" lvl="3" indent="-228600" algn="l">
        <a:lnSpc>
          <a:spcPct val="100000"/>
        </a:lnSpc>
        <a:spcBef>
          <a:spcPct val="20000"/>
        </a:spcBef>
        <a:buChar char="–"/>
        <a:defRPr sz="2000" b="0" i="0" u="none" strike="noStrike" baseline="0">
          <a:solidFill>
            <a:srgbClr val="000000"/>
          </a:solidFill>
          <a:latin typeface="Arial"/>
        </a:defRPr>
      </a:lvl4pPr>
      <a:lvl5pPr marL="2057400" lvl="4" indent="-228600" algn="l">
        <a:lnSpc>
          <a:spcPct val="100000"/>
        </a:lnSpc>
        <a:spcBef>
          <a:spcPct val="20000"/>
        </a:spcBef>
        <a:buChar char="»"/>
        <a:defRPr sz="2000" b="0" i="0" u="none" strike="noStrike" baseline="0">
          <a:solidFill>
            <a:srgbClr val="000000"/>
          </a:solidFill>
          <a:latin typeface="Arial"/>
        </a:defRPr>
      </a:lvl5pPr>
    </p:bodyStyle>
    <p:otherStyle>
      <a:lvl1pPr marL="0" lvl="0" indent="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1pPr>
      <a:lvl2pPr marL="457200" lvl="1" indent="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2pPr>
      <a:lvl3pPr marL="914400" lvl="2" indent="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3pPr>
      <a:lvl4pPr marL="1371600" lvl="3" indent="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4pPr>
      <a:lvl5pPr marL="1828800" lvl="4" indent="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/>
              <a:t>Mrs. KFG, 83yo woman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105469"/>
            <a:ext cx="8229600" cy="502069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lang="en-AU" dirty="0" smtClean="0"/>
              <a:t>Lives alone</a:t>
            </a:r>
          </a:p>
          <a:p>
            <a:pPr lvl="0"/>
            <a:r>
              <a:rPr lang="en-AU" dirty="0" smtClean="0"/>
              <a:t>P</a:t>
            </a:r>
            <a:r>
              <a:rPr dirty="0" smtClean="0"/>
              <a:t>resents </a:t>
            </a:r>
            <a:r>
              <a:rPr dirty="0"/>
              <a:t>with </a:t>
            </a:r>
            <a:r>
              <a:rPr dirty="0" smtClean="0"/>
              <a:t>several </a:t>
            </a:r>
            <a:r>
              <a:rPr dirty="0"/>
              <a:t>weeks B/L LL </a:t>
            </a:r>
            <a:r>
              <a:rPr dirty="0" err="1"/>
              <a:t>oedema</a:t>
            </a:r>
            <a:r>
              <a:rPr dirty="0"/>
              <a:t> and </a:t>
            </a:r>
            <a:r>
              <a:rPr dirty="0" smtClean="0"/>
              <a:t>redness</a:t>
            </a:r>
            <a:endParaRPr dirty="0"/>
          </a:p>
          <a:p>
            <a:pPr lvl="0"/>
            <a:r>
              <a:rPr dirty="0" smtClean="0"/>
              <a:t>​</a:t>
            </a:r>
            <a:r>
              <a:rPr lang="en-AU" dirty="0" smtClean="0"/>
              <a:t>B</a:t>
            </a:r>
            <a:r>
              <a:rPr dirty="0" err="1" smtClean="0"/>
              <a:t>ackground</a:t>
            </a:r>
            <a:r>
              <a:rPr dirty="0" smtClean="0"/>
              <a:t> of</a:t>
            </a:r>
            <a:r>
              <a:rPr lang="en-AU" dirty="0" smtClean="0"/>
              <a:t>:</a:t>
            </a:r>
          </a:p>
          <a:p>
            <a:pPr lvl="1"/>
            <a:r>
              <a:rPr lang="en-AU" dirty="0"/>
              <a:t>H</a:t>
            </a:r>
            <a:r>
              <a:rPr dirty="0" err="1" smtClean="0"/>
              <a:t>eart</a:t>
            </a:r>
            <a:r>
              <a:rPr dirty="0" smtClean="0"/>
              <a:t> </a:t>
            </a:r>
            <a:r>
              <a:rPr dirty="0"/>
              <a:t>failure 2° to IHD and </a:t>
            </a:r>
            <a:r>
              <a:rPr dirty="0" smtClean="0"/>
              <a:t>MR</a:t>
            </a:r>
            <a:endParaRPr lang="en-AU" dirty="0" smtClean="0"/>
          </a:p>
          <a:p>
            <a:pPr lvl="1"/>
            <a:r>
              <a:rPr lang="en-AU" dirty="0" err="1" smtClean="0"/>
              <a:t>M</a:t>
            </a:r>
            <a:r>
              <a:rPr dirty="0" err="1" smtClean="0"/>
              <a:t>yelodysplastic</a:t>
            </a:r>
            <a:r>
              <a:rPr dirty="0" smtClean="0"/>
              <a:t> syndrome</a:t>
            </a:r>
            <a:endParaRPr lang="en-AU" dirty="0" smtClean="0"/>
          </a:p>
          <a:p>
            <a:pPr lvl="1"/>
            <a:r>
              <a:rPr lang="en-AU" dirty="0"/>
              <a:t>A</a:t>
            </a:r>
            <a:r>
              <a:rPr dirty="0" err="1" smtClean="0"/>
              <a:t>sthma</a:t>
            </a:r>
            <a:r>
              <a:rPr dirty="0" smtClean="0"/>
              <a:t>/COPD</a:t>
            </a:r>
            <a:endParaRPr lang="en-AU" dirty="0" smtClean="0"/>
          </a:p>
          <a:p>
            <a:pPr lvl="1"/>
            <a:r>
              <a:rPr dirty="0" smtClean="0"/>
              <a:t>CKD</a:t>
            </a:r>
            <a:endParaRPr lang="en-AU" dirty="0" smtClean="0"/>
          </a:p>
          <a:p>
            <a:pPr lvl="1"/>
            <a:r>
              <a:rPr lang="en-AU" dirty="0"/>
              <a:t>S</a:t>
            </a:r>
            <a:r>
              <a:rPr dirty="0" err="1" smtClean="0"/>
              <a:t>ignificant</a:t>
            </a:r>
            <a:r>
              <a:rPr dirty="0" smtClean="0"/>
              <a:t> </a:t>
            </a:r>
            <a:r>
              <a:rPr dirty="0"/>
              <a:t>PVD with chronic LL </a:t>
            </a:r>
            <a:r>
              <a:rPr dirty="0" smtClean="0"/>
              <a:t>ulcers</a:t>
            </a:r>
            <a:endParaRPr lang="en-AU" dirty="0" smtClean="0"/>
          </a:p>
          <a:p>
            <a:pPr lvl="1"/>
            <a:r>
              <a:rPr lang="en-AU" dirty="0"/>
              <a:t>M</a:t>
            </a:r>
            <a:r>
              <a:rPr dirty="0" err="1" smtClean="0"/>
              <a:t>ultiple</a:t>
            </a:r>
            <a:r>
              <a:rPr dirty="0" smtClean="0"/>
              <a:t> </a:t>
            </a:r>
            <a:r>
              <a:rPr dirty="0"/>
              <a:t>other comorbidities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Social history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6895"/>
            <a:ext cx="8229600" cy="4506912"/>
          </a:xfrm>
        </p:spPr>
        <p:txBody>
          <a:bodyPr/>
          <a:lstStyle/>
          <a:p>
            <a:r>
              <a:rPr lang="en-AU" dirty="0" smtClean="0"/>
              <a:t>Lives alone, nearest family in Williamstown</a:t>
            </a:r>
          </a:p>
          <a:p>
            <a:r>
              <a:rPr lang="en-AU" dirty="0" smtClean="0"/>
              <a:t>Independent with personal care, shopping, cooking and most domestic chores</a:t>
            </a:r>
          </a:p>
          <a:p>
            <a:r>
              <a:rPr lang="en-AU" dirty="0" smtClean="0"/>
              <a:t>HH 1/14 to clean floors</a:t>
            </a:r>
          </a:p>
          <a:p>
            <a:r>
              <a:rPr lang="en-AU" dirty="0" smtClean="0"/>
              <a:t>Private services for gardening, maintenance</a:t>
            </a:r>
          </a:p>
          <a:p>
            <a:r>
              <a:rPr lang="en-AU" dirty="0" smtClean="0"/>
              <a:t>Goes out to lunch with friends at least once a week</a:t>
            </a:r>
          </a:p>
        </p:txBody>
      </p:sp>
    </p:spTree>
    <p:extLst>
      <p:ext uri="{BB962C8B-B14F-4D97-AF65-F5344CB8AC3E}">
        <p14:creationId xmlns:p14="http://schemas.microsoft.com/office/powerpoint/2010/main" val="2777518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1798"/>
            <a:ext cx="8229600" cy="1146175"/>
          </a:xfrm>
        </p:spPr>
        <p:txBody>
          <a:bodyPr/>
          <a:lstStyle/>
          <a:p>
            <a:r>
              <a:rPr lang="en-AU" dirty="0" smtClean="0"/>
              <a:t>Social history (cont.)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07334"/>
            <a:ext cx="8229600" cy="4506912"/>
          </a:xfrm>
        </p:spPr>
        <p:txBody>
          <a:bodyPr/>
          <a:lstStyle/>
          <a:p>
            <a:r>
              <a:rPr lang="en-AU" dirty="0" smtClean="0"/>
              <a:t>Husband died 20 years ago (sudden cardiac death)</a:t>
            </a:r>
          </a:p>
          <a:p>
            <a:r>
              <a:rPr lang="en-AU" dirty="0" smtClean="0"/>
              <a:t>2 daughters:</a:t>
            </a:r>
          </a:p>
          <a:p>
            <a:pPr lvl="1"/>
            <a:r>
              <a:rPr lang="en-AU" dirty="0" smtClean="0"/>
              <a:t>One in Williamstown who is very supportive, although has a young family</a:t>
            </a:r>
          </a:p>
          <a:p>
            <a:pPr lvl="1"/>
            <a:r>
              <a:rPr lang="en-AU" dirty="0" smtClean="0"/>
              <a:t>One in Byron Bay, their relationship is strained although they still talk</a:t>
            </a:r>
          </a:p>
          <a:p>
            <a:r>
              <a:rPr lang="en-AU" dirty="0" smtClean="0"/>
              <a:t>2 living younger siblings live interstate</a:t>
            </a:r>
          </a:p>
          <a:p>
            <a:r>
              <a:rPr lang="en-AU" dirty="0" smtClean="0"/>
              <a:t>Does not drive</a:t>
            </a:r>
          </a:p>
          <a:p>
            <a:r>
              <a:rPr lang="en-AU" dirty="0" smtClean="0"/>
              <a:t>A lot of anxiety around new diagnosis of heart failure</a:t>
            </a:r>
          </a:p>
        </p:txBody>
      </p:sp>
    </p:spTree>
    <p:extLst>
      <p:ext uri="{BB962C8B-B14F-4D97-AF65-F5344CB8AC3E}">
        <p14:creationId xmlns:p14="http://schemas.microsoft.com/office/powerpoint/2010/main" val="3899069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458"/>
            <a:ext cx="8229600" cy="1146175"/>
          </a:xfrm>
        </p:spPr>
        <p:txBody>
          <a:bodyPr/>
          <a:lstStyle/>
          <a:p>
            <a:r>
              <a:rPr lang="en-AU" dirty="0" smtClean="0"/>
              <a:t>Management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4633"/>
            <a:ext cx="8229600" cy="4506912"/>
          </a:xfrm>
        </p:spPr>
        <p:txBody>
          <a:bodyPr/>
          <a:lstStyle/>
          <a:p>
            <a:r>
              <a:rPr lang="en-AU" dirty="0" smtClean="0"/>
              <a:t>Diuresis and 1.5L fluid restriction</a:t>
            </a:r>
          </a:p>
          <a:p>
            <a:r>
              <a:rPr lang="en-AU" dirty="0" smtClean="0"/>
              <a:t>Strict fluid balance and daily weighs</a:t>
            </a:r>
          </a:p>
          <a:p>
            <a:r>
              <a:rPr lang="en-AU" dirty="0" smtClean="0"/>
              <a:t>Optimisation of heart failure medications</a:t>
            </a:r>
          </a:p>
          <a:p>
            <a:r>
              <a:rPr lang="en-AU" dirty="0" smtClean="0"/>
              <a:t>Further Ix of intracranial cyst</a:t>
            </a:r>
          </a:p>
          <a:p>
            <a:r>
              <a:rPr lang="en-AU" dirty="0" smtClean="0"/>
              <a:t>Physiotherapy, as below PMLOF</a:t>
            </a:r>
          </a:p>
          <a:p>
            <a:pPr marL="457200" lvl="1" indent="0">
              <a:buNone/>
            </a:pPr>
            <a:r>
              <a:rPr lang="en-AU" dirty="0" smtClean="0"/>
              <a:t>Currently:</a:t>
            </a:r>
          </a:p>
          <a:p>
            <a:pPr lvl="1"/>
            <a:r>
              <a:rPr lang="en-AU" dirty="0" smtClean="0"/>
              <a:t>Assist x1 to T/F</a:t>
            </a:r>
          </a:p>
          <a:p>
            <a:pPr lvl="1"/>
            <a:r>
              <a:rPr lang="en-AU" dirty="0"/>
              <a:t>S</a:t>
            </a:r>
            <a:r>
              <a:rPr lang="en-AU" dirty="0" smtClean="0"/>
              <a:t>upervision to ambulate with gait aid</a:t>
            </a:r>
          </a:p>
          <a:p>
            <a:r>
              <a:rPr lang="en-AU" dirty="0" smtClean="0"/>
              <a:t>Full allied health r/v, re: d/c needs</a:t>
            </a:r>
          </a:p>
        </p:txBody>
      </p:sp>
    </p:spTree>
    <p:extLst>
      <p:ext uri="{BB962C8B-B14F-4D97-AF65-F5344CB8AC3E}">
        <p14:creationId xmlns:p14="http://schemas.microsoft.com/office/powerpoint/2010/main" val="2513851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Myelodysplastic</a:t>
            </a:r>
            <a:r>
              <a:rPr lang="en-AU" dirty="0" smtClean="0"/>
              <a:t> syndrome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Characterised by </a:t>
            </a:r>
            <a:r>
              <a:rPr lang="en-AU" dirty="0" err="1" smtClean="0"/>
              <a:t>dyshaematopoesis</a:t>
            </a:r>
            <a:endParaRPr lang="en-AU" dirty="0" smtClean="0"/>
          </a:p>
          <a:p>
            <a:pPr lvl="1"/>
            <a:r>
              <a:rPr lang="en-AU" dirty="0" err="1" smtClean="0"/>
              <a:t>Dyserythropoesis</a:t>
            </a:r>
            <a:r>
              <a:rPr lang="en-AU" dirty="0" smtClean="0"/>
              <a:t> </a:t>
            </a:r>
            <a:r>
              <a:rPr lang="en-AU" dirty="0" smtClean="0">
                <a:sym typeface="Wingdings" panose="05000000000000000000" pitchFamily="2" charset="2"/>
              </a:rPr>
              <a:t> Anaemia</a:t>
            </a:r>
            <a:endParaRPr lang="en-AU" dirty="0" smtClean="0"/>
          </a:p>
          <a:p>
            <a:pPr lvl="1"/>
            <a:r>
              <a:rPr lang="en-AU" dirty="0" err="1" smtClean="0"/>
              <a:t>Dysgranulocytopoesis</a:t>
            </a:r>
            <a:r>
              <a:rPr lang="en-AU" dirty="0" smtClean="0"/>
              <a:t> </a:t>
            </a:r>
            <a:r>
              <a:rPr lang="en-AU" dirty="0" smtClean="0">
                <a:sym typeface="Wingdings" panose="05000000000000000000" pitchFamily="2" charset="2"/>
              </a:rPr>
              <a:t> Neutropenia</a:t>
            </a:r>
            <a:endParaRPr lang="en-AU" dirty="0" smtClean="0"/>
          </a:p>
          <a:p>
            <a:pPr lvl="1"/>
            <a:r>
              <a:rPr lang="en-AU" dirty="0" err="1" smtClean="0"/>
              <a:t>Dysmegakaryopoesis</a:t>
            </a:r>
            <a:r>
              <a:rPr lang="en-AU" dirty="0" smtClean="0"/>
              <a:t> </a:t>
            </a:r>
            <a:r>
              <a:rPr lang="en-AU" dirty="0" smtClean="0">
                <a:sym typeface="Wingdings" panose="05000000000000000000" pitchFamily="2" charset="2"/>
              </a:rPr>
              <a:t> Thrombocytopenia</a:t>
            </a:r>
          </a:p>
          <a:p>
            <a:r>
              <a:rPr lang="en-AU" dirty="0" smtClean="0">
                <a:sym typeface="Wingdings" panose="05000000000000000000" pitchFamily="2" charset="2"/>
              </a:rPr>
              <a:t>Classified broadly by the above + the percentage of blasts in peripheral film + bone marrow findings</a:t>
            </a:r>
          </a:p>
          <a:p>
            <a:r>
              <a:rPr lang="en-AU" dirty="0" smtClean="0">
                <a:sym typeface="Wingdings" panose="05000000000000000000" pitchFamily="2" charset="2"/>
              </a:rPr>
              <a:t>&gt;20% blasts = transformation to AML</a:t>
            </a:r>
            <a:endParaRPr lang="en-AU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80481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Prognosis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Dependent on disease phenotype and patient’s age and comorbidities</a:t>
            </a:r>
          </a:p>
          <a:p>
            <a:r>
              <a:rPr lang="en-AU" dirty="0" smtClean="0"/>
              <a:t>May be as little as months, up to ten years or more</a:t>
            </a:r>
          </a:p>
          <a:p>
            <a:r>
              <a:rPr lang="en-AU" dirty="0" smtClean="0"/>
              <a:t>Manifestations of isolated anaemia with few blasts have the most favourable prognosis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1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Treatment options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Supportive blood transfusion</a:t>
            </a:r>
          </a:p>
          <a:p>
            <a:r>
              <a:rPr lang="en-AU" dirty="0" smtClean="0"/>
              <a:t>EPO +/- GCSF</a:t>
            </a:r>
          </a:p>
          <a:p>
            <a:r>
              <a:rPr lang="en-AU" dirty="0" smtClean="0"/>
              <a:t>Thalidomide/</a:t>
            </a:r>
            <a:r>
              <a:rPr lang="en-AU" dirty="0" err="1" smtClean="0"/>
              <a:t>lenalidomide</a:t>
            </a:r>
            <a:endParaRPr lang="en-AU" dirty="0" smtClean="0"/>
          </a:p>
          <a:p>
            <a:r>
              <a:rPr lang="en-AU" dirty="0" err="1" smtClean="0"/>
              <a:t>Hypomethylating</a:t>
            </a:r>
            <a:r>
              <a:rPr lang="en-AU" dirty="0" smtClean="0"/>
              <a:t> agents</a:t>
            </a:r>
          </a:p>
          <a:p>
            <a:pPr lvl="1"/>
            <a:r>
              <a:rPr lang="en-AU" dirty="0" err="1" smtClean="0"/>
              <a:t>Azacitidine</a:t>
            </a:r>
            <a:endParaRPr lang="en-AU" dirty="0"/>
          </a:p>
          <a:p>
            <a:pPr lvl="1"/>
            <a:r>
              <a:rPr lang="en-AU" dirty="0" err="1" smtClean="0"/>
              <a:t>Decitabine</a:t>
            </a:r>
            <a:endParaRPr lang="en-AU" dirty="0" smtClean="0"/>
          </a:p>
          <a:p>
            <a:r>
              <a:rPr lang="en-AU" dirty="0" err="1" smtClean="0"/>
              <a:t>Allogenic</a:t>
            </a:r>
            <a:r>
              <a:rPr lang="en-AU" dirty="0" smtClean="0"/>
              <a:t> HSCT</a:t>
            </a:r>
          </a:p>
        </p:txBody>
      </p:sp>
    </p:spTree>
    <p:extLst>
      <p:ext uri="{BB962C8B-B14F-4D97-AF65-F5344CB8AC3E}">
        <p14:creationId xmlns:p14="http://schemas.microsoft.com/office/powerpoint/2010/main" val="2713216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HOPC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03119"/>
            <a:ext cx="8229600" cy="4506912"/>
          </a:xfrm>
        </p:spPr>
        <p:txBody>
          <a:bodyPr/>
          <a:lstStyle/>
          <a:p>
            <a:r>
              <a:rPr lang="en-AU" dirty="0" smtClean="0"/>
              <a:t>2-3 weeks of increasing leg swelling bilaterally associated with redness</a:t>
            </a:r>
          </a:p>
          <a:p>
            <a:r>
              <a:rPr lang="en-AU" dirty="0" smtClean="0"/>
              <a:t>Associated functional decline</a:t>
            </a:r>
          </a:p>
          <a:p>
            <a:pPr lvl="1"/>
            <a:r>
              <a:rPr lang="en-AU" dirty="0" smtClean="0"/>
              <a:t>Fatigue</a:t>
            </a:r>
          </a:p>
          <a:p>
            <a:pPr lvl="1"/>
            <a:r>
              <a:rPr lang="en-AU" dirty="0" smtClean="0"/>
              <a:t>Decreased Ex tolerance 2</a:t>
            </a:r>
            <a:r>
              <a:rPr lang="en-AU" baseline="30000" dirty="0" smtClean="0"/>
              <a:t>o</a:t>
            </a:r>
            <a:r>
              <a:rPr lang="en-AU" dirty="0" smtClean="0"/>
              <a:t> to weakness</a:t>
            </a:r>
          </a:p>
          <a:p>
            <a:r>
              <a:rPr lang="en-AU" dirty="0" smtClean="0"/>
              <a:t>Nil dyspnoea, chest pain, </a:t>
            </a:r>
            <a:r>
              <a:rPr lang="en-AU" dirty="0" err="1" smtClean="0"/>
              <a:t>othropnoea</a:t>
            </a:r>
            <a:r>
              <a:rPr lang="en-AU" dirty="0" smtClean="0"/>
              <a:t>, PND, fever</a:t>
            </a:r>
          </a:p>
          <a:p>
            <a:r>
              <a:rPr lang="en-AU" dirty="0" smtClean="0"/>
              <a:t>Heart failure medications were changed 3/52 ago</a:t>
            </a:r>
          </a:p>
        </p:txBody>
      </p:sp>
    </p:spTree>
    <p:extLst>
      <p:ext uri="{BB962C8B-B14F-4D97-AF65-F5344CB8AC3E}">
        <p14:creationId xmlns:p14="http://schemas.microsoft.com/office/powerpoint/2010/main" val="2678999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HOPC (cont.)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Treated empirically as B/L </a:t>
            </a:r>
            <a:r>
              <a:rPr lang="en-AU" dirty="0" smtClean="0"/>
              <a:t>cellulitis</a:t>
            </a:r>
          </a:p>
          <a:p>
            <a:r>
              <a:rPr lang="en-AU" dirty="0" smtClean="0"/>
              <a:t>Adm. as symptoms failed to improve</a:t>
            </a:r>
          </a:p>
          <a:p>
            <a:r>
              <a:rPr lang="en-AU" dirty="0" smtClean="0"/>
              <a:t>Has been very tired during the day, sleeping frequently</a:t>
            </a:r>
          </a:p>
          <a:p>
            <a:r>
              <a:rPr lang="en-AU" dirty="0" smtClean="0"/>
              <a:t>Reports poor sleep at night</a:t>
            </a:r>
          </a:p>
          <a:p>
            <a:r>
              <a:rPr lang="en-AU" dirty="0" smtClean="0"/>
              <a:t>2 x recent falls</a:t>
            </a:r>
          </a:p>
        </p:txBody>
      </p:sp>
    </p:spTree>
    <p:extLst>
      <p:ext uri="{BB962C8B-B14F-4D97-AF65-F5344CB8AC3E}">
        <p14:creationId xmlns:p14="http://schemas.microsoft.com/office/powerpoint/2010/main" val="3999598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Medical history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308"/>
            <a:ext cx="8229600" cy="4506912"/>
          </a:xfrm>
        </p:spPr>
        <p:txBody>
          <a:bodyPr/>
          <a:lstStyle/>
          <a:p>
            <a:r>
              <a:rPr lang="en-AU" dirty="0" smtClean="0"/>
              <a:t>IHD: MI ~2011 (medically managed)</a:t>
            </a:r>
          </a:p>
          <a:p>
            <a:r>
              <a:rPr lang="en-AU" dirty="0" smtClean="0"/>
              <a:t>MR</a:t>
            </a:r>
          </a:p>
          <a:p>
            <a:r>
              <a:rPr lang="en-AU" dirty="0" smtClean="0"/>
              <a:t>Asthma/COAD</a:t>
            </a:r>
          </a:p>
          <a:p>
            <a:pPr lvl="1"/>
            <a:r>
              <a:rPr lang="en-AU" dirty="0" smtClean="0"/>
              <a:t>She states asthma</a:t>
            </a:r>
          </a:p>
          <a:p>
            <a:pPr lvl="1"/>
            <a:r>
              <a:rPr lang="en-AU" dirty="0" smtClean="0"/>
              <a:t>Late onset</a:t>
            </a:r>
          </a:p>
          <a:p>
            <a:pPr lvl="1"/>
            <a:r>
              <a:rPr lang="en-AU" dirty="0"/>
              <a:t>L</a:t>
            </a:r>
            <a:r>
              <a:rPr lang="en-AU" dirty="0" smtClean="0"/>
              <a:t>ifetime non-smoker</a:t>
            </a:r>
          </a:p>
          <a:p>
            <a:r>
              <a:rPr lang="en-AU" dirty="0" err="1" smtClean="0"/>
              <a:t>Myelodysplastic</a:t>
            </a:r>
            <a:r>
              <a:rPr lang="en-AU" dirty="0" smtClean="0"/>
              <a:t> syndrome</a:t>
            </a:r>
          </a:p>
          <a:p>
            <a:pPr lvl="1"/>
            <a:r>
              <a:rPr lang="en-AU" dirty="0" smtClean="0"/>
              <a:t>Managed with monthly blood transfusions</a:t>
            </a:r>
          </a:p>
          <a:p>
            <a:pPr lvl="1"/>
            <a:r>
              <a:rPr lang="en-AU" dirty="0" smtClean="0"/>
              <a:t>Tolerates well and gets symptomatic relief</a:t>
            </a:r>
          </a:p>
        </p:txBody>
      </p:sp>
    </p:spTree>
    <p:extLst>
      <p:ext uri="{BB962C8B-B14F-4D97-AF65-F5344CB8AC3E}">
        <p14:creationId xmlns:p14="http://schemas.microsoft.com/office/powerpoint/2010/main" val="2476832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274"/>
            <a:ext cx="8229600" cy="1146175"/>
          </a:xfrm>
        </p:spPr>
        <p:txBody>
          <a:bodyPr/>
          <a:lstStyle/>
          <a:p>
            <a:r>
              <a:rPr lang="en-AU" dirty="0" smtClean="0"/>
              <a:t>Medical history (cont.)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16511"/>
            <a:ext cx="8229600" cy="4506912"/>
          </a:xfrm>
        </p:spPr>
        <p:txBody>
          <a:bodyPr/>
          <a:lstStyle/>
          <a:p>
            <a:r>
              <a:rPr lang="en-AU" dirty="0" smtClean="0"/>
              <a:t>CKD</a:t>
            </a:r>
          </a:p>
          <a:p>
            <a:r>
              <a:rPr lang="en-AU" dirty="0" smtClean="0"/>
              <a:t>Recurrent UTIs, on cephalexin prophylaxis</a:t>
            </a:r>
          </a:p>
          <a:p>
            <a:r>
              <a:rPr lang="en-AU" dirty="0" smtClean="0"/>
              <a:t>PVD</a:t>
            </a:r>
          </a:p>
          <a:p>
            <a:pPr lvl="1"/>
            <a:r>
              <a:rPr lang="en-AU" dirty="0" smtClean="0"/>
              <a:t>Chronic non-healing ulcers on LLs prev.</a:t>
            </a:r>
          </a:p>
          <a:p>
            <a:pPr lvl="1"/>
            <a:r>
              <a:rPr lang="en-AU" dirty="0" smtClean="0"/>
              <a:t>B/L LL operations, ?fem-pop bypass</a:t>
            </a:r>
          </a:p>
          <a:p>
            <a:r>
              <a:rPr lang="en-AU" dirty="0" smtClean="0"/>
              <a:t>Thyroidectomy</a:t>
            </a:r>
          </a:p>
          <a:p>
            <a:r>
              <a:rPr lang="en-AU" dirty="0" smtClean="0"/>
              <a:t>HTN, shingles, GORD, glaucoma, visual impairment</a:t>
            </a:r>
          </a:p>
          <a:p>
            <a:r>
              <a:rPr lang="en-AU" dirty="0" smtClean="0"/>
              <a:t>Multiple other surgeries </a:t>
            </a:r>
            <a:r>
              <a:rPr lang="en-AU" sz="2400" dirty="0" smtClean="0"/>
              <a:t>i.e. </a:t>
            </a:r>
            <a:r>
              <a:rPr lang="en-AU" sz="2400" dirty="0" err="1" smtClean="0"/>
              <a:t>appendicectomy</a:t>
            </a:r>
            <a:r>
              <a:rPr lang="en-AU" sz="2400" dirty="0" smtClean="0"/>
              <a:t>, cholecystectomy, hysterectomy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281802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Examination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9352"/>
            <a:ext cx="8229600" cy="4506912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GA:</a:t>
            </a:r>
          </a:p>
          <a:p>
            <a:r>
              <a:rPr lang="en-AU" dirty="0" smtClean="0"/>
              <a:t>Frequently sleeping deeply at any time of day, </a:t>
            </a:r>
            <a:r>
              <a:rPr lang="en-AU" dirty="0" err="1" smtClean="0"/>
              <a:t>rousable</a:t>
            </a:r>
            <a:endParaRPr lang="en-AU" dirty="0" smtClean="0"/>
          </a:p>
          <a:p>
            <a:r>
              <a:rPr lang="en-AU" dirty="0" smtClean="0"/>
              <a:t>Otherwise appears comfortable, not dyspnoeic</a:t>
            </a:r>
          </a:p>
          <a:p>
            <a:pPr marL="0" indent="0">
              <a:buNone/>
            </a:pPr>
            <a:r>
              <a:rPr lang="en-AU" dirty="0" err="1" smtClean="0"/>
              <a:t>Obs</a:t>
            </a:r>
            <a:r>
              <a:rPr lang="en-AU" dirty="0" smtClean="0"/>
              <a:t>:</a:t>
            </a:r>
          </a:p>
          <a:p>
            <a:r>
              <a:rPr lang="en-AU" dirty="0" smtClean="0"/>
              <a:t>BP 135/60, HR 70 </a:t>
            </a:r>
            <a:r>
              <a:rPr lang="en-AU" dirty="0" err="1" smtClean="0"/>
              <a:t>reg</a:t>
            </a:r>
            <a:endParaRPr lang="en-AU" dirty="0" smtClean="0"/>
          </a:p>
          <a:p>
            <a:r>
              <a:rPr lang="en-AU" dirty="0" smtClean="0"/>
              <a:t>RR 18, SpO</a:t>
            </a:r>
            <a:r>
              <a:rPr lang="en-AU" baseline="-25000" dirty="0" smtClean="0"/>
              <a:t>2</a:t>
            </a:r>
            <a:r>
              <a:rPr lang="en-AU" dirty="0" smtClean="0"/>
              <a:t> 98% RA</a:t>
            </a:r>
          </a:p>
          <a:p>
            <a:r>
              <a:rPr lang="en-AU" dirty="0" smtClean="0"/>
              <a:t>Temp 36.2</a:t>
            </a:r>
            <a:r>
              <a:rPr lang="en-AU" baseline="30000" dirty="0" smtClean="0"/>
              <a:t>o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938104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Examination (cont.)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711"/>
            <a:ext cx="8229600" cy="4506912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Cardio/</a:t>
            </a:r>
            <a:r>
              <a:rPr lang="en-AU" dirty="0" err="1" smtClean="0"/>
              <a:t>resp</a:t>
            </a:r>
            <a:r>
              <a:rPr lang="en-AU" dirty="0" smtClean="0"/>
              <a:t>:</a:t>
            </a:r>
          </a:p>
          <a:p>
            <a:r>
              <a:rPr lang="en-AU" dirty="0" smtClean="0"/>
              <a:t>JVP elevated 6cm</a:t>
            </a:r>
          </a:p>
          <a:p>
            <a:r>
              <a:rPr lang="en-AU" dirty="0" smtClean="0"/>
              <a:t>Loud </a:t>
            </a:r>
            <a:r>
              <a:rPr lang="en-AU" dirty="0" err="1" smtClean="0"/>
              <a:t>pansystolic</a:t>
            </a:r>
            <a:r>
              <a:rPr lang="en-AU" dirty="0" smtClean="0"/>
              <a:t> murmur</a:t>
            </a:r>
          </a:p>
          <a:p>
            <a:pPr lvl="1"/>
            <a:r>
              <a:rPr lang="en-AU" dirty="0" smtClean="0"/>
              <a:t>Loudest at mitral region, radiating to axilla</a:t>
            </a:r>
          </a:p>
          <a:p>
            <a:pPr lvl="1"/>
            <a:r>
              <a:rPr lang="en-AU" dirty="0" smtClean="0"/>
              <a:t>Louder on expiration</a:t>
            </a:r>
          </a:p>
          <a:p>
            <a:r>
              <a:rPr lang="en-AU" dirty="0" smtClean="0"/>
              <a:t>Chest clear</a:t>
            </a:r>
          </a:p>
          <a:p>
            <a:r>
              <a:rPr lang="en-AU" dirty="0" smtClean="0"/>
              <a:t>Pitting oedema to knees B/L, with associated erythema</a:t>
            </a:r>
          </a:p>
          <a:p>
            <a:r>
              <a:rPr lang="en-AU" dirty="0" smtClean="0"/>
              <a:t>Dressing on L) leg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383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Medications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numCol="2"/>
          <a:lstStyle/>
          <a:p>
            <a:r>
              <a:rPr lang="en-AU" sz="2800" dirty="0" smtClean="0"/>
              <a:t>Cephalexin 250mg d</a:t>
            </a:r>
          </a:p>
          <a:p>
            <a:r>
              <a:rPr lang="en-AU" sz="2800" dirty="0" err="1" smtClean="0"/>
              <a:t>Frusemide</a:t>
            </a:r>
            <a:r>
              <a:rPr lang="en-AU" sz="2800" dirty="0" smtClean="0"/>
              <a:t> 20mg d</a:t>
            </a:r>
          </a:p>
          <a:p>
            <a:r>
              <a:rPr lang="en-AU" sz="2800" dirty="0" smtClean="0"/>
              <a:t>Aspirin 100mg d</a:t>
            </a:r>
          </a:p>
          <a:p>
            <a:r>
              <a:rPr lang="en-AU" sz="2800" dirty="0" smtClean="0"/>
              <a:t>Quinapril 5mg d</a:t>
            </a:r>
          </a:p>
          <a:p>
            <a:r>
              <a:rPr lang="en-AU" sz="2800" dirty="0" err="1" smtClean="0"/>
              <a:t>Metoprolol</a:t>
            </a:r>
            <a:r>
              <a:rPr lang="en-AU" sz="2800" dirty="0" smtClean="0"/>
              <a:t> 50mg BD</a:t>
            </a:r>
          </a:p>
          <a:p>
            <a:r>
              <a:rPr lang="en-AU" sz="2800" dirty="0" smtClean="0"/>
              <a:t>Prednisolone 2.5mg d</a:t>
            </a:r>
          </a:p>
          <a:p>
            <a:r>
              <a:rPr lang="en-AU" sz="2800" dirty="0" err="1" smtClean="0"/>
              <a:t>Duro</a:t>
            </a:r>
            <a:r>
              <a:rPr lang="en-AU" sz="2800" dirty="0" smtClean="0"/>
              <a:t> K ii d</a:t>
            </a:r>
          </a:p>
          <a:p>
            <a:r>
              <a:rPr lang="en-AU" sz="2800" dirty="0" smtClean="0"/>
              <a:t>Folic acid 0.5mg d</a:t>
            </a:r>
          </a:p>
          <a:p>
            <a:r>
              <a:rPr lang="en-AU" sz="2800" dirty="0" err="1" smtClean="0"/>
              <a:t>Pregabalin</a:t>
            </a:r>
            <a:r>
              <a:rPr lang="en-AU" sz="2800" dirty="0" smtClean="0"/>
              <a:t> 75mg d</a:t>
            </a:r>
          </a:p>
          <a:p>
            <a:r>
              <a:rPr lang="en-AU" sz="2800" dirty="0" err="1" smtClean="0"/>
              <a:t>Panadeine</a:t>
            </a:r>
            <a:r>
              <a:rPr lang="en-AU" sz="2800" dirty="0" smtClean="0"/>
              <a:t> forte ii d</a:t>
            </a:r>
          </a:p>
          <a:p>
            <a:r>
              <a:rPr lang="en-AU" sz="2800" dirty="0" smtClean="0"/>
              <a:t>Pantoprazole 40mg d</a:t>
            </a:r>
          </a:p>
          <a:p>
            <a:r>
              <a:rPr lang="en-AU" sz="2800" dirty="0" smtClean="0"/>
              <a:t>Allopurinol 200mg d</a:t>
            </a:r>
          </a:p>
          <a:p>
            <a:r>
              <a:rPr lang="en-AU" sz="2800" dirty="0" err="1" smtClean="0"/>
              <a:t>Lumigan</a:t>
            </a:r>
            <a:r>
              <a:rPr lang="en-AU" sz="2800" dirty="0" smtClean="0"/>
              <a:t> drops</a:t>
            </a:r>
          </a:p>
          <a:p>
            <a:r>
              <a:rPr lang="en-AU" sz="2800" dirty="0" err="1" smtClean="0"/>
              <a:t>Alphagan</a:t>
            </a:r>
            <a:r>
              <a:rPr lang="en-AU" sz="2800" dirty="0" smtClean="0"/>
              <a:t> drops</a:t>
            </a:r>
          </a:p>
          <a:p>
            <a:r>
              <a:rPr lang="en-AU" sz="2800" dirty="0" err="1" smtClean="0"/>
              <a:t>Azopt</a:t>
            </a:r>
            <a:r>
              <a:rPr lang="en-AU" sz="2800" dirty="0" smtClean="0"/>
              <a:t> drops</a:t>
            </a:r>
          </a:p>
          <a:p>
            <a:r>
              <a:rPr lang="en-AU" sz="2800" dirty="0" smtClean="0"/>
              <a:t>Salbutamol inhaler</a:t>
            </a:r>
          </a:p>
          <a:p>
            <a:r>
              <a:rPr lang="en-AU" sz="2800" dirty="0" err="1" smtClean="0"/>
              <a:t>Ciclesonide</a:t>
            </a:r>
            <a:r>
              <a:rPr lang="en-AU" sz="2800" dirty="0" smtClean="0"/>
              <a:t> inhaler</a:t>
            </a:r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942732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Issues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#"/>
            </a:pPr>
            <a:r>
              <a:rPr lang="en-AU" dirty="0" smtClean="0"/>
              <a:t>RHF</a:t>
            </a:r>
          </a:p>
          <a:p>
            <a:pPr lvl="1"/>
            <a:r>
              <a:rPr lang="en-AU" dirty="0" smtClean="0"/>
              <a:t>Peripheral oedema, raised JVP</a:t>
            </a:r>
          </a:p>
          <a:p>
            <a:pPr>
              <a:buFont typeface="Arial" panose="020B0604020202020204" pitchFamily="34" charset="0"/>
              <a:buChar char="#"/>
            </a:pPr>
            <a:r>
              <a:rPr lang="en-AU" dirty="0" smtClean="0"/>
              <a:t>Intracranial cyst found on CTB (8/9)</a:t>
            </a:r>
          </a:p>
          <a:p>
            <a:pPr lvl="1"/>
            <a:r>
              <a:rPr lang="en-AU" dirty="0"/>
              <a:t>Mass effect as evidenced by midline </a:t>
            </a:r>
            <a:r>
              <a:rPr lang="en-AU" dirty="0" smtClean="0"/>
              <a:t>shift</a:t>
            </a:r>
          </a:p>
          <a:p>
            <a:pPr>
              <a:buFont typeface="Arial" panose="020B0604020202020204" pitchFamily="34" charset="0"/>
              <a:buChar char="#"/>
            </a:pPr>
            <a:r>
              <a:rPr lang="en-AU" dirty="0" smtClean="0"/>
              <a:t>Recurrent falls (x2 in 2/52)</a:t>
            </a:r>
          </a:p>
          <a:p>
            <a:pPr>
              <a:buFont typeface="Arial" panose="020B0604020202020204" pitchFamily="34" charset="0"/>
              <a:buChar char="#"/>
            </a:pPr>
            <a:r>
              <a:rPr lang="en-AU" dirty="0" smtClean="0"/>
              <a:t>Discharge planning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652720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</TotalTime>
  <Words>603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Mrs. KFG, 83yo woman</vt:lpstr>
      <vt:lpstr>HOPC</vt:lpstr>
      <vt:lpstr>HOPC (cont.)</vt:lpstr>
      <vt:lpstr>Medical history</vt:lpstr>
      <vt:lpstr>Medical history (cont.)</vt:lpstr>
      <vt:lpstr>Examination</vt:lpstr>
      <vt:lpstr>Examination (cont.)</vt:lpstr>
      <vt:lpstr>Medications</vt:lpstr>
      <vt:lpstr>Issues</vt:lpstr>
      <vt:lpstr>Social history</vt:lpstr>
      <vt:lpstr>Social history (cont.)</vt:lpstr>
      <vt:lpstr>Management</vt:lpstr>
      <vt:lpstr>Myelodysplastic syndrome</vt:lpstr>
      <vt:lpstr>Prognosis</vt:lpstr>
      <vt:lpstr>Treatment options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Mrs. KFG, 83yo woman</dc:title>
  <dc:creator>Shaun</dc:creator>
  <cp:lastModifiedBy>Monica</cp:lastModifiedBy>
  <cp:revision>12</cp:revision>
  <dcterms:modified xsi:type="dcterms:W3CDTF">2014-10-17T00:32:07Z</dcterms:modified>
</cp:coreProperties>
</file>