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9" r:id="rId7"/>
    <p:sldId id="260" r:id="rId8"/>
    <p:sldId id="261" r:id="rId9"/>
    <p:sldId id="266" r:id="rId10"/>
    <p:sldId id="263" r:id="rId11"/>
    <p:sldId id="262" r:id="rId12"/>
    <p:sldId id="264" r:id="rId13"/>
    <p:sldId id="270" r:id="rId14"/>
    <p:sldId id="271" r:id="rId15"/>
    <p:sldId id="277" r:id="rId16"/>
    <p:sldId id="265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79436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9784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7652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93958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76362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8023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29750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4310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69433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05195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4702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5D9B-1799-4036-B9A0-ABAA8E97BF76}" type="datetimeFigureOut">
              <a:rPr lang="en-AU" smtClean="0"/>
              <a:pPr/>
              <a:t>14/08/2014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74ED2-6F52-4544-AA97-59B4DFAAA51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891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288" y="2339163"/>
            <a:ext cx="7772400" cy="201768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dirty="0">
                <a:solidFill>
                  <a:prstClr val="white"/>
                </a:solidFill>
                <a:latin typeface="Trebuchet MS"/>
              </a:rPr>
              <a:t>Mismatch Repair deficient CRC: implications for </a:t>
            </a:r>
            <a:r>
              <a:rPr lang="en-US" sz="4000" dirty="0" smtClean="0">
                <a:solidFill>
                  <a:prstClr val="white"/>
                </a:solidFill>
                <a:latin typeface="Trebuchet MS"/>
              </a:rPr>
              <a:t>clinical practice</a:t>
            </a:r>
            <a:br>
              <a:rPr lang="en-US" sz="4000" dirty="0" smtClean="0">
                <a:solidFill>
                  <a:prstClr val="white"/>
                </a:solidFill>
                <a:latin typeface="Trebuchet MS"/>
              </a:rPr>
            </a:br>
            <a:r>
              <a:rPr lang="en-US" sz="4000" dirty="0">
                <a:solidFill>
                  <a:prstClr val="white"/>
                </a:solidFill>
                <a:latin typeface="Trebuchet MS"/>
              </a:rPr>
              <a:t/>
            </a:r>
            <a:br>
              <a:rPr lang="en-US" sz="4000" dirty="0">
                <a:solidFill>
                  <a:prstClr val="white"/>
                </a:solidFill>
                <a:latin typeface="Trebuchet MS"/>
              </a:rPr>
            </a:br>
            <a:r>
              <a:rPr lang="en-US" sz="4000" dirty="0" err="1" smtClean="0">
                <a:solidFill>
                  <a:prstClr val="white"/>
                </a:solidFill>
                <a:latin typeface="Trebuchet MS"/>
              </a:rPr>
              <a:t>Yoland</a:t>
            </a:r>
            <a:r>
              <a:rPr lang="en-US" sz="4000" dirty="0" smtClean="0">
                <a:solidFill>
                  <a:prstClr val="white"/>
                </a:solidFill>
                <a:latin typeface="Trebuchet MS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rebuchet MS"/>
              </a:rPr>
              <a:t>Antill</a:t>
            </a:r>
            <a:r>
              <a:rPr lang="en-US" sz="4000" dirty="0">
                <a:solidFill>
                  <a:prstClr val="white"/>
                </a:solidFill>
                <a:latin typeface="Trebuchet MS"/>
              </a:rPr>
              <a:t/>
            </a:r>
            <a:br>
              <a:rPr lang="en-US" sz="4000" dirty="0">
                <a:solidFill>
                  <a:prstClr val="white"/>
                </a:solidFill>
                <a:latin typeface="Trebuchet MS"/>
              </a:rPr>
            </a:br>
            <a:r>
              <a:rPr lang="en-US" sz="4000" dirty="0" smtClean="0">
                <a:solidFill>
                  <a:prstClr val="white"/>
                </a:solidFill>
                <a:latin typeface="Trebuchet MS"/>
              </a:rPr>
              <a:t>Medical Oncologist</a:t>
            </a:r>
            <a:br>
              <a:rPr lang="en-US" sz="4000" dirty="0" smtClean="0">
                <a:solidFill>
                  <a:prstClr val="white"/>
                </a:solidFill>
                <a:latin typeface="Trebuchet MS"/>
              </a:rPr>
            </a:br>
            <a:r>
              <a:rPr lang="en-US" sz="4000" dirty="0" smtClean="0">
                <a:solidFill>
                  <a:prstClr val="white"/>
                </a:solidFill>
                <a:latin typeface="Trebuchet MS"/>
              </a:rPr>
              <a:t>Cancer Genetics</a:t>
            </a:r>
            <a:endParaRPr lang="en-US" sz="2000" spc="100" dirty="0" smtClean="0">
              <a:solidFill>
                <a:srgbClr val="54A9D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39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2263"/>
            <a:ext cx="5638800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60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BRAF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 BRAF V600E mutation in 63% cases associated with CIMP CRCs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6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 in </a:t>
            </a:r>
            <a:r>
              <a:rPr lang="en-GB" sz="26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</a:t>
            </a:r>
            <a:r>
              <a:rPr lang="en-GB" sz="26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sporadic tumours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6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?&lt;1% in Lynch CRCs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BRAF mutations </a:t>
            </a:r>
            <a:r>
              <a:rPr lang="en-GB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poorer prognosis in CIMP CRCs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relationship between CIMP CRCs and BRAF mutations is unclear but a useful means of differentiating Lynch from CIMP </a:t>
            </a:r>
            <a:r>
              <a:rPr lang="en-GB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tumours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60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8" y="620688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08658" y="1034980"/>
            <a:ext cx="92126" cy="23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3568" y="4725144"/>
            <a:ext cx="4464496" cy="13464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2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713"/>
          <a:stretch/>
        </p:blipFill>
        <p:spPr bwMode="auto">
          <a:xfrm>
            <a:off x="3881778" y="4437112"/>
            <a:ext cx="1400175" cy="1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AU" dirty="0" smtClean="0"/>
              <a:t>Tumour assessment possibilities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232884" y="1768333"/>
            <a:ext cx="2736304" cy="1908792"/>
          </a:xfrm>
          <a:prstGeom prst="cloudCallout">
            <a:avLst>
              <a:gd name="adj1" fmla="val -88764"/>
              <a:gd name="adj2" fmla="val 1152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2699792" y="908720"/>
            <a:ext cx="3672408" cy="2304256"/>
          </a:xfrm>
          <a:prstGeom prst="cloudCallout">
            <a:avLst>
              <a:gd name="adj1" fmla="val 2689"/>
              <a:gd name="adj2" fmla="val 1069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Callout 11"/>
          <p:cNvSpPr/>
          <p:nvPr/>
        </p:nvSpPr>
        <p:spPr>
          <a:xfrm>
            <a:off x="107504" y="1772816"/>
            <a:ext cx="2736304" cy="1908792"/>
          </a:xfrm>
          <a:prstGeom prst="cloudCallout">
            <a:avLst>
              <a:gd name="adj1" fmla="val 100059"/>
              <a:gd name="adj2" fmla="val 1018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607" y="2060848"/>
            <a:ext cx="24481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/>
              <a:t>BRAF</a:t>
            </a:r>
            <a:r>
              <a:rPr lang="en-A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IHC V600E: </a:t>
            </a:r>
            <a:r>
              <a:rPr lang="en-AU" sz="1200" dirty="0" smtClean="0"/>
              <a:t>(</a:t>
            </a:r>
            <a:r>
              <a:rPr lang="en-AU" sz="1200" dirty="0" err="1" smtClean="0"/>
              <a:t>Melb</a:t>
            </a:r>
            <a:r>
              <a:rPr lang="en-AU" sz="1200" dirty="0" smtClean="0"/>
              <a:t> </a:t>
            </a:r>
            <a:r>
              <a:rPr lang="en-AU" sz="1200" dirty="0" err="1" smtClean="0"/>
              <a:t>Uni</a:t>
            </a:r>
            <a:r>
              <a:rPr lang="en-AU" sz="1200" dirty="0" smtClean="0"/>
              <a:t> ~ $150)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Sequencing V600E: </a:t>
            </a:r>
          </a:p>
          <a:p>
            <a:r>
              <a:rPr lang="en-AU" sz="1400" dirty="0"/>
              <a:t> </a:t>
            </a:r>
            <a:r>
              <a:rPr lang="en-AU" sz="1400" dirty="0" smtClean="0"/>
              <a:t>      </a:t>
            </a:r>
            <a:r>
              <a:rPr lang="en-AU" sz="1200" dirty="0" smtClean="0"/>
              <a:t>($230 at </a:t>
            </a:r>
            <a:r>
              <a:rPr lang="en-AU" sz="1200" dirty="0" err="1" smtClean="0"/>
              <a:t>Healthscope</a:t>
            </a:r>
            <a:r>
              <a:rPr lang="en-AU" sz="1200" dirty="0" smtClean="0"/>
              <a:t>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878522" y="1268760"/>
            <a:ext cx="32730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/>
              <a:t>Panel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Thrown in for free at </a:t>
            </a:r>
            <a:r>
              <a:rPr lang="en-AU" sz="1400" dirty="0" err="1" smtClean="0"/>
              <a:t>Healthscope</a:t>
            </a:r>
            <a:endParaRPr lang="en-AU" sz="1400" dirty="0" smtClean="0"/>
          </a:p>
          <a:p>
            <a:r>
              <a:rPr lang="en-AU" sz="1400" dirty="0"/>
              <a:t>w</a:t>
            </a:r>
            <a:r>
              <a:rPr lang="en-AU" sz="1400" dirty="0" smtClean="0"/>
              <a:t>ith RAS testing: node + or Met Disease</a:t>
            </a:r>
          </a:p>
          <a:p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/>
              <a:t>Alfred panel of 7 genes- includes BRAF</a:t>
            </a:r>
          </a:p>
          <a:p>
            <a:r>
              <a:rPr lang="en-AU" sz="1400" dirty="0" smtClean="0"/>
              <a:t>Medicare rebate for met disease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13823" y="2060848"/>
            <a:ext cx="2248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/>
              <a:t>Methylation</a:t>
            </a:r>
          </a:p>
          <a:p>
            <a:r>
              <a:rPr lang="en-AU" sz="1400" dirty="0" smtClean="0"/>
              <a:t>MLH1 methylation at PMCC</a:t>
            </a:r>
          </a:p>
          <a:p>
            <a:r>
              <a:rPr lang="en-AU" sz="1400" dirty="0" smtClean="0"/>
              <a:t> or Ludwig- non commercial </a:t>
            </a:r>
          </a:p>
          <a:p>
            <a:r>
              <a:rPr lang="en-AU" sz="1400" dirty="0" smtClean="0"/>
              <a:t>$200-300</a:t>
            </a:r>
            <a:endParaRPr lang="en-US" sz="1400" dirty="0"/>
          </a:p>
        </p:txBody>
      </p:sp>
      <p:pic>
        <p:nvPicPr>
          <p:cNvPr id="6146" name="Picture 2" descr="http://www.mccc.edu.au/site/DefaultSite/filesystem/images/Profile%20Pics/advisory/McMurrick,%20Jo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509120"/>
            <a:ext cx="1400175" cy="2095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85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08504" cy="6957392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2994"/>
            <a:ext cx="2591007" cy="145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0" y="0"/>
            <a:ext cx="3995936" cy="2996952"/>
          </a:xfrm>
          <a:prstGeom prst="cloudCallout">
            <a:avLst>
              <a:gd name="adj1" fmla="val 40707"/>
              <a:gd name="adj2" fmla="val 97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5004048" y="404664"/>
            <a:ext cx="3672408" cy="2880320"/>
          </a:xfrm>
          <a:prstGeom prst="cloudCallout">
            <a:avLst>
              <a:gd name="adj1" fmla="val -57577"/>
              <a:gd name="adj2" fmla="val 902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894" y="980728"/>
            <a:ext cx="2710715" cy="152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987824" y="4869160"/>
            <a:ext cx="249707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48236" y="4941168"/>
            <a:ext cx="3635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 smtClean="0">
                <a:latin typeface="Berlin Sans FB" panose="020E0602020502020306" pitchFamily="34" charset="0"/>
              </a:rPr>
              <a:t>BOTTOM LINE</a:t>
            </a:r>
            <a:endParaRPr lang="en-US" sz="4000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5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99392"/>
            <a:ext cx="9108504" cy="6957392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667360"/>
            <a:ext cx="2160241" cy="120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0" y="0"/>
            <a:ext cx="3419872" cy="2564904"/>
          </a:xfrm>
          <a:prstGeom prst="cloudCallout">
            <a:avLst>
              <a:gd name="adj1" fmla="val 40707"/>
              <a:gd name="adj2" fmla="val 977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5004048" y="404664"/>
            <a:ext cx="3672408" cy="2880320"/>
          </a:xfrm>
          <a:prstGeom prst="cloudCallout">
            <a:avLst>
              <a:gd name="adj1" fmla="val -45248"/>
              <a:gd name="adj2" fmla="val 698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894" y="908720"/>
            <a:ext cx="2710715" cy="152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922655" y="4077072"/>
            <a:ext cx="249707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53224" y="4149080"/>
            <a:ext cx="3635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dirty="0" smtClean="0">
                <a:latin typeface="Berlin Sans FB" panose="020E0602020502020306" pitchFamily="34" charset="0"/>
              </a:rPr>
              <a:t>BOTTOM LINE</a:t>
            </a:r>
            <a:endParaRPr lang="en-US" sz="4000" b="1" dirty="0">
              <a:latin typeface="Berlin Sans FB" panose="020E0602020502020306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" t="37419"/>
          <a:stretch/>
        </p:blipFill>
        <p:spPr bwMode="auto">
          <a:xfrm>
            <a:off x="2195736" y="4736006"/>
            <a:ext cx="3952934" cy="161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066" y="4736006"/>
            <a:ext cx="1556121" cy="87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otched Right Arrow 4"/>
          <p:cNvSpPr/>
          <p:nvPr/>
        </p:nvSpPr>
        <p:spPr>
          <a:xfrm>
            <a:off x="6300192" y="4931772"/>
            <a:ext cx="978408" cy="484632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0-Point Star 6"/>
          <p:cNvSpPr/>
          <p:nvPr/>
        </p:nvSpPr>
        <p:spPr>
          <a:xfrm>
            <a:off x="35496" y="4653136"/>
            <a:ext cx="2088232" cy="1918974"/>
          </a:xfrm>
          <a:prstGeom prst="star10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79" y="5080212"/>
            <a:ext cx="1362866" cy="103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8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ntilly\Downloads\13694 DEID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759"/>
            <a:ext cx="9144000" cy="65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490129" y="2636912"/>
            <a:ext cx="1296143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2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ntilly\Downloads\13694 DEID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759"/>
            <a:ext cx="9144000" cy="656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490129" y="2636912"/>
            <a:ext cx="1296143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6098"/>
            <a:ext cx="1317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9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ntilly\Downloads\13694 DEID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653"/>
          <a:stretch/>
        </p:blipFill>
        <p:spPr bwMode="auto">
          <a:xfrm>
            <a:off x="0" y="2204691"/>
            <a:ext cx="9144000" cy="468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456592" y="4725144"/>
            <a:ext cx="1296143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3573016"/>
            <a:ext cx="13176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1" y="-28359"/>
            <a:ext cx="3312369" cy="219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21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Mismatch Repair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Microsatellites are short repeats within the DNA sequence that are prone to replication error.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Intact MMR system functions to repair these errors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6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repair of the error not possible then </a:t>
            </a:r>
            <a:r>
              <a:rPr lang="en-GB" sz="2600" dirty="0" smtClean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apoptotic </a:t>
            </a:r>
            <a:r>
              <a:rPr lang="en-GB" sz="26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is activated</a:t>
            </a: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 can be utilised to determine expression of MMR proteins, whereby indicating an intact MMR function.</a:t>
            </a:r>
            <a:endParaRPr lang="en-A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27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424456"/>
                </a:solidFill>
                <a:latin typeface="Trebuchet MS"/>
              </a:rPr>
              <a:t>MMR deficient tumours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lvl="1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Histological features </a:t>
            </a:r>
            <a:r>
              <a:rPr lang="en-GB" sz="13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3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Jass</a:t>
            </a:r>
            <a:r>
              <a:rPr lang="en-GB" sz="13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1998, </a:t>
            </a:r>
            <a:r>
              <a:rPr lang="en-GB" sz="13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Ribic</a:t>
            </a:r>
            <a:r>
              <a:rPr lang="en-GB" sz="13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2003)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Mucinous histology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differentiation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sided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Lymphocytic infiltrate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Expanding growth pattern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of </a:t>
            </a:r>
            <a:r>
              <a:rPr lang="en-GB" sz="24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intraglandular</a:t>
            </a:r>
            <a:r>
              <a:rPr lang="en-GB" sz="2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neutrophil-rich ‘dirty’ necrosis</a:t>
            </a:r>
          </a:p>
          <a:p>
            <a:pPr marL="923544" lvl="2" indent="-219456">
              <a:spcBef>
                <a:spcPts val="300"/>
              </a:spcBef>
              <a:buClr>
                <a:srgbClr val="53548A"/>
              </a:buClr>
              <a:buFont typeface="Wingdings 2"/>
              <a:buChar char=""/>
            </a:pPr>
            <a:r>
              <a:rPr lang="en-AU" sz="2200" dirty="0">
                <a:solidFill>
                  <a:srgbClr val="53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Sporadic </a:t>
            </a:r>
            <a:r>
              <a:rPr lang="en-AU" sz="2200" dirty="0" err="1">
                <a:solidFill>
                  <a:srgbClr val="53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AU" sz="2200" dirty="0">
                <a:solidFill>
                  <a:srgbClr val="53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CRC can be predicted using the presence of any three of these factors (</a:t>
            </a:r>
            <a:r>
              <a:rPr lang="en-AU" sz="2200" dirty="0" err="1">
                <a:solidFill>
                  <a:srgbClr val="53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sens.</a:t>
            </a:r>
            <a:r>
              <a:rPr lang="en-AU" sz="2200" dirty="0">
                <a:solidFill>
                  <a:srgbClr val="53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98% spec.  48%) </a:t>
            </a:r>
            <a:r>
              <a:rPr lang="en-AU" sz="1500" dirty="0">
                <a:solidFill>
                  <a:srgbClr val="53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1500" dirty="0" err="1">
                <a:solidFill>
                  <a:srgbClr val="53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Halvarsson</a:t>
            </a:r>
            <a:r>
              <a:rPr lang="en-AU" sz="1500" dirty="0">
                <a:solidFill>
                  <a:srgbClr val="535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2008)</a:t>
            </a:r>
            <a:endParaRPr lang="en-GB" sz="1500" dirty="0">
              <a:solidFill>
                <a:srgbClr val="535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of ~15% sporadic CRCs </a:t>
            </a:r>
            <a:r>
              <a:rPr lang="en-GB" sz="1300" dirty="0">
                <a:solidFill>
                  <a:srgbClr val="5C9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300" dirty="0" err="1">
                <a:solidFill>
                  <a:srgbClr val="5C9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Koopman</a:t>
            </a:r>
            <a:r>
              <a:rPr lang="en-GB" sz="1300" dirty="0">
                <a:solidFill>
                  <a:srgbClr val="5C92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2009)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commonly seen in stage II than stage III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~4% stage IV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common in females </a:t>
            </a:r>
            <a:r>
              <a:rPr lang="en-GB" sz="13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3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Poynter</a:t>
            </a:r>
            <a:r>
              <a:rPr lang="en-GB" sz="13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</a:t>
            </a:r>
            <a:r>
              <a:rPr lang="en-GB" sz="1300" dirty="0" smtClean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200" dirty="0" smtClean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frequent in Asian populations</a:t>
            </a:r>
            <a:endParaRPr lang="en-GB" sz="2400" dirty="0" smtClean="0">
              <a:solidFill>
                <a:srgbClr val="4380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endParaRPr lang="en-GB" sz="1300" dirty="0">
              <a:solidFill>
                <a:srgbClr val="438086"/>
              </a:solidFill>
              <a:latin typeface="Georgia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5238" y="1268760"/>
            <a:ext cx="3138860" cy="211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60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AU" dirty="0" err="1" smtClean="0"/>
              <a:t>Immuno</a:t>
            </a:r>
            <a:r>
              <a:rPr lang="en-AU" dirty="0" smtClean="0"/>
              <a:t> for MMR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</a:t>
            </a:r>
            <a:endParaRPr lang="en-A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detecting 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tumours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from MMR deficiency. 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(92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 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for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identifying 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tumours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arise in individuals with a 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germline mutation) </a:t>
            </a:r>
            <a:r>
              <a:rPr lang="en-AU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(Shia 2008).</a:t>
            </a:r>
          </a:p>
          <a:p>
            <a:pPr lvl="1"/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Readily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technically easy to 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perform.</a:t>
            </a:r>
          </a:p>
          <a:p>
            <a:pPr lvl="1"/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the gene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 which either a 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germline mutation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or a somatic alteration that silences gene expression is most likely to be found </a:t>
            </a:r>
            <a:r>
              <a:rPr lang="en-AU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 </a:t>
            </a:r>
            <a:r>
              <a:rPr lang="en-AU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Leeuw</a:t>
            </a:r>
            <a:r>
              <a:rPr lang="en-AU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2000, Cunningham 2001)</a:t>
            </a:r>
          </a:p>
          <a:p>
            <a:pPr lvl="2">
              <a:buFont typeface="Arial"/>
              <a:buChar char="•"/>
            </a:pP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the cost of 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genetic testing</a:t>
            </a:r>
            <a:endParaRPr lang="en-A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</a:t>
            </a:r>
            <a:endParaRPr lang="en-AU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Variation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tissue fixation and other technical issues can result in weak or equivocal staining patterns </a:t>
            </a:r>
            <a:r>
              <a:rPr lang="en-AU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(Shia 2008)</a:t>
            </a:r>
          </a:p>
          <a:p>
            <a:pPr lvl="1"/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missense 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germline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mutations will 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missed as they may not result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absence of a detectable protein product </a:t>
            </a:r>
            <a:r>
              <a:rPr lang="en-AU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(Wahlberg 2002, </a:t>
            </a:r>
            <a:r>
              <a:rPr lang="en-AU" sz="1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Bellizzi</a:t>
            </a:r>
            <a:r>
              <a:rPr lang="en-AU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2009)</a:t>
            </a:r>
          </a:p>
          <a:p>
            <a:pPr lvl="1"/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less reliable when performed on small tissue samples </a:t>
            </a:r>
            <a:r>
              <a:rPr lang="en-AU" sz="1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(Zhang 2008)</a:t>
            </a:r>
            <a:r>
              <a:rPr lang="en-AU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5" t="6064" r="3037" b="5711"/>
          <a:stretch/>
        </p:blipFill>
        <p:spPr bwMode="auto">
          <a:xfrm>
            <a:off x="2123728" y="4881725"/>
            <a:ext cx="2494617" cy="18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85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National Comprehensive Cancer Network (NCCN)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recommends that patients with colorectal cancer (CRC) be tested for Lynch syndrome.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syndrome is the most common inherited form of CRC, accounting for 2% to 4% of all cases. This translates to roughly 1 of every 35 CRCs.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The universal testing recommendation includes an optional age-related consideration: 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CRC patients younger than 70 years, test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everyone;</a:t>
            </a:r>
          </a:p>
          <a:p>
            <a:pPr lvl="1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CRC patients 70 years and older, test only those who meet the Bethesda criteria.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85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216" y="184993"/>
            <a:ext cx="652447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85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424456"/>
                </a:solidFill>
                <a:latin typeface="Trebuchet MS"/>
              </a:rPr>
              <a:t>Outcome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for stage MMR deficient CRCs are associated with improved prognosis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6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Observational studies </a:t>
            </a:r>
            <a:r>
              <a:rPr lang="en-GB" sz="1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Myrhoj</a:t>
            </a:r>
            <a:r>
              <a:rPr lang="en-GB" sz="1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1997, Watson 1998, </a:t>
            </a:r>
            <a:r>
              <a:rPr lang="en-GB" sz="14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Halling</a:t>
            </a:r>
            <a:r>
              <a:rPr lang="en-GB" sz="1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1999, Gryfe 2000, Wright 2000, </a:t>
            </a:r>
            <a:r>
              <a:rPr lang="en-GB" sz="14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Samowitz</a:t>
            </a:r>
            <a:r>
              <a:rPr lang="en-GB" sz="1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2001, </a:t>
            </a:r>
            <a:r>
              <a:rPr lang="en-GB" sz="14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Benetti</a:t>
            </a:r>
            <a:r>
              <a:rPr lang="en-GB" sz="1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2005, </a:t>
            </a:r>
            <a:r>
              <a:rPr lang="en-GB" sz="14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Lenza</a:t>
            </a:r>
            <a:r>
              <a:rPr lang="en-GB" sz="1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2006)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6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 </a:t>
            </a:r>
            <a:r>
              <a:rPr lang="en-GB" sz="1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Ribic</a:t>
            </a:r>
            <a:r>
              <a:rPr lang="en-GB" sz="1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2003, Caruthers 2004, de </a:t>
            </a:r>
            <a:r>
              <a:rPr lang="en-GB" sz="14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GB" sz="1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2004, </a:t>
            </a:r>
            <a:r>
              <a:rPr lang="en-GB" sz="14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Jover</a:t>
            </a:r>
            <a:r>
              <a:rPr lang="en-GB" sz="14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2006, Sargent 2010, Hutchins 2011, Roth 2010)</a:t>
            </a:r>
          </a:p>
          <a:p>
            <a:pPr marL="658368" lvl="1" indent="-246888"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lang="en-GB" sz="26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Meta-analysis (</a:t>
            </a:r>
            <a:r>
              <a:rPr lang="en-GB" sz="2600" dirty="0" err="1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Popot</a:t>
            </a:r>
            <a:r>
              <a:rPr lang="en-GB" sz="26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60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Chemotherapy response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1342"/>
          </a:xfrm>
        </p:spPr>
        <p:txBody>
          <a:bodyPr>
            <a:normAutofit fontScale="92500" lnSpcReduction="10000"/>
          </a:bodyPr>
          <a:lstStyle/>
          <a:p>
            <a:pPr marL="509778" lvl="1" indent="0">
              <a:spcBef>
                <a:spcPts val="300"/>
              </a:spcBef>
              <a:buClr>
                <a:srgbClr val="A04DA3"/>
              </a:buClr>
              <a:buNone/>
            </a:pPr>
            <a:endParaRPr lang="en-GB" sz="1100" dirty="0">
              <a:solidFill>
                <a:prstClr val="black"/>
              </a:solidFill>
              <a:latin typeface="Georgia"/>
            </a:endParaRPr>
          </a:p>
          <a:p>
            <a:pPr marL="457200" lvl="0" indent="-457200" defTabSz="457200">
              <a:spcBef>
                <a:spcPts val="0"/>
              </a:spcBef>
              <a:buFont typeface="Georgia"/>
              <a:buChar char="•"/>
              <a:defRPr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and possible benefits of adjuvant chemotherapy be discussed with medically fit patients who have higher-risk stage II disease</a:t>
            </a:r>
          </a:p>
          <a:p>
            <a:pPr marL="749808" lvl="1" indent="-457200" defTabSz="457200">
              <a:spcBef>
                <a:spcPts val="0"/>
              </a:spcBef>
              <a:buFont typeface="Georgia"/>
              <a:buChar char="▫"/>
              <a:defRPr/>
            </a:pPr>
            <a:r>
              <a:rPr lang="en-US" sz="2600" dirty="0">
                <a:solidFill>
                  <a:srgbClr val="4380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&lt;13 lymph nodes resected, a T4 primary, perforation, LVSI or poorly differentiated histology, including signet ring and mucinous tumors. </a:t>
            </a:r>
          </a:p>
          <a:p>
            <a:pPr defTabSz="457200">
              <a:spcBef>
                <a:spcPts val="0"/>
              </a:spcBef>
              <a:defRPr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PFS or OS benefit from 5FU chemotherapy in </a:t>
            </a:r>
            <a:r>
              <a:rPr lang="en-GB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tumours when compared to </a:t>
            </a:r>
            <a:r>
              <a:rPr lang="en-GB" sz="3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</a:t>
            </a:r>
            <a:r>
              <a:rPr lang="en-GB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tumours 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Ribic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2003, </a:t>
            </a:r>
            <a:r>
              <a:rPr lang="en-GB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Carethers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2004, de </a:t>
            </a:r>
            <a:r>
              <a:rPr lang="en-GB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2004, </a:t>
            </a:r>
            <a:r>
              <a:rPr lang="en-GB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Jover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2006, Sargent 2010</a:t>
            </a:r>
            <a:r>
              <a:rPr lang="en-GB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7200">
              <a:spcBef>
                <a:spcPts val="0"/>
              </a:spcBef>
              <a:defRPr/>
            </a:pP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FOLFOX assessed in a number of studies but underpowered to compare </a:t>
            </a:r>
            <a:r>
              <a:rPr lang="en-GB" sz="3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dMMR</a:t>
            </a: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3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pMMR</a:t>
            </a:r>
            <a:r>
              <a:rPr lang="en-GB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tumours </a:t>
            </a:r>
            <a:r>
              <a:rPr lang="en-GB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(Lee 2013)</a:t>
            </a:r>
            <a:endParaRPr lang="en-GB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9808" lvl="1" indent="-457200" defTabSz="457200">
              <a:spcBef>
                <a:spcPts val="0"/>
              </a:spcBef>
              <a:buFont typeface="Georgia"/>
              <a:buChar char="▫"/>
              <a:defRPr/>
            </a:pPr>
            <a:endParaRPr lang="en-US" sz="2600" dirty="0">
              <a:solidFill>
                <a:srgbClr val="438086"/>
              </a:solidFill>
              <a:latin typeface="Georgi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60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59 OCV Powerpoint 2004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Gary\Dropbox\Public\Private Practice\OCV Photos\3899 OCV logo F 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5828834"/>
            <a:ext cx="3549463" cy="7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Implications of Lynch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>
                <a:solidFill>
                  <a:srgbClr val="444444"/>
                </a:solidFill>
                <a:latin typeface="arial"/>
              </a:rPr>
              <a:t>These patients have a 16% to 30% risk for a second primary CRC in the 10 years after their first diagnosis.</a:t>
            </a:r>
          </a:p>
          <a:p>
            <a:r>
              <a:rPr lang="en-AU" dirty="0" smtClean="0">
                <a:solidFill>
                  <a:srgbClr val="444444"/>
                </a:solidFill>
                <a:latin typeface="arial"/>
              </a:rPr>
              <a:t>Patients </a:t>
            </a:r>
            <a:r>
              <a:rPr lang="en-AU" dirty="0">
                <a:solidFill>
                  <a:srgbClr val="444444"/>
                </a:solidFill>
                <a:latin typeface="arial"/>
              </a:rPr>
              <a:t>with the syndrome should have a colonoscopy every 1 to 2 years for life. </a:t>
            </a:r>
            <a:endParaRPr lang="en-AU" dirty="0" smtClean="0">
              <a:solidFill>
                <a:srgbClr val="444444"/>
              </a:solidFill>
              <a:latin typeface="arial"/>
            </a:endParaRPr>
          </a:p>
          <a:p>
            <a:pPr lvl="1"/>
            <a:r>
              <a:rPr lang="en-AU" dirty="0" smtClean="0">
                <a:solidFill>
                  <a:srgbClr val="444444"/>
                </a:solidFill>
                <a:latin typeface="arial"/>
              </a:rPr>
              <a:t>For </a:t>
            </a:r>
            <a:r>
              <a:rPr lang="en-AU" dirty="0">
                <a:solidFill>
                  <a:srgbClr val="444444"/>
                </a:solidFill>
                <a:latin typeface="arial"/>
              </a:rPr>
              <a:t>those without the syndrome, colonoscopy is indicated 1 year after the cancer diagnosis, 1 to 3 years later, and every 3 to 5 years thereafter, depending on the findings.</a:t>
            </a:r>
          </a:p>
          <a:p>
            <a:r>
              <a:rPr lang="en-AU" dirty="0">
                <a:solidFill>
                  <a:srgbClr val="444444"/>
                </a:solidFill>
                <a:latin typeface="arial"/>
              </a:rPr>
              <a:t>Lynch syndrome patients also have a higher risk for other cancers</a:t>
            </a:r>
            <a:r>
              <a:rPr lang="en-AU" dirty="0" smtClean="0">
                <a:solidFill>
                  <a:srgbClr val="444444"/>
                </a:solidFill>
                <a:latin typeface="arial"/>
              </a:rPr>
              <a:t>.</a:t>
            </a:r>
          </a:p>
          <a:p>
            <a:pPr lvl="1"/>
            <a:r>
              <a:rPr lang="en-AU" dirty="0" smtClean="0"/>
              <a:t>Women &lt;70 </a:t>
            </a:r>
            <a:r>
              <a:rPr lang="en-AU" dirty="0" err="1" smtClean="0"/>
              <a:t>yrs</a:t>
            </a:r>
            <a:r>
              <a:rPr lang="en-AU" dirty="0" smtClean="0"/>
              <a:t> </a:t>
            </a:r>
            <a:r>
              <a:rPr lang="en-AU" dirty="0"/>
              <a:t>have a 15% to 60% risk for endometrial cancer and a 1% to 24% risk for ovarian cancer (depending on which mismatch repair genes are implicated in the syndrome). </a:t>
            </a:r>
            <a:endParaRPr lang="en-AU" dirty="0" smtClean="0"/>
          </a:p>
          <a:p>
            <a:pPr lvl="1"/>
            <a:r>
              <a:rPr lang="en-AU" dirty="0" smtClean="0"/>
              <a:t>In </a:t>
            </a:r>
            <a:r>
              <a:rPr lang="en-AU" dirty="0"/>
              <a:t>contrast, women in the general population have a 2.7% risk for endometrial cancer and a 1.6% risk for ovarian cancer.</a:t>
            </a:r>
            <a:endParaRPr lang="en-AU" dirty="0" smtClean="0">
              <a:solidFill>
                <a:srgbClr val="444444"/>
              </a:solidFill>
              <a:latin typeface="arial"/>
            </a:endParaRPr>
          </a:p>
          <a:p>
            <a:r>
              <a:rPr lang="en-AU" dirty="0" smtClean="0">
                <a:solidFill>
                  <a:srgbClr val="444444"/>
                </a:solidFill>
                <a:latin typeface="arial"/>
              </a:rPr>
              <a:t>Implications for other family members</a:t>
            </a:r>
            <a:endParaRPr lang="en-AU" dirty="0">
              <a:solidFill>
                <a:srgbClr val="444444"/>
              </a:solidFill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62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727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Mismatch Repair deficient CRC: implications for clinical practice  Yoland Antill Medical Oncologist Cancer Genetics</vt:lpstr>
      <vt:lpstr>Mismatch Repair pathway</vt:lpstr>
      <vt:lpstr>MMR deficient tumours</vt:lpstr>
      <vt:lpstr>Immuno for MMR proteins</vt:lpstr>
      <vt:lpstr>National Comprehensive Cancer Network (NCCN)</vt:lpstr>
      <vt:lpstr>Slide 6</vt:lpstr>
      <vt:lpstr>Outcome variations</vt:lpstr>
      <vt:lpstr>Chemotherapy response variation</vt:lpstr>
      <vt:lpstr>Implications of Lynch Syndrome</vt:lpstr>
      <vt:lpstr>Slide 10</vt:lpstr>
      <vt:lpstr>BRAF mutations</vt:lpstr>
      <vt:lpstr>Slide 12</vt:lpstr>
      <vt:lpstr>Tumour assessment possibilities</vt:lpstr>
      <vt:lpstr>Slide 14</vt:lpstr>
      <vt:lpstr>Slide 15</vt:lpstr>
      <vt:lpstr>Slide 16</vt:lpstr>
      <vt:lpstr>Slide 17</vt:lpstr>
      <vt:lpstr>Slide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Yoland Antill</dc:creator>
  <cp:lastModifiedBy>M179827</cp:lastModifiedBy>
  <cp:revision>19</cp:revision>
  <dcterms:created xsi:type="dcterms:W3CDTF">2012-10-12T03:48:32Z</dcterms:created>
  <dcterms:modified xsi:type="dcterms:W3CDTF">2014-08-14T08:58:12Z</dcterms:modified>
</cp:coreProperties>
</file>