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8.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9.xml" ContentType="application/vnd.openxmlformats-officedocument.presentationml.comments+xml"/>
  <Override PartName="/ppt/notesSlides/notesSlide24.xml" ContentType="application/vnd.openxmlformats-officedocument.presentationml.notesSlide+xml"/>
  <Override PartName="/ppt/comments/comment10.xml" ContentType="application/vnd.openxmlformats-officedocument.presentationml.comments+xml"/>
  <Override PartName="/ppt/notesSlides/notesSlide25.xml" ContentType="application/vnd.openxmlformats-officedocument.presentationml.notesSlide+xml"/>
  <Override PartName="/ppt/comments/comment1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2.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3.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7" r:id="rId2"/>
    <p:sldId id="258" r:id="rId3"/>
    <p:sldId id="292" r:id="rId4"/>
    <p:sldId id="293" r:id="rId5"/>
    <p:sldId id="294" r:id="rId6"/>
    <p:sldId id="288" r:id="rId7"/>
    <p:sldId id="291" r:id="rId8"/>
    <p:sldId id="269" r:id="rId9"/>
    <p:sldId id="271" r:id="rId10"/>
    <p:sldId id="277" r:id="rId11"/>
    <p:sldId id="290" r:id="rId12"/>
    <p:sldId id="314" r:id="rId13"/>
    <p:sldId id="313" r:id="rId14"/>
    <p:sldId id="315" r:id="rId15"/>
    <p:sldId id="276" r:id="rId16"/>
    <p:sldId id="256" r:id="rId17"/>
    <p:sldId id="267" r:id="rId18"/>
    <p:sldId id="295" r:id="rId19"/>
    <p:sldId id="297" r:id="rId20"/>
    <p:sldId id="283" r:id="rId21"/>
    <p:sldId id="286" r:id="rId22"/>
    <p:sldId id="287" r:id="rId23"/>
    <p:sldId id="260" r:id="rId24"/>
    <p:sldId id="274" r:id="rId25"/>
    <p:sldId id="285" r:id="rId26"/>
    <p:sldId id="263" r:id="rId27"/>
    <p:sldId id="264" r:id="rId28"/>
    <p:sldId id="308" r:id="rId29"/>
    <p:sldId id="309" r:id="rId30"/>
    <p:sldId id="272" r:id="rId31"/>
    <p:sldId id="300" r:id="rId32"/>
    <p:sldId id="310" r:id="rId33"/>
    <p:sldId id="311" r:id="rId34"/>
    <p:sldId id="312" r:id="rId35"/>
    <p:sldId id="316" r:id="rId36"/>
    <p:sldId id="273" r:id="rId37"/>
    <p:sldId id="262" r:id="rId38"/>
    <p:sldId id="279" r:id="rId39"/>
    <p:sldId id="296" r:id="rId40"/>
    <p:sldId id="280" r:id="rId41"/>
    <p:sldId id="281" r:id="rId42"/>
    <p:sldId id="307" r:id="rId43"/>
    <p:sldId id="302" r:id="rId44"/>
    <p:sldId id="305" r:id="rId45"/>
    <p:sldId id="304" r:id="rId46"/>
    <p:sldId id="31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ill, Yoland" initials="AY"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083" autoAdjust="0"/>
  </p:normalViewPr>
  <p:slideViewPr>
    <p:cSldViewPr snapToGrid="0" snapToObjects="1">
      <p:cViewPr varScale="1">
        <p:scale>
          <a:sx n="70" d="100"/>
          <a:sy n="70" d="100"/>
        </p:scale>
        <p:origin x="27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20T10:23:05.855" idx="1">
    <p:pos x="10" y="10"/>
    <p:text>you might want to explain what relative risk is</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4-03-20T11:45:01.626" idx="13">
    <p:pos x="4430" y="195"/>
    <p:text>remember that you are referring here to high grade basal subtype (the majority of ER-PR-Her2- BC) but not all TNBCs</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4-03-20T11:47:10.145" idx="14">
    <p:pos x="10" y="10"/>
    <p:text>I would probably move this and the next slide to just before you talk about the endocrine therapies</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4-03-20T11:57:41.348" idx="16">
    <p:pos x="10" y="10"/>
    <p:text>I would also show the BIG 1-98 data looking at differences of response to AIs according to ductal or lobular histology...see below
In an unplanned analysis of the international BIG 1-98 trial, researchers found that letrozole was more effective than tamoxifen for both progression-free and overall survival in postmenopausal women who have either classic lobular or ductal carcinoma that is estrogen receptor-positive and HER2-negative breast cancer.
But the effect of letrozole was greater in women with classic lobular carcinoma than for women with ductal carcinoma, and greater for women with luminal B vs luminal A disease.
The study was presented at the CTRC-AACR San Antonio Breast Cancer Symposium by Otto Metzger-Filho, MD, a research fellow in medicine at Dana-Farber Cancer Institute, on behalf of the Collaborative Group, International Breast Cancer Study Group.
The data came from a 12-year update on the monotherapy arms of the randomized Phase III BIG 1-98 study, which compared five years of tamoxifen monotherapy or letrozole monotherapy, or their sequences in post-menopausal women with ER-positive early breast cancer. This new analysis included data on 2,599 patients with invasive ductal carcinoma, 55.3 percent of whom had luminal-A and 44.7 percent of whom had luminal-B tumors; and 324 patients with invasive lobular carcinoma, 73.1 percent with luminal-A and 26.9 percent with luminal-B tumors.
Disease-free and overall survival were estimated using “inverse probability of censoring weighted” (IPCW) analysis, which Metzger-Filho said provides a better estimate of treatment benefit than the intent-to-treat analysis in the BIG 1-98 due to the high selective crossover rate of 25 percent from tamoxifen to letrozole after the initial study results were presented in 2005.
“IPCW analysis weights the follow-up for the women who stay on tamoxifen so that they account not only for themselves but also for the censored follow-up of matched patients who crossed over,” he said.
Five-Year Disease-Free Survival and Overall Survival
Significant interactions were observed between treatment and histology, and between treatment and subgroups. At eight years of follow-up, the disease-free survival rate was 82 percent for ductal carcinoma treated with letrozole vs 75 percent for ductal carcinoma treated with tamoxifen, for a statistically significant hazard ratio of 0.80.
Also at eight years, the disease-free survival rate was 82 percent for patients with lobular carcinoma treated with letrozole vs 66 percent for patients with lobular carcinoma treated with tamoxifen, for a statistically significant hazard ratio of 0.48.
Patients with ductal carcinoma had a 20 percent reduction in the hazard of a disease-free survival event, while patients with lobular carcinoma had a 52 percent reduction, he reported. Overall survival at eight years follow-up was 88 percent for ductal carcinoma treated with letrozole vs 84 percent for ductal carcinoma treated with tamoxifen, for a hazard ratio of 0.73.
And overall survival at eight years was 82 percent for lobular carcinoma treated with letrozole vs 66 percent for lobular carcinoma treated with tamoxifen, for a hazard ratio of 0.48.
Metzger-Filho said further validation is needed since the results were based on an unplanned analysis. He said that since letrozole is an approved regimen for postmenopausal women with hormone-receptor positive breast cancer, clinicians might consider letrozole over tamoxifen for the upfront treatment of patients diagnosed with lobular carcinoma, regardless of proliferation status.
The next step he said, will be an investigation into the relative effectiveness of letrozole compared with tamoxifen in the sequential arms of BIG 1-98.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4-03-20T11:47:39.104" idx="15">
    <p:pos x="10" y="10"/>
    <p:text>I would move this and the next slide to just before you talk about anti her2 therapies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3-20T10:32:42.981" idx="3">
    <p:pos x="1423" y="1338"/>
    <p:text>REALLY!!!!! All patients would be considered for adjuvant therapy and the vast majority would be offered a trial of therapy- and stopped if poor ECOG, low risk of recurrence etc...
remember adjuvant therapy includes endocrine only treatment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3-20T10:37:03.500" idx="4">
    <p:pos x="4292" y="1036"/>
    <p:text>I can't get this picture to display clearly...is there anotherone you could substitute- but great to use a picture, if you are going to use this- then I would summarise stage in the next slide rather than repeating youself</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3-20T11:37:23.260" idx="7">
    <p:pos x="2677" y="1618"/>
    <p:text>We don't use mammaprint here- we do use oncotype</p:text>
  </p:cm>
  <p:cm authorId="0" dt="2014-03-20T11:38:44.760" idx="8">
    <p:pos x="1355" y="1864"/>
    <p:text>instead of the array pic- I would put a copy of a result sheet in...you might also talk about the tailor X trial (results not known yet)and it's use of the oncotype scoring system.</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3-20T11:36:31.481" idx="5">
    <p:pos x="10" y="10"/>
    <p:text>Happy for this slide to stay...but I think you need to think about high and low risk breast cancer and the 5 molecular subtypes rather than the histological types....we need to change our mind set- but you should start out by applying the world of genomic expression from the beginning.
I foud the right slide...you have it currently at slide 19...move slide 19 to here would be my recommendation
The National Cancer Institute PDQ site is a great start
these are the key references
16.Simpson JF, Gray R, Dressler LG, et al.: Prognostic value of histologic grade and proliferative activity in axillary node-positive breast cancer: results from the Eastern Cooperative Oncology Group Companion Study, EST 4189. J Clin Oncol 18 (10): 2059-69, 2000.  [PUBMED Abstract]
17.Sørlie T, Perou CM, Tibshirani R, et al.: Gene expression patterns of breast carcinomas distinguish tumor subclasses with clinical implications. Proc Natl Acad Sci U S A 98 (19): 10869-74, 2001.  [PUBMED Abstract]
18.Perou CM, Sørlie T, Eisen MB, et al.: Molecular portraits of human breast tumours. Nature 406 (6797): 747-52, 2000.  [PUBMED Abstract]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3-20T11:32:50.623" idx="6">
    <p:pos x="10" y="10"/>
    <p:text>see comment for the last slide</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03-20T11:39:19.929" idx="9">
    <p:pos x="4862" y="3041"/>
    <p:text>In older patients, this has changed to a 2-3 week protocol</p:text>
  </p:cm>
  <p:cm authorId="0" dt="2014-03-20T11:39:50.009" idx="10">
    <p:pos x="2160" y="3507"/>
    <p:text>or in local lymphnodes eg supraclavicular</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4-03-20T11:42:41.087" idx="11">
    <p:pos x="10" y="10"/>
    <p:text>I REALLY LIKE THIS SLIDE- can I pinch it?</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4-03-20T11:43:26.687" idx="12">
    <p:pos x="3337" y="1237"/>
    <p:text>otherwise known as dose intensity</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E76B9-9A89-DC4F-ABE6-6B17BFBE8CEC}"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646A8E0-9DE3-A545-97E7-05ECF9B99E02}">
      <dgm:prSet phldrT="[Text]"/>
      <dgm:spPr/>
      <dgm:t>
        <a:bodyPr/>
        <a:lstStyle/>
        <a:p>
          <a:r>
            <a:rPr lang="en-US" dirty="0" err="1" smtClean="0"/>
            <a:t>Oncotype</a:t>
          </a:r>
          <a:r>
            <a:rPr lang="en-US" dirty="0" smtClean="0"/>
            <a:t> </a:t>
          </a:r>
          <a:r>
            <a:rPr lang="en-US" dirty="0" err="1" smtClean="0"/>
            <a:t>Dx</a:t>
          </a:r>
          <a:r>
            <a:rPr lang="en-US" dirty="0" smtClean="0"/>
            <a:t> recurrence score (RS)</a:t>
          </a:r>
          <a:endParaRPr lang="en-US" dirty="0"/>
        </a:p>
      </dgm:t>
    </dgm:pt>
    <dgm:pt modelId="{BDCB2AAB-A6D7-0D45-8268-12E1F79B5CA7}" type="parTrans" cxnId="{222C89C3-420C-A441-9832-88D09945D98D}">
      <dgm:prSet/>
      <dgm:spPr/>
      <dgm:t>
        <a:bodyPr/>
        <a:lstStyle/>
        <a:p>
          <a:endParaRPr lang="en-US"/>
        </a:p>
      </dgm:t>
    </dgm:pt>
    <dgm:pt modelId="{B86F87C9-17D6-3344-9F0D-16A832D85B7B}" type="sibTrans" cxnId="{222C89C3-420C-A441-9832-88D09945D98D}">
      <dgm:prSet/>
      <dgm:spPr/>
      <dgm:t>
        <a:bodyPr/>
        <a:lstStyle/>
        <a:p>
          <a:endParaRPr lang="en-US"/>
        </a:p>
      </dgm:t>
    </dgm:pt>
    <dgm:pt modelId="{F1E6644F-C60A-6444-99C2-8BAD6555D5C7}">
      <dgm:prSet phldrT="[Text]"/>
      <dgm:spPr/>
      <dgm:t>
        <a:bodyPr/>
        <a:lstStyle/>
        <a:p>
          <a:r>
            <a:rPr lang="en-US" dirty="0" smtClean="0"/>
            <a:t>Low risk (&lt;11)</a:t>
          </a:r>
          <a:endParaRPr lang="en-US" dirty="0"/>
        </a:p>
      </dgm:t>
    </dgm:pt>
    <dgm:pt modelId="{E42BB8E2-9A2B-304F-989F-81C983610BB4}" type="parTrans" cxnId="{1BDE8329-C6FD-0A41-8F13-EC4C5A4F825B}">
      <dgm:prSet/>
      <dgm:spPr/>
      <dgm:t>
        <a:bodyPr/>
        <a:lstStyle/>
        <a:p>
          <a:endParaRPr lang="en-US"/>
        </a:p>
      </dgm:t>
    </dgm:pt>
    <dgm:pt modelId="{9E0C3FFA-64BB-8F47-AEEE-4BFD41627C6F}" type="sibTrans" cxnId="{1BDE8329-C6FD-0A41-8F13-EC4C5A4F825B}">
      <dgm:prSet/>
      <dgm:spPr/>
      <dgm:t>
        <a:bodyPr/>
        <a:lstStyle/>
        <a:p>
          <a:endParaRPr lang="en-US"/>
        </a:p>
      </dgm:t>
    </dgm:pt>
    <dgm:pt modelId="{96B08455-88E0-8148-89F5-4342669DB9DF}">
      <dgm:prSet phldrT="[Text]"/>
      <dgm:spPr>
        <a:solidFill>
          <a:srgbClr val="FFFF00">
            <a:alpha val="90000"/>
          </a:srgbClr>
        </a:solidFill>
        <a:ln>
          <a:solidFill>
            <a:schemeClr val="accent2"/>
          </a:solidFill>
        </a:ln>
      </dgm:spPr>
      <dgm:t>
        <a:bodyPr/>
        <a:lstStyle/>
        <a:p>
          <a:r>
            <a:rPr lang="en-US" dirty="0" smtClean="0"/>
            <a:t>Intermediate risk</a:t>
          </a:r>
          <a:endParaRPr lang="en-US" dirty="0"/>
        </a:p>
      </dgm:t>
    </dgm:pt>
    <dgm:pt modelId="{532A8C57-B2EF-AD4C-B2AB-63DA49F8AFD7}" type="parTrans" cxnId="{B595DD75-5B3A-7847-9F15-70F4AF863592}">
      <dgm:prSet/>
      <dgm:spPr/>
      <dgm:t>
        <a:bodyPr/>
        <a:lstStyle/>
        <a:p>
          <a:endParaRPr lang="en-US"/>
        </a:p>
      </dgm:t>
    </dgm:pt>
    <dgm:pt modelId="{F236D7F8-CA25-C543-8D8D-696E36A19BB3}" type="sibTrans" cxnId="{B595DD75-5B3A-7847-9F15-70F4AF863592}">
      <dgm:prSet/>
      <dgm:spPr/>
      <dgm:t>
        <a:bodyPr/>
        <a:lstStyle/>
        <a:p>
          <a:endParaRPr lang="en-US"/>
        </a:p>
      </dgm:t>
    </dgm:pt>
    <dgm:pt modelId="{3D2F55EF-79ED-0A49-9DA5-9516449A8293}">
      <dgm:prSet phldrT="[Text]"/>
      <dgm:spPr>
        <a:solidFill>
          <a:srgbClr val="FFFF00">
            <a:alpha val="90000"/>
          </a:srgbClr>
        </a:solidFill>
        <a:ln>
          <a:solidFill>
            <a:schemeClr val="accent2"/>
          </a:solidFill>
        </a:ln>
      </dgm:spPr>
      <dgm:t>
        <a:bodyPr/>
        <a:lstStyle/>
        <a:p>
          <a:r>
            <a:rPr lang="en-US" dirty="0" smtClean="0"/>
            <a:t>Endocrine therapy</a:t>
          </a:r>
          <a:endParaRPr lang="en-US" dirty="0"/>
        </a:p>
      </dgm:t>
    </dgm:pt>
    <dgm:pt modelId="{D945BC03-554D-FD45-820C-7CA7E450F858}" type="parTrans" cxnId="{2E3119AE-3B70-524B-BE65-913E37B9ABDC}">
      <dgm:prSet/>
      <dgm:spPr/>
      <dgm:t>
        <a:bodyPr/>
        <a:lstStyle/>
        <a:p>
          <a:endParaRPr lang="en-US"/>
        </a:p>
      </dgm:t>
    </dgm:pt>
    <dgm:pt modelId="{156F7214-2D26-DF4F-A469-A4B61C47664B}" type="sibTrans" cxnId="{2E3119AE-3B70-524B-BE65-913E37B9ABDC}">
      <dgm:prSet/>
      <dgm:spPr/>
      <dgm:t>
        <a:bodyPr/>
        <a:lstStyle/>
        <a:p>
          <a:endParaRPr lang="en-US"/>
        </a:p>
      </dgm:t>
    </dgm:pt>
    <dgm:pt modelId="{738440F1-6A1C-DE49-9D5D-802E3D4AA093}">
      <dgm:prSet phldrT="[Text]"/>
      <dgm:spPr/>
      <dgm:t>
        <a:bodyPr/>
        <a:lstStyle/>
        <a:p>
          <a:r>
            <a:rPr lang="en-US" dirty="0" smtClean="0"/>
            <a:t>Hormonal therapy</a:t>
          </a:r>
          <a:endParaRPr lang="en-US" dirty="0"/>
        </a:p>
      </dgm:t>
    </dgm:pt>
    <dgm:pt modelId="{E53C838F-B7A8-AB4C-BCD6-EDB145F85085}" type="parTrans" cxnId="{413BBC08-993C-744B-B7EC-81EF92A01509}">
      <dgm:prSet/>
      <dgm:spPr/>
      <dgm:t>
        <a:bodyPr/>
        <a:lstStyle/>
        <a:p>
          <a:endParaRPr lang="en-US"/>
        </a:p>
      </dgm:t>
    </dgm:pt>
    <dgm:pt modelId="{6780BFC0-4482-B84E-8D1D-115BEE2EB109}" type="sibTrans" cxnId="{413BBC08-993C-744B-B7EC-81EF92A01509}">
      <dgm:prSet/>
      <dgm:spPr/>
      <dgm:t>
        <a:bodyPr/>
        <a:lstStyle/>
        <a:p>
          <a:endParaRPr lang="en-US"/>
        </a:p>
      </dgm:t>
    </dgm:pt>
    <dgm:pt modelId="{02B4D025-5B95-3044-ACE8-E430EF5F7457}">
      <dgm:prSet phldrT="[Text]"/>
      <dgm:spPr>
        <a:solidFill>
          <a:srgbClr val="FFFF00">
            <a:alpha val="90000"/>
          </a:srgbClr>
        </a:solidFill>
        <a:ln>
          <a:solidFill>
            <a:schemeClr val="accent2"/>
          </a:solidFill>
        </a:ln>
      </dgm:spPr>
      <dgm:t>
        <a:bodyPr/>
        <a:lstStyle/>
        <a:p>
          <a:r>
            <a:rPr lang="en-US" dirty="0" err="1" smtClean="0"/>
            <a:t>CTx</a:t>
          </a:r>
          <a:r>
            <a:rPr lang="en-US" dirty="0" smtClean="0"/>
            <a:t> + Endocrine therapy</a:t>
          </a:r>
          <a:endParaRPr lang="en-US" dirty="0"/>
        </a:p>
      </dgm:t>
    </dgm:pt>
    <dgm:pt modelId="{F2C6D5A6-17C2-C845-896B-CB453A4350D1}" type="parTrans" cxnId="{19450C05-426B-2342-AE8F-2BFBC8BD57A0}">
      <dgm:prSet/>
      <dgm:spPr/>
      <dgm:t>
        <a:bodyPr/>
        <a:lstStyle/>
        <a:p>
          <a:endParaRPr lang="en-US"/>
        </a:p>
      </dgm:t>
    </dgm:pt>
    <dgm:pt modelId="{86F2E0B5-D0EE-274D-A2D8-6280EDF93579}" type="sibTrans" cxnId="{19450C05-426B-2342-AE8F-2BFBC8BD57A0}">
      <dgm:prSet/>
      <dgm:spPr/>
      <dgm:t>
        <a:bodyPr/>
        <a:lstStyle/>
        <a:p>
          <a:endParaRPr lang="en-US"/>
        </a:p>
      </dgm:t>
    </dgm:pt>
    <dgm:pt modelId="{AA4AE9BD-D091-1B45-A23D-548DBCC57EEA}">
      <dgm:prSet phldrT="[Text]"/>
      <dgm:spPr/>
      <dgm:t>
        <a:bodyPr/>
        <a:lstStyle/>
        <a:p>
          <a:r>
            <a:rPr lang="en-US" dirty="0" smtClean="0"/>
            <a:t>High risk (RS&gt; 25)</a:t>
          </a:r>
          <a:endParaRPr lang="en-US" dirty="0"/>
        </a:p>
      </dgm:t>
    </dgm:pt>
    <dgm:pt modelId="{B1ADDD1A-4C9A-B247-8F04-D26F6F699BF8}" type="parTrans" cxnId="{7E391D41-75A2-624C-AD58-2FF0C3BCB8EB}">
      <dgm:prSet/>
      <dgm:spPr/>
      <dgm:t>
        <a:bodyPr/>
        <a:lstStyle/>
        <a:p>
          <a:endParaRPr lang="en-US"/>
        </a:p>
      </dgm:t>
    </dgm:pt>
    <dgm:pt modelId="{8F9A6C1B-841D-2F43-9182-32DCCAD0E5D0}" type="sibTrans" cxnId="{7E391D41-75A2-624C-AD58-2FF0C3BCB8EB}">
      <dgm:prSet/>
      <dgm:spPr/>
      <dgm:t>
        <a:bodyPr/>
        <a:lstStyle/>
        <a:p>
          <a:endParaRPr lang="en-US"/>
        </a:p>
      </dgm:t>
    </dgm:pt>
    <dgm:pt modelId="{C0B92B3E-745B-0848-9F90-E9C5BA9A826E}">
      <dgm:prSet phldrT="[Text]"/>
      <dgm:spPr/>
      <dgm:t>
        <a:bodyPr/>
        <a:lstStyle/>
        <a:p>
          <a:r>
            <a:rPr lang="en-US" dirty="0" err="1" smtClean="0"/>
            <a:t>CTx</a:t>
          </a:r>
          <a:r>
            <a:rPr lang="en-US" dirty="0" smtClean="0"/>
            <a:t> +endocrine therapy</a:t>
          </a:r>
          <a:endParaRPr lang="en-US" dirty="0"/>
        </a:p>
      </dgm:t>
    </dgm:pt>
    <dgm:pt modelId="{4F462B87-7861-3A48-A874-ECB5D8A3A3D0}" type="parTrans" cxnId="{9E925087-BCEA-954B-99D7-C94E25E1AC9A}">
      <dgm:prSet/>
      <dgm:spPr/>
      <dgm:t>
        <a:bodyPr/>
        <a:lstStyle/>
        <a:p>
          <a:endParaRPr lang="en-US"/>
        </a:p>
      </dgm:t>
    </dgm:pt>
    <dgm:pt modelId="{24AC54CE-605D-E449-82A9-74B44679D840}" type="sibTrans" cxnId="{9E925087-BCEA-954B-99D7-C94E25E1AC9A}">
      <dgm:prSet/>
      <dgm:spPr/>
      <dgm:t>
        <a:bodyPr/>
        <a:lstStyle/>
        <a:p>
          <a:endParaRPr lang="en-US"/>
        </a:p>
      </dgm:t>
    </dgm:pt>
    <dgm:pt modelId="{9E333758-686E-0E42-B6A6-A93C63FC29AE}" type="pres">
      <dgm:prSet presAssocID="{9FBE76B9-9A89-DC4F-ABE6-6B17BFBE8CEC}" presName="hierChild1" presStyleCnt="0">
        <dgm:presLayoutVars>
          <dgm:chPref val="1"/>
          <dgm:dir/>
          <dgm:animOne val="branch"/>
          <dgm:animLvl val="lvl"/>
          <dgm:resizeHandles/>
        </dgm:presLayoutVars>
      </dgm:prSet>
      <dgm:spPr/>
      <dgm:t>
        <a:bodyPr/>
        <a:lstStyle/>
        <a:p>
          <a:endParaRPr lang="en-AU"/>
        </a:p>
      </dgm:t>
    </dgm:pt>
    <dgm:pt modelId="{CB2F56B7-4E7A-664C-BC49-B94054114274}" type="pres">
      <dgm:prSet presAssocID="{B646A8E0-9DE3-A545-97E7-05ECF9B99E02}" presName="hierRoot1" presStyleCnt="0"/>
      <dgm:spPr/>
    </dgm:pt>
    <dgm:pt modelId="{90353DC4-FDFE-7D40-A00A-D6C068264FA8}" type="pres">
      <dgm:prSet presAssocID="{B646A8E0-9DE3-A545-97E7-05ECF9B99E02}" presName="composite" presStyleCnt="0"/>
      <dgm:spPr/>
    </dgm:pt>
    <dgm:pt modelId="{23B4ECE6-B280-5E47-8B08-D8F203D09A28}" type="pres">
      <dgm:prSet presAssocID="{B646A8E0-9DE3-A545-97E7-05ECF9B99E02}" presName="background" presStyleLbl="node0" presStyleIdx="0" presStyleCnt="1"/>
      <dgm:spPr/>
    </dgm:pt>
    <dgm:pt modelId="{2A34BC6D-C94B-A241-94DD-1C2C208BDAEB}" type="pres">
      <dgm:prSet presAssocID="{B646A8E0-9DE3-A545-97E7-05ECF9B99E02}" presName="text" presStyleLbl="fgAcc0" presStyleIdx="0" presStyleCnt="1">
        <dgm:presLayoutVars>
          <dgm:chPref val="3"/>
        </dgm:presLayoutVars>
      </dgm:prSet>
      <dgm:spPr/>
      <dgm:t>
        <a:bodyPr/>
        <a:lstStyle/>
        <a:p>
          <a:endParaRPr lang="en-US"/>
        </a:p>
      </dgm:t>
    </dgm:pt>
    <dgm:pt modelId="{57FC9912-DF04-7E4D-B756-C1BD88875394}" type="pres">
      <dgm:prSet presAssocID="{B646A8E0-9DE3-A545-97E7-05ECF9B99E02}" presName="hierChild2" presStyleCnt="0"/>
      <dgm:spPr/>
    </dgm:pt>
    <dgm:pt modelId="{C1C3A980-4834-104F-8CD7-69B74F8D6160}" type="pres">
      <dgm:prSet presAssocID="{E42BB8E2-9A2B-304F-989F-81C983610BB4}" presName="Name10" presStyleLbl="parChTrans1D2" presStyleIdx="0" presStyleCnt="3"/>
      <dgm:spPr/>
      <dgm:t>
        <a:bodyPr/>
        <a:lstStyle/>
        <a:p>
          <a:endParaRPr lang="en-AU"/>
        </a:p>
      </dgm:t>
    </dgm:pt>
    <dgm:pt modelId="{BD9EF19E-F1F8-A942-A3F0-BDD1D309609F}" type="pres">
      <dgm:prSet presAssocID="{F1E6644F-C60A-6444-99C2-8BAD6555D5C7}" presName="hierRoot2" presStyleCnt="0"/>
      <dgm:spPr/>
    </dgm:pt>
    <dgm:pt modelId="{3FC1680E-0B7C-1947-A02E-1E18E263C35A}" type="pres">
      <dgm:prSet presAssocID="{F1E6644F-C60A-6444-99C2-8BAD6555D5C7}" presName="composite2" presStyleCnt="0"/>
      <dgm:spPr/>
    </dgm:pt>
    <dgm:pt modelId="{537710C0-1272-C045-9857-50D0BB1B0CA0}" type="pres">
      <dgm:prSet presAssocID="{F1E6644F-C60A-6444-99C2-8BAD6555D5C7}" presName="background2" presStyleLbl="node2" presStyleIdx="0" presStyleCnt="3"/>
      <dgm:spPr/>
    </dgm:pt>
    <dgm:pt modelId="{F87B02A6-A5C7-174F-94A2-A1DBD71D723A}" type="pres">
      <dgm:prSet presAssocID="{F1E6644F-C60A-6444-99C2-8BAD6555D5C7}" presName="text2" presStyleLbl="fgAcc2" presStyleIdx="0" presStyleCnt="3" custLinFactNeighborX="-79658" custLinFactNeighborY="1960">
        <dgm:presLayoutVars>
          <dgm:chPref val="3"/>
        </dgm:presLayoutVars>
      </dgm:prSet>
      <dgm:spPr/>
      <dgm:t>
        <a:bodyPr/>
        <a:lstStyle/>
        <a:p>
          <a:endParaRPr lang="en-US"/>
        </a:p>
      </dgm:t>
    </dgm:pt>
    <dgm:pt modelId="{4C02E9C0-6715-984A-BFE0-EEEB76499EF1}" type="pres">
      <dgm:prSet presAssocID="{F1E6644F-C60A-6444-99C2-8BAD6555D5C7}" presName="hierChild3" presStyleCnt="0"/>
      <dgm:spPr/>
    </dgm:pt>
    <dgm:pt modelId="{7A7B0D5E-C372-9843-A40A-229D82A636D8}" type="pres">
      <dgm:prSet presAssocID="{E53C838F-B7A8-AB4C-BCD6-EDB145F85085}" presName="Name17" presStyleLbl="parChTrans1D3" presStyleIdx="0" presStyleCnt="4"/>
      <dgm:spPr/>
      <dgm:t>
        <a:bodyPr/>
        <a:lstStyle/>
        <a:p>
          <a:endParaRPr lang="en-AU"/>
        </a:p>
      </dgm:t>
    </dgm:pt>
    <dgm:pt modelId="{3394ADC9-562D-0F4B-BA65-5B678F148777}" type="pres">
      <dgm:prSet presAssocID="{738440F1-6A1C-DE49-9D5D-802E3D4AA093}" presName="hierRoot3" presStyleCnt="0"/>
      <dgm:spPr/>
    </dgm:pt>
    <dgm:pt modelId="{CD961FC6-F3B5-B747-97BC-BF1DFBB9D0B9}" type="pres">
      <dgm:prSet presAssocID="{738440F1-6A1C-DE49-9D5D-802E3D4AA093}" presName="composite3" presStyleCnt="0"/>
      <dgm:spPr/>
    </dgm:pt>
    <dgm:pt modelId="{055F81D1-6F60-1545-A5F4-12245E5149F4}" type="pres">
      <dgm:prSet presAssocID="{738440F1-6A1C-DE49-9D5D-802E3D4AA093}" presName="background3" presStyleLbl="node3" presStyleIdx="0" presStyleCnt="4"/>
      <dgm:spPr/>
    </dgm:pt>
    <dgm:pt modelId="{CE4D4DC9-E767-264F-9865-D0ABFAB98AC4}" type="pres">
      <dgm:prSet presAssocID="{738440F1-6A1C-DE49-9D5D-802E3D4AA093}" presName="text3" presStyleLbl="fgAcc3" presStyleIdx="0" presStyleCnt="4" custLinFactNeighborX="-79658" custLinFactNeighborY="1960">
        <dgm:presLayoutVars>
          <dgm:chPref val="3"/>
        </dgm:presLayoutVars>
      </dgm:prSet>
      <dgm:spPr/>
      <dgm:t>
        <a:bodyPr/>
        <a:lstStyle/>
        <a:p>
          <a:endParaRPr lang="en-US"/>
        </a:p>
      </dgm:t>
    </dgm:pt>
    <dgm:pt modelId="{F37AF55B-EEE8-D649-8813-21C38DCBF974}" type="pres">
      <dgm:prSet presAssocID="{738440F1-6A1C-DE49-9D5D-802E3D4AA093}" presName="hierChild4" presStyleCnt="0"/>
      <dgm:spPr/>
    </dgm:pt>
    <dgm:pt modelId="{7EFF68D0-6A62-CF4D-918B-9D8D5CFCE1E8}" type="pres">
      <dgm:prSet presAssocID="{532A8C57-B2EF-AD4C-B2AB-63DA49F8AFD7}" presName="Name10" presStyleLbl="parChTrans1D2" presStyleIdx="1" presStyleCnt="3"/>
      <dgm:spPr/>
      <dgm:t>
        <a:bodyPr/>
        <a:lstStyle/>
        <a:p>
          <a:endParaRPr lang="en-AU"/>
        </a:p>
      </dgm:t>
    </dgm:pt>
    <dgm:pt modelId="{55C32E5B-AC4A-4F45-82ED-B8F2AC50A0F9}" type="pres">
      <dgm:prSet presAssocID="{96B08455-88E0-8148-89F5-4342669DB9DF}" presName="hierRoot2" presStyleCnt="0"/>
      <dgm:spPr/>
    </dgm:pt>
    <dgm:pt modelId="{66821EF2-D7B3-0D4F-8416-BF6F670144CB}" type="pres">
      <dgm:prSet presAssocID="{96B08455-88E0-8148-89F5-4342669DB9DF}" presName="composite2" presStyleCnt="0"/>
      <dgm:spPr/>
    </dgm:pt>
    <dgm:pt modelId="{243F5F5F-B07D-6C46-8FEA-FBB81ECC096D}" type="pres">
      <dgm:prSet presAssocID="{96B08455-88E0-8148-89F5-4342669DB9DF}" presName="background2" presStyleLbl="node2" presStyleIdx="1" presStyleCnt="3"/>
      <dgm:spPr/>
    </dgm:pt>
    <dgm:pt modelId="{12E2A85C-214E-6345-84B0-B8FC5CF6D1A5}" type="pres">
      <dgm:prSet presAssocID="{96B08455-88E0-8148-89F5-4342669DB9DF}" presName="text2" presStyleLbl="fgAcc2" presStyleIdx="1" presStyleCnt="3">
        <dgm:presLayoutVars>
          <dgm:chPref val="3"/>
        </dgm:presLayoutVars>
      </dgm:prSet>
      <dgm:spPr/>
      <dgm:t>
        <a:bodyPr/>
        <a:lstStyle/>
        <a:p>
          <a:endParaRPr lang="en-US"/>
        </a:p>
      </dgm:t>
    </dgm:pt>
    <dgm:pt modelId="{B3DB34BA-305F-744C-8F5B-6BEC11527C53}" type="pres">
      <dgm:prSet presAssocID="{96B08455-88E0-8148-89F5-4342669DB9DF}" presName="hierChild3" presStyleCnt="0"/>
      <dgm:spPr/>
    </dgm:pt>
    <dgm:pt modelId="{0AB15B55-FA71-BC49-85E7-AE87B555B33A}" type="pres">
      <dgm:prSet presAssocID="{D945BC03-554D-FD45-820C-7CA7E450F858}" presName="Name17" presStyleLbl="parChTrans1D3" presStyleIdx="1" presStyleCnt="4"/>
      <dgm:spPr/>
      <dgm:t>
        <a:bodyPr/>
        <a:lstStyle/>
        <a:p>
          <a:endParaRPr lang="en-AU"/>
        </a:p>
      </dgm:t>
    </dgm:pt>
    <dgm:pt modelId="{FF2E9331-EBA6-FA4C-B164-77ECC08D2F3A}" type="pres">
      <dgm:prSet presAssocID="{3D2F55EF-79ED-0A49-9DA5-9516449A8293}" presName="hierRoot3" presStyleCnt="0"/>
      <dgm:spPr/>
    </dgm:pt>
    <dgm:pt modelId="{FDC1A529-BD06-9348-8CD4-8CA6199774B4}" type="pres">
      <dgm:prSet presAssocID="{3D2F55EF-79ED-0A49-9DA5-9516449A8293}" presName="composite3" presStyleCnt="0"/>
      <dgm:spPr/>
    </dgm:pt>
    <dgm:pt modelId="{A3161CBC-C64A-E241-9922-CBF92E91AC6F}" type="pres">
      <dgm:prSet presAssocID="{3D2F55EF-79ED-0A49-9DA5-9516449A8293}" presName="background3" presStyleLbl="node3" presStyleIdx="1" presStyleCnt="4"/>
      <dgm:spPr/>
    </dgm:pt>
    <dgm:pt modelId="{4E026B48-A5FD-6347-A4C7-D3BD47EDCFD2}" type="pres">
      <dgm:prSet presAssocID="{3D2F55EF-79ED-0A49-9DA5-9516449A8293}" presName="text3" presStyleLbl="fgAcc3" presStyleIdx="1" presStyleCnt="4">
        <dgm:presLayoutVars>
          <dgm:chPref val="3"/>
        </dgm:presLayoutVars>
      </dgm:prSet>
      <dgm:spPr/>
      <dgm:t>
        <a:bodyPr/>
        <a:lstStyle/>
        <a:p>
          <a:endParaRPr lang="en-US"/>
        </a:p>
      </dgm:t>
    </dgm:pt>
    <dgm:pt modelId="{ED824513-A5D4-1248-8EC3-F0FCCEF3D015}" type="pres">
      <dgm:prSet presAssocID="{3D2F55EF-79ED-0A49-9DA5-9516449A8293}" presName="hierChild4" presStyleCnt="0"/>
      <dgm:spPr/>
    </dgm:pt>
    <dgm:pt modelId="{F0FE70A6-1F2E-6146-A4E2-27C3A70DD359}" type="pres">
      <dgm:prSet presAssocID="{F2C6D5A6-17C2-C845-896B-CB453A4350D1}" presName="Name17" presStyleLbl="parChTrans1D3" presStyleIdx="2" presStyleCnt="4"/>
      <dgm:spPr/>
      <dgm:t>
        <a:bodyPr/>
        <a:lstStyle/>
        <a:p>
          <a:endParaRPr lang="en-AU"/>
        </a:p>
      </dgm:t>
    </dgm:pt>
    <dgm:pt modelId="{BFC90B01-FCE9-7842-815D-F96FD1A20BB2}" type="pres">
      <dgm:prSet presAssocID="{02B4D025-5B95-3044-ACE8-E430EF5F7457}" presName="hierRoot3" presStyleCnt="0"/>
      <dgm:spPr/>
    </dgm:pt>
    <dgm:pt modelId="{C025A73C-FD75-1D43-B319-5CED3754575B}" type="pres">
      <dgm:prSet presAssocID="{02B4D025-5B95-3044-ACE8-E430EF5F7457}" presName="composite3" presStyleCnt="0"/>
      <dgm:spPr/>
    </dgm:pt>
    <dgm:pt modelId="{E3CD2D07-9E6B-1244-95F6-34B539C528E7}" type="pres">
      <dgm:prSet presAssocID="{02B4D025-5B95-3044-ACE8-E430EF5F7457}" presName="background3" presStyleLbl="node3" presStyleIdx="2" presStyleCnt="4"/>
      <dgm:spPr/>
    </dgm:pt>
    <dgm:pt modelId="{BED94E07-6D9B-A34C-93B7-E79A244DAB90}" type="pres">
      <dgm:prSet presAssocID="{02B4D025-5B95-3044-ACE8-E430EF5F7457}" presName="text3" presStyleLbl="fgAcc3" presStyleIdx="2" presStyleCnt="4">
        <dgm:presLayoutVars>
          <dgm:chPref val="3"/>
        </dgm:presLayoutVars>
      </dgm:prSet>
      <dgm:spPr/>
      <dgm:t>
        <a:bodyPr/>
        <a:lstStyle/>
        <a:p>
          <a:endParaRPr lang="en-AU"/>
        </a:p>
      </dgm:t>
    </dgm:pt>
    <dgm:pt modelId="{852F8FC4-DBEB-FE40-8BBE-B9950F09903F}" type="pres">
      <dgm:prSet presAssocID="{02B4D025-5B95-3044-ACE8-E430EF5F7457}" presName="hierChild4" presStyleCnt="0"/>
      <dgm:spPr/>
    </dgm:pt>
    <dgm:pt modelId="{3BCCBABE-D0D4-FD46-BD79-D1DDF8E1E513}" type="pres">
      <dgm:prSet presAssocID="{B1ADDD1A-4C9A-B247-8F04-D26F6F699BF8}" presName="Name10" presStyleLbl="parChTrans1D2" presStyleIdx="2" presStyleCnt="3"/>
      <dgm:spPr/>
      <dgm:t>
        <a:bodyPr/>
        <a:lstStyle/>
        <a:p>
          <a:endParaRPr lang="en-AU"/>
        </a:p>
      </dgm:t>
    </dgm:pt>
    <dgm:pt modelId="{ADFF389E-1666-9746-8550-B9070D080E4E}" type="pres">
      <dgm:prSet presAssocID="{AA4AE9BD-D091-1B45-A23D-548DBCC57EEA}" presName="hierRoot2" presStyleCnt="0"/>
      <dgm:spPr/>
    </dgm:pt>
    <dgm:pt modelId="{9D971668-2266-8545-933E-8092EF537CFE}" type="pres">
      <dgm:prSet presAssocID="{AA4AE9BD-D091-1B45-A23D-548DBCC57EEA}" presName="composite2" presStyleCnt="0"/>
      <dgm:spPr/>
    </dgm:pt>
    <dgm:pt modelId="{835FF82E-F90B-BB4C-99A4-D81F8F0BA1D4}" type="pres">
      <dgm:prSet presAssocID="{AA4AE9BD-D091-1B45-A23D-548DBCC57EEA}" presName="background2" presStyleLbl="node2" presStyleIdx="2" presStyleCnt="3"/>
      <dgm:spPr/>
    </dgm:pt>
    <dgm:pt modelId="{0D161608-CC28-404F-B7D2-2484DBEFDEB7}" type="pres">
      <dgm:prSet presAssocID="{AA4AE9BD-D091-1B45-A23D-548DBCC57EEA}" presName="text2" presStyleLbl="fgAcc2" presStyleIdx="2" presStyleCnt="3" custLinFactNeighborX="73435" custLinFactNeighborY="1960">
        <dgm:presLayoutVars>
          <dgm:chPref val="3"/>
        </dgm:presLayoutVars>
      </dgm:prSet>
      <dgm:spPr/>
      <dgm:t>
        <a:bodyPr/>
        <a:lstStyle/>
        <a:p>
          <a:endParaRPr lang="en-AU"/>
        </a:p>
      </dgm:t>
    </dgm:pt>
    <dgm:pt modelId="{D79968BD-624F-C546-A8D7-FA901DEEE19D}" type="pres">
      <dgm:prSet presAssocID="{AA4AE9BD-D091-1B45-A23D-548DBCC57EEA}" presName="hierChild3" presStyleCnt="0"/>
      <dgm:spPr/>
    </dgm:pt>
    <dgm:pt modelId="{7DC70A7C-3E5C-234F-BD2C-5E222A8341F4}" type="pres">
      <dgm:prSet presAssocID="{4F462B87-7861-3A48-A874-ECB5D8A3A3D0}" presName="Name17" presStyleLbl="parChTrans1D3" presStyleIdx="3" presStyleCnt="4"/>
      <dgm:spPr/>
      <dgm:t>
        <a:bodyPr/>
        <a:lstStyle/>
        <a:p>
          <a:endParaRPr lang="en-AU"/>
        </a:p>
      </dgm:t>
    </dgm:pt>
    <dgm:pt modelId="{00296F06-7541-6047-B896-8DAF210C4D8C}" type="pres">
      <dgm:prSet presAssocID="{C0B92B3E-745B-0848-9F90-E9C5BA9A826E}" presName="hierRoot3" presStyleCnt="0"/>
      <dgm:spPr/>
    </dgm:pt>
    <dgm:pt modelId="{9CF9D31F-57B9-B943-B2FF-81B0C52DECFB}" type="pres">
      <dgm:prSet presAssocID="{C0B92B3E-745B-0848-9F90-E9C5BA9A826E}" presName="composite3" presStyleCnt="0"/>
      <dgm:spPr/>
    </dgm:pt>
    <dgm:pt modelId="{473ADEF5-0284-D148-AAC7-C825E49A6832}" type="pres">
      <dgm:prSet presAssocID="{C0B92B3E-745B-0848-9F90-E9C5BA9A826E}" presName="background3" presStyleLbl="node3" presStyleIdx="3" presStyleCnt="4"/>
      <dgm:spPr/>
    </dgm:pt>
    <dgm:pt modelId="{D0BA7DCE-5675-2C47-BC65-CBD9C8258E5F}" type="pres">
      <dgm:prSet presAssocID="{C0B92B3E-745B-0848-9F90-E9C5BA9A826E}" presName="text3" presStyleLbl="fgAcc3" presStyleIdx="3" presStyleCnt="4" custLinFactNeighborX="73435" custLinFactNeighborY="1960">
        <dgm:presLayoutVars>
          <dgm:chPref val="3"/>
        </dgm:presLayoutVars>
      </dgm:prSet>
      <dgm:spPr/>
      <dgm:t>
        <a:bodyPr/>
        <a:lstStyle/>
        <a:p>
          <a:endParaRPr lang="en-US"/>
        </a:p>
      </dgm:t>
    </dgm:pt>
    <dgm:pt modelId="{F2C760C2-46DE-8B44-9F22-6F5D5D98D0B5}" type="pres">
      <dgm:prSet presAssocID="{C0B92B3E-745B-0848-9F90-E9C5BA9A826E}" presName="hierChild4" presStyleCnt="0"/>
      <dgm:spPr/>
    </dgm:pt>
  </dgm:ptLst>
  <dgm:cxnLst>
    <dgm:cxn modelId="{5932D610-E715-1547-A3D5-AA25486A338F}" type="presOf" srcId="{D945BC03-554D-FD45-820C-7CA7E450F858}" destId="{0AB15B55-FA71-BC49-85E7-AE87B555B33A}" srcOrd="0" destOrd="0" presId="urn:microsoft.com/office/officeart/2005/8/layout/hierarchy1"/>
    <dgm:cxn modelId="{60A61EE9-BB37-6B44-8715-D5A929F64B52}" type="presOf" srcId="{9FBE76B9-9A89-DC4F-ABE6-6B17BFBE8CEC}" destId="{9E333758-686E-0E42-B6A6-A93C63FC29AE}" srcOrd="0" destOrd="0" presId="urn:microsoft.com/office/officeart/2005/8/layout/hierarchy1"/>
    <dgm:cxn modelId="{9241A97B-6775-BD44-9A22-662752E4D01B}" type="presOf" srcId="{E53C838F-B7A8-AB4C-BCD6-EDB145F85085}" destId="{7A7B0D5E-C372-9843-A40A-229D82A636D8}" srcOrd="0" destOrd="0" presId="urn:microsoft.com/office/officeart/2005/8/layout/hierarchy1"/>
    <dgm:cxn modelId="{AF3B6E23-E6D0-A54D-839D-AE315F66A358}" type="presOf" srcId="{C0B92B3E-745B-0848-9F90-E9C5BA9A826E}" destId="{D0BA7DCE-5675-2C47-BC65-CBD9C8258E5F}" srcOrd="0" destOrd="0" presId="urn:microsoft.com/office/officeart/2005/8/layout/hierarchy1"/>
    <dgm:cxn modelId="{89C5B06A-2A38-8B48-B860-901250FECE84}" type="presOf" srcId="{AA4AE9BD-D091-1B45-A23D-548DBCC57EEA}" destId="{0D161608-CC28-404F-B7D2-2484DBEFDEB7}" srcOrd="0" destOrd="0" presId="urn:microsoft.com/office/officeart/2005/8/layout/hierarchy1"/>
    <dgm:cxn modelId="{2E3119AE-3B70-524B-BE65-913E37B9ABDC}" srcId="{96B08455-88E0-8148-89F5-4342669DB9DF}" destId="{3D2F55EF-79ED-0A49-9DA5-9516449A8293}" srcOrd="0" destOrd="0" parTransId="{D945BC03-554D-FD45-820C-7CA7E450F858}" sibTransId="{156F7214-2D26-DF4F-A469-A4B61C47664B}"/>
    <dgm:cxn modelId="{0BF84007-7598-FF48-BBE0-AFCCF3673BEE}" type="presOf" srcId="{4F462B87-7861-3A48-A874-ECB5D8A3A3D0}" destId="{7DC70A7C-3E5C-234F-BD2C-5E222A8341F4}" srcOrd="0" destOrd="0" presId="urn:microsoft.com/office/officeart/2005/8/layout/hierarchy1"/>
    <dgm:cxn modelId="{413BBC08-993C-744B-B7EC-81EF92A01509}" srcId="{F1E6644F-C60A-6444-99C2-8BAD6555D5C7}" destId="{738440F1-6A1C-DE49-9D5D-802E3D4AA093}" srcOrd="0" destOrd="0" parTransId="{E53C838F-B7A8-AB4C-BCD6-EDB145F85085}" sibTransId="{6780BFC0-4482-B84E-8D1D-115BEE2EB109}"/>
    <dgm:cxn modelId="{AD84CEE4-B031-564F-91D9-C66C829A190F}" type="presOf" srcId="{738440F1-6A1C-DE49-9D5D-802E3D4AA093}" destId="{CE4D4DC9-E767-264F-9865-D0ABFAB98AC4}" srcOrd="0" destOrd="0" presId="urn:microsoft.com/office/officeart/2005/8/layout/hierarchy1"/>
    <dgm:cxn modelId="{F5E511B0-3D3C-1D4E-AD02-7B3A0B3960FD}" type="presOf" srcId="{F2C6D5A6-17C2-C845-896B-CB453A4350D1}" destId="{F0FE70A6-1F2E-6146-A4E2-27C3A70DD359}" srcOrd="0" destOrd="0" presId="urn:microsoft.com/office/officeart/2005/8/layout/hierarchy1"/>
    <dgm:cxn modelId="{AB42C5B0-048C-CF4F-B3D5-E68D1FD6B6C5}" type="presOf" srcId="{B1ADDD1A-4C9A-B247-8F04-D26F6F699BF8}" destId="{3BCCBABE-D0D4-FD46-BD79-D1DDF8E1E513}" srcOrd="0" destOrd="0" presId="urn:microsoft.com/office/officeart/2005/8/layout/hierarchy1"/>
    <dgm:cxn modelId="{F5AB5223-FB7A-F64D-891A-525876CDCD61}" type="presOf" srcId="{96B08455-88E0-8148-89F5-4342669DB9DF}" destId="{12E2A85C-214E-6345-84B0-B8FC5CF6D1A5}" srcOrd="0" destOrd="0" presId="urn:microsoft.com/office/officeart/2005/8/layout/hierarchy1"/>
    <dgm:cxn modelId="{D12AF91F-BFBC-854A-B2D9-EA5CEE3D0270}" type="presOf" srcId="{3D2F55EF-79ED-0A49-9DA5-9516449A8293}" destId="{4E026B48-A5FD-6347-A4C7-D3BD47EDCFD2}" srcOrd="0" destOrd="0" presId="urn:microsoft.com/office/officeart/2005/8/layout/hierarchy1"/>
    <dgm:cxn modelId="{D630DF3C-7A67-9C42-A5C0-E52DA1589F1A}" type="presOf" srcId="{E42BB8E2-9A2B-304F-989F-81C983610BB4}" destId="{C1C3A980-4834-104F-8CD7-69B74F8D6160}" srcOrd="0" destOrd="0" presId="urn:microsoft.com/office/officeart/2005/8/layout/hierarchy1"/>
    <dgm:cxn modelId="{B80D27EC-9692-F046-BB08-B10F64B52CDD}" type="presOf" srcId="{532A8C57-B2EF-AD4C-B2AB-63DA49F8AFD7}" destId="{7EFF68D0-6A62-CF4D-918B-9D8D5CFCE1E8}" srcOrd="0" destOrd="0" presId="urn:microsoft.com/office/officeart/2005/8/layout/hierarchy1"/>
    <dgm:cxn modelId="{7E391D41-75A2-624C-AD58-2FF0C3BCB8EB}" srcId="{B646A8E0-9DE3-A545-97E7-05ECF9B99E02}" destId="{AA4AE9BD-D091-1B45-A23D-548DBCC57EEA}" srcOrd="2" destOrd="0" parTransId="{B1ADDD1A-4C9A-B247-8F04-D26F6F699BF8}" sibTransId="{8F9A6C1B-841D-2F43-9182-32DCCAD0E5D0}"/>
    <dgm:cxn modelId="{A8893433-C4D7-D54D-B316-C13F55AEBE70}" type="presOf" srcId="{B646A8E0-9DE3-A545-97E7-05ECF9B99E02}" destId="{2A34BC6D-C94B-A241-94DD-1C2C208BDAEB}" srcOrd="0" destOrd="0" presId="urn:microsoft.com/office/officeart/2005/8/layout/hierarchy1"/>
    <dgm:cxn modelId="{19450C05-426B-2342-AE8F-2BFBC8BD57A0}" srcId="{96B08455-88E0-8148-89F5-4342669DB9DF}" destId="{02B4D025-5B95-3044-ACE8-E430EF5F7457}" srcOrd="1" destOrd="0" parTransId="{F2C6D5A6-17C2-C845-896B-CB453A4350D1}" sibTransId="{86F2E0B5-D0EE-274D-A2D8-6280EDF93579}"/>
    <dgm:cxn modelId="{9E925087-BCEA-954B-99D7-C94E25E1AC9A}" srcId="{AA4AE9BD-D091-1B45-A23D-548DBCC57EEA}" destId="{C0B92B3E-745B-0848-9F90-E9C5BA9A826E}" srcOrd="0" destOrd="0" parTransId="{4F462B87-7861-3A48-A874-ECB5D8A3A3D0}" sibTransId="{24AC54CE-605D-E449-82A9-74B44679D840}"/>
    <dgm:cxn modelId="{B595DD75-5B3A-7847-9F15-70F4AF863592}" srcId="{B646A8E0-9DE3-A545-97E7-05ECF9B99E02}" destId="{96B08455-88E0-8148-89F5-4342669DB9DF}" srcOrd="1" destOrd="0" parTransId="{532A8C57-B2EF-AD4C-B2AB-63DA49F8AFD7}" sibTransId="{F236D7F8-CA25-C543-8D8D-696E36A19BB3}"/>
    <dgm:cxn modelId="{E30EBAAF-4492-C141-A821-1A68E5EEC2CE}" type="presOf" srcId="{02B4D025-5B95-3044-ACE8-E430EF5F7457}" destId="{BED94E07-6D9B-A34C-93B7-E79A244DAB90}" srcOrd="0" destOrd="0" presId="urn:microsoft.com/office/officeart/2005/8/layout/hierarchy1"/>
    <dgm:cxn modelId="{1BDE8329-C6FD-0A41-8F13-EC4C5A4F825B}" srcId="{B646A8E0-9DE3-A545-97E7-05ECF9B99E02}" destId="{F1E6644F-C60A-6444-99C2-8BAD6555D5C7}" srcOrd="0" destOrd="0" parTransId="{E42BB8E2-9A2B-304F-989F-81C983610BB4}" sibTransId="{9E0C3FFA-64BB-8F47-AEEE-4BFD41627C6F}"/>
    <dgm:cxn modelId="{7B1A9294-A9CD-7C42-8280-3DFF17183C0E}" type="presOf" srcId="{F1E6644F-C60A-6444-99C2-8BAD6555D5C7}" destId="{F87B02A6-A5C7-174F-94A2-A1DBD71D723A}" srcOrd="0" destOrd="0" presId="urn:microsoft.com/office/officeart/2005/8/layout/hierarchy1"/>
    <dgm:cxn modelId="{222C89C3-420C-A441-9832-88D09945D98D}" srcId="{9FBE76B9-9A89-DC4F-ABE6-6B17BFBE8CEC}" destId="{B646A8E0-9DE3-A545-97E7-05ECF9B99E02}" srcOrd="0" destOrd="0" parTransId="{BDCB2AAB-A6D7-0D45-8268-12E1F79B5CA7}" sibTransId="{B86F87C9-17D6-3344-9F0D-16A832D85B7B}"/>
    <dgm:cxn modelId="{1D9A2EAE-F6AA-1F40-BA73-5B121B1949F8}" type="presParOf" srcId="{9E333758-686E-0E42-B6A6-A93C63FC29AE}" destId="{CB2F56B7-4E7A-664C-BC49-B94054114274}" srcOrd="0" destOrd="0" presId="urn:microsoft.com/office/officeart/2005/8/layout/hierarchy1"/>
    <dgm:cxn modelId="{96E1706F-1749-F442-A104-3551262B0141}" type="presParOf" srcId="{CB2F56B7-4E7A-664C-BC49-B94054114274}" destId="{90353DC4-FDFE-7D40-A00A-D6C068264FA8}" srcOrd="0" destOrd="0" presId="urn:microsoft.com/office/officeart/2005/8/layout/hierarchy1"/>
    <dgm:cxn modelId="{643ECB50-B6C7-CA47-83A6-6727C3631AA7}" type="presParOf" srcId="{90353DC4-FDFE-7D40-A00A-D6C068264FA8}" destId="{23B4ECE6-B280-5E47-8B08-D8F203D09A28}" srcOrd="0" destOrd="0" presId="urn:microsoft.com/office/officeart/2005/8/layout/hierarchy1"/>
    <dgm:cxn modelId="{A9ED2438-AA1D-A94C-984D-A9C1B009635D}" type="presParOf" srcId="{90353DC4-FDFE-7D40-A00A-D6C068264FA8}" destId="{2A34BC6D-C94B-A241-94DD-1C2C208BDAEB}" srcOrd="1" destOrd="0" presId="urn:microsoft.com/office/officeart/2005/8/layout/hierarchy1"/>
    <dgm:cxn modelId="{386E4678-B9E7-E347-A08E-4F4756C01677}" type="presParOf" srcId="{CB2F56B7-4E7A-664C-BC49-B94054114274}" destId="{57FC9912-DF04-7E4D-B756-C1BD88875394}" srcOrd="1" destOrd="0" presId="urn:microsoft.com/office/officeart/2005/8/layout/hierarchy1"/>
    <dgm:cxn modelId="{6D2FE9FD-4658-6443-8F84-E51E54518612}" type="presParOf" srcId="{57FC9912-DF04-7E4D-B756-C1BD88875394}" destId="{C1C3A980-4834-104F-8CD7-69B74F8D6160}" srcOrd="0" destOrd="0" presId="urn:microsoft.com/office/officeart/2005/8/layout/hierarchy1"/>
    <dgm:cxn modelId="{66F4B612-0AF5-EA42-873E-F8A58C7B226A}" type="presParOf" srcId="{57FC9912-DF04-7E4D-B756-C1BD88875394}" destId="{BD9EF19E-F1F8-A942-A3F0-BDD1D309609F}" srcOrd="1" destOrd="0" presId="urn:microsoft.com/office/officeart/2005/8/layout/hierarchy1"/>
    <dgm:cxn modelId="{9FA04B4D-B79A-AE4C-AF2D-A094909893DA}" type="presParOf" srcId="{BD9EF19E-F1F8-A942-A3F0-BDD1D309609F}" destId="{3FC1680E-0B7C-1947-A02E-1E18E263C35A}" srcOrd="0" destOrd="0" presId="urn:microsoft.com/office/officeart/2005/8/layout/hierarchy1"/>
    <dgm:cxn modelId="{831BD695-89D9-D14B-A143-EB1EE60A939D}" type="presParOf" srcId="{3FC1680E-0B7C-1947-A02E-1E18E263C35A}" destId="{537710C0-1272-C045-9857-50D0BB1B0CA0}" srcOrd="0" destOrd="0" presId="urn:microsoft.com/office/officeart/2005/8/layout/hierarchy1"/>
    <dgm:cxn modelId="{EBD09572-82C2-0D4F-A3ED-A31A4EB5D43A}" type="presParOf" srcId="{3FC1680E-0B7C-1947-A02E-1E18E263C35A}" destId="{F87B02A6-A5C7-174F-94A2-A1DBD71D723A}" srcOrd="1" destOrd="0" presId="urn:microsoft.com/office/officeart/2005/8/layout/hierarchy1"/>
    <dgm:cxn modelId="{F02A0526-DEE4-424E-8A35-3F16FC7A8D73}" type="presParOf" srcId="{BD9EF19E-F1F8-A942-A3F0-BDD1D309609F}" destId="{4C02E9C0-6715-984A-BFE0-EEEB76499EF1}" srcOrd="1" destOrd="0" presId="urn:microsoft.com/office/officeart/2005/8/layout/hierarchy1"/>
    <dgm:cxn modelId="{05303360-C313-E94C-B6F2-A3215B893371}" type="presParOf" srcId="{4C02E9C0-6715-984A-BFE0-EEEB76499EF1}" destId="{7A7B0D5E-C372-9843-A40A-229D82A636D8}" srcOrd="0" destOrd="0" presId="urn:microsoft.com/office/officeart/2005/8/layout/hierarchy1"/>
    <dgm:cxn modelId="{8A6A04AA-9B80-8A48-94B3-5E08FA9CB9CB}" type="presParOf" srcId="{4C02E9C0-6715-984A-BFE0-EEEB76499EF1}" destId="{3394ADC9-562D-0F4B-BA65-5B678F148777}" srcOrd="1" destOrd="0" presId="urn:microsoft.com/office/officeart/2005/8/layout/hierarchy1"/>
    <dgm:cxn modelId="{B1D6D202-3675-EE41-821C-E2090F1783AF}" type="presParOf" srcId="{3394ADC9-562D-0F4B-BA65-5B678F148777}" destId="{CD961FC6-F3B5-B747-97BC-BF1DFBB9D0B9}" srcOrd="0" destOrd="0" presId="urn:microsoft.com/office/officeart/2005/8/layout/hierarchy1"/>
    <dgm:cxn modelId="{73DD4CD9-EE39-214B-86C0-B12E083238BF}" type="presParOf" srcId="{CD961FC6-F3B5-B747-97BC-BF1DFBB9D0B9}" destId="{055F81D1-6F60-1545-A5F4-12245E5149F4}" srcOrd="0" destOrd="0" presId="urn:microsoft.com/office/officeart/2005/8/layout/hierarchy1"/>
    <dgm:cxn modelId="{6C7FDB8B-81BE-8943-A50D-8A85754DCABF}" type="presParOf" srcId="{CD961FC6-F3B5-B747-97BC-BF1DFBB9D0B9}" destId="{CE4D4DC9-E767-264F-9865-D0ABFAB98AC4}" srcOrd="1" destOrd="0" presId="urn:microsoft.com/office/officeart/2005/8/layout/hierarchy1"/>
    <dgm:cxn modelId="{1769CF23-65D2-F844-B835-7340BADEF9C7}" type="presParOf" srcId="{3394ADC9-562D-0F4B-BA65-5B678F148777}" destId="{F37AF55B-EEE8-D649-8813-21C38DCBF974}" srcOrd="1" destOrd="0" presId="urn:microsoft.com/office/officeart/2005/8/layout/hierarchy1"/>
    <dgm:cxn modelId="{4A4F56A6-8E07-8C4F-A4A4-37CBBBE9B9A5}" type="presParOf" srcId="{57FC9912-DF04-7E4D-B756-C1BD88875394}" destId="{7EFF68D0-6A62-CF4D-918B-9D8D5CFCE1E8}" srcOrd="2" destOrd="0" presId="urn:microsoft.com/office/officeart/2005/8/layout/hierarchy1"/>
    <dgm:cxn modelId="{72F7E322-048B-3D4F-A49E-91D1241C3C3E}" type="presParOf" srcId="{57FC9912-DF04-7E4D-B756-C1BD88875394}" destId="{55C32E5B-AC4A-4F45-82ED-B8F2AC50A0F9}" srcOrd="3" destOrd="0" presId="urn:microsoft.com/office/officeart/2005/8/layout/hierarchy1"/>
    <dgm:cxn modelId="{97F49380-DBCC-B344-82F4-35510FA6763B}" type="presParOf" srcId="{55C32E5B-AC4A-4F45-82ED-B8F2AC50A0F9}" destId="{66821EF2-D7B3-0D4F-8416-BF6F670144CB}" srcOrd="0" destOrd="0" presId="urn:microsoft.com/office/officeart/2005/8/layout/hierarchy1"/>
    <dgm:cxn modelId="{77B7590F-954A-7C43-AE25-F424F427AA03}" type="presParOf" srcId="{66821EF2-D7B3-0D4F-8416-BF6F670144CB}" destId="{243F5F5F-B07D-6C46-8FEA-FBB81ECC096D}" srcOrd="0" destOrd="0" presId="urn:microsoft.com/office/officeart/2005/8/layout/hierarchy1"/>
    <dgm:cxn modelId="{2AEC3D6A-982D-F443-86C1-835CC538D4DE}" type="presParOf" srcId="{66821EF2-D7B3-0D4F-8416-BF6F670144CB}" destId="{12E2A85C-214E-6345-84B0-B8FC5CF6D1A5}" srcOrd="1" destOrd="0" presId="urn:microsoft.com/office/officeart/2005/8/layout/hierarchy1"/>
    <dgm:cxn modelId="{6DF93046-6F8D-EF4E-A467-6F4756E1426C}" type="presParOf" srcId="{55C32E5B-AC4A-4F45-82ED-B8F2AC50A0F9}" destId="{B3DB34BA-305F-744C-8F5B-6BEC11527C53}" srcOrd="1" destOrd="0" presId="urn:microsoft.com/office/officeart/2005/8/layout/hierarchy1"/>
    <dgm:cxn modelId="{7A1D0DDB-5839-6949-A301-7F5F43F8BBFB}" type="presParOf" srcId="{B3DB34BA-305F-744C-8F5B-6BEC11527C53}" destId="{0AB15B55-FA71-BC49-85E7-AE87B555B33A}" srcOrd="0" destOrd="0" presId="urn:microsoft.com/office/officeart/2005/8/layout/hierarchy1"/>
    <dgm:cxn modelId="{E356EC4B-3C46-D74E-8091-12D005D62F62}" type="presParOf" srcId="{B3DB34BA-305F-744C-8F5B-6BEC11527C53}" destId="{FF2E9331-EBA6-FA4C-B164-77ECC08D2F3A}" srcOrd="1" destOrd="0" presId="urn:microsoft.com/office/officeart/2005/8/layout/hierarchy1"/>
    <dgm:cxn modelId="{1E9C0E86-F800-024C-BEDB-99828840EF6C}" type="presParOf" srcId="{FF2E9331-EBA6-FA4C-B164-77ECC08D2F3A}" destId="{FDC1A529-BD06-9348-8CD4-8CA6199774B4}" srcOrd="0" destOrd="0" presId="urn:microsoft.com/office/officeart/2005/8/layout/hierarchy1"/>
    <dgm:cxn modelId="{C4E136D8-5D01-BA48-865A-40DC32E7BF34}" type="presParOf" srcId="{FDC1A529-BD06-9348-8CD4-8CA6199774B4}" destId="{A3161CBC-C64A-E241-9922-CBF92E91AC6F}" srcOrd="0" destOrd="0" presId="urn:microsoft.com/office/officeart/2005/8/layout/hierarchy1"/>
    <dgm:cxn modelId="{42CBBCB3-5D61-6248-8229-6E192E7FBD8C}" type="presParOf" srcId="{FDC1A529-BD06-9348-8CD4-8CA6199774B4}" destId="{4E026B48-A5FD-6347-A4C7-D3BD47EDCFD2}" srcOrd="1" destOrd="0" presId="urn:microsoft.com/office/officeart/2005/8/layout/hierarchy1"/>
    <dgm:cxn modelId="{EBBEFE0F-3391-3645-AB32-FDE3E9365A8F}" type="presParOf" srcId="{FF2E9331-EBA6-FA4C-B164-77ECC08D2F3A}" destId="{ED824513-A5D4-1248-8EC3-F0FCCEF3D015}" srcOrd="1" destOrd="0" presId="urn:microsoft.com/office/officeart/2005/8/layout/hierarchy1"/>
    <dgm:cxn modelId="{0B305FC8-9592-AB44-9A90-C3886B3ADE8C}" type="presParOf" srcId="{B3DB34BA-305F-744C-8F5B-6BEC11527C53}" destId="{F0FE70A6-1F2E-6146-A4E2-27C3A70DD359}" srcOrd="2" destOrd="0" presId="urn:microsoft.com/office/officeart/2005/8/layout/hierarchy1"/>
    <dgm:cxn modelId="{BE9136FB-B831-9141-9FDD-CC7AF2C5D40C}" type="presParOf" srcId="{B3DB34BA-305F-744C-8F5B-6BEC11527C53}" destId="{BFC90B01-FCE9-7842-815D-F96FD1A20BB2}" srcOrd="3" destOrd="0" presId="urn:microsoft.com/office/officeart/2005/8/layout/hierarchy1"/>
    <dgm:cxn modelId="{0DA10D64-8BF7-A44A-9600-1A32908DE004}" type="presParOf" srcId="{BFC90B01-FCE9-7842-815D-F96FD1A20BB2}" destId="{C025A73C-FD75-1D43-B319-5CED3754575B}" srcOrd="0" destOrd="0" presId="urn:microsoft.com/office/officeart/2005/8/layout/hierarchy1"/>
    <dgm:cxn modelId="{DB48E1B2-8114-2349-8BD3-A5EE3D1F34F9}" type="presParOf" srcId="{C025A73C-FD75-1D43-B319-5CED3754575B}" destId="{E3CD2D07-9E6B-1244-95F6-34B539C528E7}" srcOrd="0" destOrd="0" presId="urn:microsoft.com/office/officeart/2005/8/layout/hierarchy1"/>
    <dgm:cxn modelId="{B130DA85-E674-754E-9F76-FB2C8FD4ACFA}" type="presParOf" srcId="{C025A73C-FD75-1D43-B319-5CED3754575B}" destId="{BED94E07-6D9B-A34C-93B7-E79A244DAB90}" srcOrd="1" destOrd="0" presId="urn:microsoft.com/office/officeart/2005/8/layout/hierarchy1"/>
    <dgm:cxn modelId="{4D1384A7-AD92-F446-97BB-C611151C3E18}" type="presParOf" srcId="{BFC90B01-FCE9-7842-815D-F96FD1A20BB2}" destId="{852F8FC4-DBEB-FE40-8BBE-B9950F09903F}" srcOrd="1" destOrd="0" presId="urn:microsoft.com/office/officeart/2005/8/layout/hierarchy1"/>
    <dgm:cxn modelId="{6C8EBE29-412D-8741-812F-9268F6E73971}" type="presParOf" srcId="{57FC9912-DF04-7E4D-B756-C1BD88875394}" destId="{3BCCBABE-D0D4-FD46-BD79-D1DDF8E1E513}" srcOrd="4" destOrd="0" presId="urn:microsoft.com/office/officeart/2005/8/layout/hierarchy1"/>
    <dgm:cxn modelId="{865B5BDC-D377-8D41-92E2-02F363E42C31}" type="presParOf" srcId="{57FC9912-DF04-7E4D-B756-C1BD88875394}" destId="{ADFF389E-1666-9746-8550-B9070D080E4E}" srcOrd="5" destOrd="0" presId="urn:microsoft.com/office/officeart/2005/8/layout/hierarchy1"/>
    <dgm:cxn modelId="{60055C31-E964-5647-AC05-2953E62F63EA}" type="presParOf" srcId="{ADFF389E-1666-9746-8550-B9070D080E4E}" destId="{9D971668-2266-8545-933E-8092EF537CFE}" srcOrd="0" destOrd="0" presId="urn:microsoft.com/office/officeart/2005/8/layout/hierarchy1"/>
    <dgm:cxn modelId="{A4AA4A8D-B20D-754F-AE41-01B821F568EE}" type="presParOf" srcId="{9D971668-2266-8545-933E-8092EF537CFE}" destId="{835FF82E-F90B-BB4C-99A4-D81F8F0BA1D4}" srcOrd="0" destOrd="0" presId="urn:microsoft.com/office/officeart/2005/8/layout/hierarchy1"/>
    <dgm:cxn modelId="{9C1624D0-82F4-774E-AD6A-D050EAD646E6}" type="presParOf" srcId="{9D971668-2266-8545-933E-8092EF537CFE}" destId="{0D161608-CC28-404F-B7D2-2484DBEFDEB7}" srcOrd="1" destOrd="0" presId="urn:microsoft.com/office/officeart/2005/8/layout/hierarchy1"/>
    <dgm:cxn modelId="{74113C19-4A7D-AE43-8996-434D6F630219}" type="presParOf" srcId="{ADFF389E-1666-9746-8550-B9070D080E4E}" destId="{D79968BD-624F-C546-A8D7-FA901DEEE19D}" srcOrd="1" destOrd="0" presId="urn:microsoft.com/office/officeart/2005/8/layout/hierarchy1"/>
    <dgm:cxn modelId="{C6E3C279-4811-7849-AFC4-88123A743736}" type="presParOf" srcId="{D79968BD-624F-C546-A8D7-FA901DEEE19D}" destId="{7DC70A7C-3E5C-234F-BD2C-5E222A8341F4}" srcOrd="0" destOrd="0" presId="urn:microsoft.com/office/officeart/2005/8/layout/hierarchy1"/>
    <dgm:cxn modelId="{F26E6EDE-144F-BD4E-9BB8-7B4E61C169C2}" type="presParOf" srcId="{D79968BD-624F-C546-A8D7-FA901DEEE19D}" destId="{00296F06-7541-6047-B896-8DAF210C4D8C}" srcOrd="1" destOrd="0" presId="urn:microsoft.com/office/officeart/2005/8/layout/hierarchy1"/>
    <dgm:cxn modelId="{C62D7DFD-0EB9-9742-9918-0C0AB9F1BE97}" type="presParOf" srcId="{00296F06-7541-6047-B896-8DAF210C4D8C}" destId="{9CF9D31F-57B9-B943-B2FF-81B0C52DECFB}" srcOrd="0" destOrd="0" presId="urn:microsoft.com/office/officeart/2005/8/layout/hierarchy1"/>
    <dgm:cxn modelId="{EC4A244D-1AC0-074A-B73A-741D464496F8}" type="presParOf" srcId="{9CF9D31F-57B9-B943-B2FF-81B0C52DECFB}" destId="{473ADEF5-0284-D148-AAC7-C825E49A6832}" srcOrd="0" destOrd="0" presId="urn:microsoft.com/office/officeart/2005/8/layout/hierarchy1"/>
    <dgm:cxn modelId="{765663AE-85B1-6D4F-9551-BE8B46FFED4A}" type="presParOf" srcId="{9CF9D31F-57B9-B943-B2FF-81B0C52DECFB}" destId="{D0BA7DCE-5675-2C47-BC65-CBD9C8258E5F}" srcOrd="1" destOrd="0" presId="urn:microsoft.com/office/officeart/2005/8/layout/hierarchy1"/>
    <dgm:cxn modelId="{5AE8D679-0B40-9142-81C9-73646DAA50D3}" type="presParOf" srcId="{00296F06-7541-6047-B896-8DAF210C4D8C}" destId="{F2C760C2-46DE-8B44-9F22-6F5D5D98D0B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D8610C-D675-CF41-BAC8-9B81C4E42933}"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2C6AF8B1-0F1F-7B4B-8B6A-3E064B36C515}">
      <dgm:prSet/>
      <dgm:spPr/>
      <dgm:t>
        <a:bodyPr/>
        <a:lstStyle/>
        <a:p>
          <a:pPr rtl="0"/>
          <a:r>
            <a:rPr lang="en-US" smtClean="0"/>
            <a:t>Nothing</a:t>
          </a:r>
          <a:endParaRPr lang="en-US"/>
        </a:p>
      </dgm:t>
    </dgm:pt>
    <dgm:pt modelId="{5CC96936-BB69-994E-B6F0-59236489B475}" type="parTrans" cxnId="{1932F54A-3145-8A40-9AA1-B7ADA2B45CB7}">
      <dgm:prSet/>
      <dgm:spPr/>
      <dgm:t>
        <a:bodyPr/>
        <a:lstStyle/>
        <a:p>
          <a:endParaRPr lang="en-US"/>
        </a:p>
      </dgm:t>
    </dgm:pt>
    <dgm:pt modelId="{C629132E-1886-F542-AE4B-7083355574A5}" type="sibTrans" cxnId="{1932F54A-3145-8A40-9AA1-B7ADA2B45CB7}">
      <dgm:prSet/>
      <dgm:spPr/>
      <dgm:t>
        <a:bodyPr/>
        <a:lstStyle/>
        <a:p>
          <a:endParaRPr lang="en-US"/>
        </a:p>
      </dgm:t>
    </dgm:pt>
    <dgm:pt modelId="{86097D62-8D69-BB42-9C21-1A969C3C8BA4}">
      <dgm:prSet/>
      <dgm:spPr/>
      <dgm:t>
        <a:bodyPr/>
        <a:lstStyle/>
        <a:p>
          <a:pPr rtl="0"/>
          <a:r>
            <a:rPr lang="en-US" dirty="0" smtClean="0"/>
            <a:t>CMF regimen</a:t>
          </a:r>
          <a:endParaRPr lang="en-US" dirty="0"/>
        </a:p>
      </dgm:t>
    </dgm:pt>
    <dgm:pt modelId="{3AF7B355-7CEE-8543-8A44-28159D8A5802}" type="parTrans" cxnId="{D5B3285A-BC20-944B-8329-24FE464CCB23}">
      <dgm:prSet/>
      <dgm:spPr/>
      <dgm:t>
        <a:bodyPr/>
        <a:lstStyle/>
        <a:p>
          <a:endParaRPr lang="en-US"/>
        </a:p>
      </dgm:t>
    </dgm:pt>
    <dgm:pt modelId="{9D8AA751-56D0-9646-8DDA-6E03D26165A4}" type="sibTrans" cxnId="{D5B3285A-BC20-944B-8329-24FE464CCB23}">
      <dgm:prSet/>
      <dgm:spPr/>
      <dgm:t>
        <a:bodyPr/>
        <a:lstStyle/>
        <a:p>
          <a:endParaRPr lang="en-US"/>
        </a:p>
      </dgm:t>
    </dgm:pt>
    <dgm:pt modelId="{3EFD673B-198A-994F-92FA-01F87C021D55}">
      <dgm:prSet/>
      <dgm:spPr/>
      <dgm:t>
        <a:bodyPr/>
        <a:lstStyle/>
        <a:p>
          <a:pPr rtl="0"/>
          <a:r>
            <a:rPr lang="en-US" dirty="0" smtClean="0"/>
            <a:t>Anthracycline  containing regimen</a:t>
          </a:r>
          <a:endParaRPr lang="en-US" dirty="0"/>
        </a:p>
      </dgm:t>
    </dgm:pt>
    <dgm:pt modelId="{FE593746-762C-0F40-9FC5-DAE13517BFF5}" type="parTrans" cxnId="{0CB5729E-13E5-C546-9589-B1F79CA1439E}">
      <dgm:prSet/>
      <dgm:spPr/>
      <dgm:t>
        <a:bodyPr/>
        <a:lstStyle/>
        <a:p>
          <a:endParaRPr lang="en-US"/>
        </a:p>
      </dgm:t>
    </dgm:pt>
    <dgm:pt modelId="{83383D31-DC00-CB4E-B74B-7E5B1B2E81BB}" type="sibTrans" cxnId="{0CB5729E-13E5-C546-9589-B1F79CA1439E}">
      <dgm:prSet/>
      <dgm:spPr/>
      <dgm:t>
        <a:bodyPr/>
        <a:lstStyle/>
        <a:p>
          <a:endParaRPr lang="en-US"/>
        </a:p>
      </dgm:t>
    </dgm:pt>
    <dgm:pt modelId="{15B5BF6B-D553-C04C-83D3-414DFF02B66E}">
      <dgm:prSet/>
      <dgm:spPr/>
      <dgm:t>
        <a:bodyPr/>
        <a:lstStyle/>
        <a:p>
          <a:pPr rtl="0"/>
          <a:r>
            <a:rPr lang="en-US" dirty="0" smtClean="0"/>
            <a:t>Anthracycline AND Taxane Containing regimen</a:t>
          </a:r>
          <a:endParaRPr lang="en-US" dirty="0"/>
        </a:p>
      </dgm:t>
    </dgm:pt>
    <dgm:pt modelId="{7F18B7D1-C44B-124D-AB89-781F165833D6}" type="parTrans" cxnId="{E0C96607-81A2-AD44-88D0-40F44AC15085}">
      <dgm:prSet/>
      <dgm:spPr/>
      <dgm:t>
        <a:bodyPr/>
        <a:lstStyle/>
        <a:p>
          <a:endParaRPr lang="en-US"/>
        </a:p>
      </dgm:t>
    </dgm:pt>
    <dgm:pt modelId="{84EE86B2-372A-7342-8BB2-8BACA57BFA25}" type="sibTrans" cxnId="{E0C96607-81A2-AD44-88D0-40F44AC15085}">
      <dgm:prSet/>
      <dgm:spPr/>
      <dgm:t>
        <a:bodyPr/>
        <a:lstStyle/>
        <a:p>
          <a:endParaRPr lang="en-US"/>
        </a:p>
      </dgm:t>
    </dgm:pt>
    <dgm:pt modelId="{83DD69E0-3535-B845-B99B-092A05EFC270}" type="pres">
      <dgm:prSet presAssocID="{3FD8610C-D675-CF41-BAC8-9B81C4E42933}" presName="CompostProcess" presStyleCnt="0">
        <dgm:presLayoutVars>
          <dgm:dir/>
          <dgm:resizeHandles val="exact"/>
        </dgm:presLayoutVars>
      </dgm:prSet>
      <dgm:spPr/>
      <dgm:t>
        <a:bodyPr/>
        <a:lstStyle/>
        <a:p>
          <a:endParaRPr lang="en-US"/>
        </a:p>
      </dgm:t>
    </dgm:pt>
    <dgm:pt modelId="{08B76D5B-DA44-5A42-AB5C-C5F84290D73D}" type="pres">
      <dgm:prSet presAssocID="{3FD8610C-D675-CF41-BAC8-9B81C4E42933}" presName="arrow" presStyleLbl="bgShp" presStyleIdx="0" presStyleCnt="1"/>
      <dgm:spPr/>
    </dgm:pt>
    <dgm:pt modelId="{FFD241D9-00BC-2D4F-B425-22A766E1867E}" type="pres">
      <dgm:prSet presAssocID="{3FD8610C-D675-CF41-BAC8-9B81C4E42933}" presName="linearProcess" presStyleCnt="0"/>
      <dgm:spPr/>
    </dgm:pt>
    <dgm:pt modelId="{88D3565F-6D3A-0341-98F0-B3563008B487}" type="pres">
      <dgm:prSet presAssocID="{2C6AF8B1-0F1F-7B4B-8B6A-3E064B36C515}" presName="textNode" presStyleLbl="node1" presStyleIdx="0" presStyleCnt="4">
        <dgm:presLayoutVars>
          <dgm:bulletEnabled val="1"/>
        </dgm:presLayoutVars>
      </dgm:prSet>
      <dgm:spPr/>
      <dgm:t>
        <a:bodyPr/>
        <a:lstStyle/>
        <a:p>
          <a:endParaRPr lang="en-US"/>
        </a:p>
      </dgm:t>
    </dgm:pt>
    <dgm:pt modelId="{B9D3C1ED-DDE5-6949-976C-970B99C48059}" type="pres">
      <dgm:prSet presAssocID="{C629132E-1886-F542-AE4B-7083355574A5}" presName="sibTrans" presStyleCnt="0"/>
      <dgm:spPr/>
    </dgm:pt>
    <dgm:pt modelId="{0402C75A-3DF0-F744-9EE7-06BBC73C194C}" type="pres">
      <dgm:prSet presAssocID="{86097D62-8D69-BB42-9C21-1A969C3C8BA4}" presName="textNode" presStyleLbl="node1" presStyleIdx="1" presStyleCnt="4">
        <dgm:presLayoutVars>
          <dgm:bulletEnabled val="1"/>
        </dgm:presLayoutVars>
      </dgm:prSet>
      <dgm:spPr/>
      <dgm:t>
        <a:bodyPr/>
        <a:lstStyle/>
        <a:p>
          <a:endParaRPr lang="en-US"/>
        </a:p>
      </dgm:t>
    </dgm:pt>
    <dgm:pt modelId="{16A48CA7-46C7-E04B-908B-38E13354A46F}" type="pres">
      <dgm:prSet presAssocID="{9D8AA751-56D0-9646-8DDA-6E03D26165A4}" presName="sibTrans" presStyleCnt="0"/>
      <dgm:spPr/>
    </dgm:pt>
    <dgm:pt modelId="{85A28D81-0C6F-9441-997A-D945B04E27C1}" type="pres">
      <dgm:prSet presAssocID="{3EFD673B-198A-994F-92FA-01F87C021D55}" presName="textNode" presStyleLbl="node1" presStyleIdx="2" presStyleCnt="4">
        <dgm:presLayoutVars>
          <dgm:bulletEnabled val="1"/>
        </dgm:presLayoutVars>
      </dgm:prSet>
      <dgm:spPr/>
      <dgm:t>
        <a:bodyPr/>
        <a:lstStyle/>
        <a:p>
          <a:endParaRPr lang="en-US"/>
        </a:p>
      </dgm:t>
    </dgm:pt>
    <dgm:pt modelId="{9CA78123-5193-1049-9B56-BBE2C1E4D765}" type="pres">
      <dgm:prSet presAssocID="{83383D31-DC00-CB4E-B74B-7E5B1B2E81BB}" presName="sibTrans" presStyleCnt="0"/>
      <dgm:spPr/>
    </dgm:pt>
    <dgm:pt modelId="{DA6B90EA-66AC-A549-A7A5-F55584C6BB25}" type="pres">
      <dgm:prSet presAssocID="{15B5BF6B-D553-C04C-83D3-414DFF02B66E}" presName="textNode" presStyleLbl="node1" presStyleIdx="3" presStyleCnt="4">
        <dgm:presLayoutVars>
          <dgm:bulletEnabled val="1"/>
        </dgm:presLayoutVars>
      </dgm:prSet>
      <dgm:spPr/>
      <dgm:t>
        <a:bodyPr/>
        <a:lstStyle/>
        <a:p>
          <a:endParaRPr lang="en-US"/>
        </a:p>
      </dgm:t>
    </dgm:pt>
  </dgm:ptLst>
  <dgm:cxnLst>
    <dgm:cxn modelId="{DB01D599-7BEF-0443-A70F-497C00A4F2E8}" type="presOf" srcId="{2C6AF8B1-0F1F-7B4B-8B6A-3E064B36C515}" destId="{88D3565F-6D3A-0341-98F0-B3563008B487}" srcOrd="0" destOrd="0" presId="urn:microsoft.com/office/officeart/2005/8/layout/hProcess9"/>
    <dgm:cxn modelId="{D5B3285A-BC20-944B-8329-24FE464CCB23}" srcId="{3FD8610C-D675-CF41-BAC8-9B81C4E42933}" destId="{86097D62-8D69-BB42-9C21-1A969C3C8BA4}" srcOrd="1" destOrd="0" parTransId="{3AF7B355-7CEE-8543-8A44-28159D8A5802}" sibTransId="{9D8AA751-56D0-9646-8DDA-6E03D26165A4}"/>
    <dgm:cxn modelId="{1932F54A-3145-8A40-9AA1-B7ADA2B45CB7}" srcId="{3FD8610C-D675-CF41-BAC8-9B81C4E42933}" destId="{2C6AF8B1-0F1F-7B4B-8B6A-3E064B36C515}" srcOrd="0" destOrd="0" parTransId="{5CC96936-BB69-994E-B6F0-59236489B475}" sibTransId="{C629132E-1886-F542-AE4B-7083355574A5}"/>
    <dgm:cxn modelId="{BD10C056-1D8E-134D-8BC4-3495928B9D93}" type="presOf" srcId="{86097D62-8D69-BB42-9C21-1A969C3C8BA4}" destId="{0402C75A-3DF0-F744-9EE7-06BBC73C194C}" srcOrd="0" destOrd="0" presId="urn:microsoft.com/office/officeart/2005/8/layout/hProcess9"/>
    <dgm:cxn modelId="{34661316-02A6-D44D-85E3-63117ACBB4A3}" type="presOf" srcId="{15B5BF6B-D553-C04C-83D3-414DFF02B66E}" destId="{DA6B90EA-66AC-A549-A7A5-F55584C6BB25}" srcOrd="0" destOrd="0" presId="urn:microsoft.com/office/officeart/2005/8/layout/hProcess9"/>
    <dgm:cxn modelId="{E0C96607-81A2-AD44-88D0-40F44AC15085}" srcId="{3FD8610C-D675-CF41-BAC8-9B81C4E42933}" destId="{15B5BF6B-D553-C04C-83D3-414DFF02B66E}" srcOrd="3" destOrd="0" parTransId="{7F18B7D1-C44B-124D-AB89-781F165833D6}" sibTransId="{84EE86B2-372A-7342-8BB2-8BACA57BFA25}"/>
    <dgm:cxn modelId="{5A343EB9-B03F-5A49-BC38-D6B40DCEE776}" type="presOf" srcId="{3FD8610C-D675-CF41-BAC8-9B81C4E42933}" destId="{83DD69E0-3535-B845-B99B-092A05EFC270}" srcOrd="0" destOrd="0" presId="urn:microsoft.com/office/officeart/2005/8/layout/hProcess9"/>
    <dgm:cxn modelId="{264E9012-9C45-314B-87FC-44BCE482D70D}" type="presOf" srcId="{3EFD673B-198A-994F-92FA-01F87C021D55}" destId="{85A28D81-0C6F-9441-997A-D945B04E27C1}" srcOrd="0" destOrd="0" presId="urn:microsoft.com/office/officeart/2005/8/layout/hProcess9"/>
    <dgm:cxn modelId="{0CB5729E-13E5-C546-9589-B1F79CA1439E}" srcId="{3FD8610C-D675-CF41-BAC8-9B81C4E42933}" destId="{3EFD673B-198A-994F-92FA-01F87C021D55}" srcOrd="2" destOrd="0" parTransId="{FE593746-762C-0F40-9FC5-DAE13517BFF5}" sibTransId="{83383D31-DC00-CB4E-B74B-7E5B1B2E81BB}"/>
    <dgm:cxn modelId="{FEE34E4C-8468-DA4A-8AE9-311F7ADE6DFA}" type="presParOf" srcId="{83DD69E0-3535-B845-B99B-092A05EFC270}" destId="{08B76D5B-DA44-5A42-AB5C-C5F84290D73D}" srcOrd="0" destOrd="0" presId="urn:microsoft.com/office/officeart/2005/8/layout/hProcess9"/>
    <dgm:cxn modelId="{7DF0B739-34A9-C447-B9EC-68CE034A5FF5}" type="presParOf" srcId="{83DD69E0-3535-B845-B99B-092A05EFC270}" destId="{FFD241D9-00BC-2D4F-B425-22A766E1867E}" srcOrd="1" destOrd="0" presId="urn:microsoft.com/office/officeart/2005/8/layout/hProcess9"/>
    <dgm:cxn modelId="{18C02DB1-5A2B-2D4B-8CAF-0267A86943EB}" type="presParOf" srcId="{FFD241D9-00BC-2D4F-B425-22A766E1867E}" destId="{88D3565F-6D3A-0341-98F0-B3563008B487}" srcOrd="0" destOrd="0" presId="urn:microsoft.com/office/officeart/2005/8/layout/hProcess9"/>
    <dgm:cxn modelId="{8549ED31-E845-384C-B148-25DB39E7C232}" type="presParOf" srcId="{FFD241D9-00BC-2D4F-B425-22A766E1867E}" destId="{B9D3C1ED-DDE5-6949-976C-970B99C48059}" srcOrd="1" destOrd="0" presId="urn:microsoft.com/office/officeart/2005/8/layout/hProcess9"/>
    <dgm:cxn modelId="{0ECA991B-9B0D-734B-AD92-C19EADE1AEA9}" type="presParOf" srcId="{FFD241D9-00BC-2D4F-B425-22A766E1867E}" destId="{0402C75A-3DF0-F744-9EE7-06BBC73C194C}" srcOrd="2" destOrd="0" presId="urn:microsoft.com/office/officeart/2005/8/layout/hProcess9"/>
    <dgm:cxn modelId="{3AB180F0-0EEB-D14D-ACC2-D50104C963BD}" type="presParOf" srcId="{FFD241D9-00BC-2D4F-B425-22A766E1867E}" destId="{16A48CA7-46C7-E04B-908B-38E13354A46F}" srcOrd="3" destOrd="0" presId="urn:microsoft.com/office/officeart/2005/8/layout/hProcess9"/>
    <dgm:cxn modelId="{C1976225-BAB5-A048-9D48-6BE62DCD0B8D}" type="presParOf" srcId="{FFD241D9-00BC-2D4F-B425-22A766E1867E}" destId="{85A28D81-0C6F-9441-997A-D945B04E27C1}" srcOrd="4" destOrd="0" presId="urn:microsoft.com/office/officeart/2005/8/layout/hProcess9"/>
    <dgm:cxn modelId="{981469B6-E986-7F42-BF06-EBED1ACE1897}" type="presParOf" srcId="{FFD241D9-00BC-2D4F-B425-22A766E1867E}" destId="{9CA78123-5193-1049-9B56-BBE2C1E4D765}" srcOrd="5" destOrd="0" presId="urn:microsoft.com/office/officeart/2005/8/layout/hProcess9"/>
    <dgm:cxn modelId="{B97D1DFC-FB59-1D42-BF03-6A768850FA27}" type="presParOf" srcId="{FFD241D9-00BC-2D4F-B425-22A766E1867E}" destId="{DA6B90EA-66AC-A549-A7A5-F55584C6BB2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649BA-7234-4149-8AA7-EA533BA491E5}" type="datetimeFigureOut">
              <a:rPr lang="en-US" smtClean="0"/>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B95C9-256B-E94E-9775-F1D6022FD335}" type="slidenum">
              <a:rPr lang="en-US" smtClean="0"/>
              <a:t>‹#›</a:t>
            </a:fld>
            <a:endParaRPr lang="en-US"/>
          </a:p>
        </p:txBody>
      </p:sp>
    </p:spTree>
    <p:extLst>
      <p:ext uri="{BB962C8B-B14F-4D97-AF65-F5344CB8AC3E}">
        <p14:creationId xmlns:p14="http://schemas.microsoft.com/office/powerpoint/2010/main" val="1878482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smtClean="0"/>
              <a:t>Globally</a:t>
            </a:r>
            <a:r>
              <a:rPr lang="en-US" baseline="0" dirty="0" smtClean="0"/>
              <a:t> breast cancer is the most frequently diagnosed cancer</a:t>
            </a:r>
            <a:endParaRPr lang="en-US" dirty="0" smtClean="0"/>
          </a:p>
          <a:p>
            <a:pPr marL="171450" indent="-171450" eaLnBrk="1" hangingPunct="1">
              <a:buFont typeface="Arial"/>
              <a:buChar char="•"/>
            </a:pPr>
            <a:r>
              <a:rPr lang="en-US" dirty="0" smtClean="0"/>
              <a:t>Remains</a:t>
            </a:r>
            <a:r>
              <a:rPr lang="en-US" baseline="0" dirty="0" smtClean="0"/>
              <a:t> the most common malignancy diagnosed in women, with 1.38 million women diagnosed in 2008 (23% of all new cancer cases)</a:t>
            </a:r>
          </a:p>
          <a:p>
            <a:pPr marL="628650" lvl="1" indent="-171450" eaLnBrk="1" hangingPunct="1">
              <a:buFont typeface="Arial"/>
              <a:buChar char="•"/>
            </a:pPr>
            <a:r>
              <a:rPr lang="en-US" baseline="0" dirty="0" smtClean="0"/>
              <a:t>Interestingly there is an increasing incidence in developing countries, likely secondary to increased health information and obesity</a:t>
            </a:r>
          </a:p>
          <a:p>
            <a:pPr marL="171450" indent="-171450" eaLnBrk="1" hangingPunct="1">
              <a:buFont typeface="Arial"/>
              <a:buChar char="•"/>
            </a:pPr>
            <a:r>
              <a:rPr lang="en-US" baseline="0" dirty="0" smtClean="0"/>
              <a:t>In 2010 14,181 women and 127 men were diagnosed in Australia</a:t>
            </a:r>
          </a:p>
          <a:p>
            <a:pPr marL="171450" indent="-171450" eaLnBrk="1" hangingPunct="1">
              <a:buFont typeface="Arial"/>
              <a:buChar char="•"/>
            </a:pPr>
            <a:r>
              <a:rPr lang="en-US" baseline="0" dirty="0" smtClean="0"/>
              <a:t>In 2011 2914 women and 23 men died of breast cancer in Australia, with it being the second most common cause of cancer death as well as the main cause of death from any cause in women aged 40-49</a:t>
            </a:r>
          </a:p>
          <a:p>
            <a:pPr marL="171450" indent="-171450" eaLnBrk="1" hangingPunct="1">
              <a:buFont typeface="Arial"/>
              <a:buChar char="•"/>
            </a:pPr>
            <a:endParaRPr lang="en-AU" dirty="0"/>
          </a:p>
        </p:txBody>
      </p:sp>
      <p:sp>
        <p:nvSpPr>
          <p:cNvPr id="4" name="Slide Number Placeholder 3"/>
          <p:cNvSpPr>
            <a:spLocks noGrp="1"/>
          </p:cNvSpPr>
          <p:nvPr>
            <p:ph type="sldNum" sz="quarter" idx="10"/>
          </p:nvPr>
        </p:nvSpPr>
        <p:spPr/>
        <p:txBody>
          <a:bodyPr/>
          <a:lstStyle/>
          <a:p>
            <a:fld id="{A34F0A7E-4222-42C6-8441-EF1E54089D21}" type="slidenum">
              <a:rPr lang="en-AU" smtClean="0"/>
              <a:t>2</a:t>
            </a:fld>
            <a:endParaRPr lang="en-AU"/>
          </a:p>
        </p:txBody>
      </p:sp>
    </p:spTree>
    <p:extLst>
      <p:ext uri="{BB962C8B-B14F-4D97-AF65-F5344CB8AC3E}">
        <p14:creationId xmlns:p14="http://schemas.microsoft.com/office/powerpoint/2010/main" val="428041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p>
          <a:p>
            <a:pPr marL="171450" indent="-171450">
              <a:buFont typeface="Arial"/>
              <a:buChar char="•"/>
            </a:pPr>
            <a:r>
              <a:rPr lang="en-US" dirty="0" smtClean="0"/>
              <a:t>Gene</a:t>
            </a:r>
            <a:r>
              <a:rPr lang="en-US" baseline="0" dirty="0" smtClean="0"/>
              <a:t> profiling has done little to change the prognostic information for high risk tumours (HR –ve, HER2 +ve)</a:t>
            </a:r>
          </a:p>
          <a:p>
            <a:pPr marL="628650" lvl="1" indent="-171450">
              <a:buFont typeface="Arial"/>
              <a:buChar char="•"/>
            </a:pPr>
            <a:r>
              <a:rPr lang="en-US" baseline="0" dirty="0" smtClean="0"/>
              <a:t>This is then used to assess the patients with a </a:t>
            </a:r>
            <a:r>
              <a:rPr lang="en-US" u="sng" baseline="0" dirty="0" smtClean="0"/>
              <a:t>good</a:t>
            </a:r>
            <a:r>
              <a:rPr lang="en-US" baseline="0" dirty="0" smtClean="0"/>
              <a:t> prognosis who will NOT require adjuvant </a:t>
            </a:r>
            <a:r>
              <a:rPr lang="en-US" baseline="0" dirty="0" err="1" smtClean="0"/>
              <a:t>CTx</a:t>
            </a:r>
            <a:endParaRPr lang="en-US" baseline="0" dirty="0" smtClean="0"/>
          </a:p>
          <a:p>
            <a:pPr marL="171450" lvl="0" indent="-171450">
              <a:buFont typeface="Arial"/>
              <a:buChar char="•"/>
            </a:pPr>
            <a:r>
              <a:rPr lang="en-US" baseline="0" dirty="0" smtClean="0"/>
              <a:t>There are two </a:t>
            </a:r>
            <a:r>
              <a:rPr lang="en-US" baseline="0" dirty="0" err="1" smtClean="0"/>
              <a:t>commerical</a:t>
            </a:r>
            <a:r>
              <a:rPr lang="en-US" baseline="0" dirty="0" smtClean="0"/>
              <a:t> tests </a:t>
            </a:r>
            <a:r>
              <a:rPr lang="en-US" baseline="0" dirty="0" err="1" smtClean="0"/>
              <a:t>avaliable</a:t>
            </a:r>
            <a:r>
              <a:rPr lang="en-US" baseline="0" dirty="0" smtClean="0"/>
              <a:t> however the Dutch test requires fresh tissue where as </a:t>
            </a:r>
            <a:r>
              <a:rPr lang="en-US" baseline="0" dirty="0" err="1" smtClean="0"/>
              <a:t>Oncotype</a:t>
            </a:r>
            <a:r>
              <a:rPr lang="en-US" baseline="0" dirty="0" smtClean="0"/>
              <a:t> can be performed with paraffin-embedded tissue</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11</a:t>
            </a:fld>
            <a:endParaRPr lang="en-US"/>
          </a:p>
        </p:txBody>
      </p:sp>
    </p:spTree>
    <p:extLst>
      <p:ext uri="{BB962C8B-B14F-4D97-AF65-F5344CB8AC3E}">
        <p14:creationId xmlns:p14="http://schemas.microsoft.com/office/powerpoint/2010/main" val="263246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12</a:t>
            </a:fld>
            <a:endParaRPr lang="en-US"/>
          </a:p>
        </p:txBody>
      </p:sp>
    </p:spTree>
    <p:extLst>
      <p:ext uri="{BB962C8B-B14F-4D97-AF65-F5344CB8AC3E}">
        <p14:creationId xmlns:p14="http://schemas.microsoft.com/office/powerpoint/2010/main" val="140743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171450" indent="-171450">
              <a:buFont typeface="Arial"/>
              <a:buChar char="•"/>
            </a:pPr>
            <a:r>
              <a:rPr lang="en-US" dirty="0" smtClean="0"/>
              <a:t>The </a:t>
            </a:r>
            <a:r>
              <a:rPr lang="en-US" dirty="0" err="1" smtClean="0"/>
              <a:t>oncotype</a:t>
            </a:r>
            <a:r>
              <a:rPr lang="en-US" dirty="0" smtClean="0"/>
              <a:t> gene</a:t>
            </a:r>
            <a:r>
              <a:rPr lang="en-US" baseline="0" dirty="0" smtClean="0"/>
              <a:t> recurrence score was developed from patients with node-negative, ER positive disease enrolled in the NSABP-14 clinical trial which randomly allocated patients to tamoxifen adjuvant therapy or placebo</a:t>
            </a:r>
          </a:p>
          <a:p>
            <a:pPr marL="171450" indent="-171450">
              <a:buFont typeface="Arial"/>
              <a:buChar char="•"/>
            </a:pPr>
            <a:endParaRPr lang="en-US" dirty="0" smtClean="0"/>
          </a:p>
          <a:p>
            <a:pPr marL="171450" indent="-171450">
              <a:buFont typeface="Arial"/>
              <a:buChar char="•"/>
            </a:pPr>
            <a:r>
              <a:rPr lang="en-US" dirty="0" smtClean="0"/>
              <a:t>The recurrence score is used as a continuous</a:t>
            </a:r>
            <a:r>
              <a:rPr lang="en-US" baseline="0" dirty="0" smtClean="0"/>
              <a:t> </a:t>
            </a:r>
            <a:r>
              <a:rPr lang="en-US" dirty="0" smtClean="0"/>
              <a:t>function and</a:t>
            </a:r>
            <a:r>
              <a:rPr lang="en-US" baseline="0" dirty="0" smtClean="0"/>
              <a:t> assesses residual risk of systemic recurrence in ER +ve patients treated with tamoxifen (more recently validated with AI)</a:t>
            </a:r>
          </a:p>
          <a:p>
            <a:pPr marL="628650" lvl="1" indent="-171450">
              <a:buFont typeface="Arial"/>
              <a:buChar char="•"/>
            </a:pPr>
            <a:r>
              <a:rPr lang="en-US" dirty="0" smtClean="0"/>
              <a:t>Those patients with a low score</a:t>
            </a:r>
            <a:r>
              <a:rPr lang="en-US" baseline="0" dirty="0" smtClean="0"/>
              <a:t> do not significantly benefit from chemotherapy when given in addition to tamoxifen </a:t>
            </a:r>
          </a:p>
          <a:p>
            <a:pPr marL="171450" lvl="0" indent="-171450">
              <a:buFont typeface="Arial"/>
              <a:buChar char="•"/>
            </a:pPr>
            <a:r>
              <a:rPr lang="en-US" baseline="0" dirty="0" smtClean="0"/>
              <a:t>More recently the test prognostic value has been validated for patients treated with </a:t>
            </a:r>
            <a:r>
              <a:rPr lang="en-US" baseline="0" dirty="0" err="1" smtClean="0"/>
              <a:t>Ais</a:t>
            </a:r>
            <a:r>
              <a:rPr lang="en-US" baseline="0" dirty="0" smtClean="0"/>
              <a:t> and combination </a:t>
            </a:r>
            <a:r>
              <a:rPr lang="en-US" baseline="0" dirty="0" err="1" smtClean="0"/>
              <a:t>CTx</a:t>
            </a:r>
            <a:r>
              <a:rPr lang="en-US" baseline="0" dirty="0" smtClean="0"/>
              <a:t> AND for the risk of local disease recurrence (</a:t>
            </a:r>
            <a:r>
              <a:rPr lang="en-US" baseline="0" dirty="0" err="1" smtClean="0"/>
              <a:t>ipsilateral</a:t>
            </a:r>
            <a:r>
              <a:rPr lang="en-US" baseline="0" dirty="0" smtClean="0"/>
              <a:t> breast, chest wall, regional nodes)</a:t>
            </a:r>
          </a:p>
          <a:p>
            <a:pPr marL="171450" lvl="0" indent="-171450">
              <a:buFont typeface="Arial"/>
              <a:buChar char="•"/>
            </a:pPr>
            <a:endParaRPr lang="en-US" baseline="0" dirty="0" smtClean="0"/>
          </a:p>
          <a:p>
            <a:pPr marL="171450" lvl="0" indent="-171450">
              <a:buFont typeface="Arial"/>
              <a:buChar char="•"/>
            </a:pPr>
            <a:r>
              <a:rPr lang="en-US" baseline="0" dirty="0" smtClean="0"/>
              <a:t>The </a:t>
            </a:r>
            <a:r>
              <a:rPr lang="en-US" baseline="0" dirty="0" err="1" smtClean="0"/>
              <a:t>TAILORx</a:t>
            </a:r>
            <a:r>
              <a:rPr lang="en-US" baseline="0" dirty="0" smtClean="0"/>
              <a:t> (trial assigning </a:t>
            </a:r>
            <a:r>
              <a:rPr lang="en-US" baseline="0" dirty="0" err="1" smtClean="0"/>
              <a:t>indizidualised</a:t>
            </a:r>
            <a:r>
              <a:rPr lang="en-US" baseline="0" dirty="0" smtClean="0"/>
              <a:t> option for treatment ) </a:t>
            </a:r>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13</a:t>
            </a:fld>
            <a:endParaRPr lang="en-US"/>
          </a:p>
        </p:txBody>
      </p:sp>
    </p:spTree>
    <p:extLst>
      <p:ext uri="{BB962C8B-B14F-4D97-AF65-F5344CB8AC3E}">
        <p14:creationId xmlns:p14="http://schemas.microsoft.com/office/powerpoint/2010/main" val="264227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Easter</a:t>
            </a:r>
            <a:r>
              <a:rPr lang="en-US" baseline="0" dirty="0" smtClean="0"/>
              <a:t> n cooperative Oncology Group and the National Cancer Institute have coordinated the Phase III </a:t>
            </a:r>
            <a:r>
              <a:rPr lang="en-US" dirty="0" err="1" smtClean="0"/>
              <a:t>TAILORx</a:t>
            </a:r>
            <a:r>
              <a:rPr lang="en-US" baseline="0" dirty="0" smtClean="0"/>
              <a:t> which seeking to incorporate molecular profiling into clinical decision making and thus spare women unnecessary chemotherapy if it is not required. </a:t>
            </a:r>
          </a:p>
          <a:p>
            <a:pPr marL="171450" indent="-171450">
              <a:buFont typeface="Arial"/>
              <a:buChar char="•"/>
            </a:pPr>
            <a:r>
              <a:rPr lang="en-US" baseline="0" dirty="0" smtClean="0"/>
              <a:t>The researchers primary end point is to:</a:t>
            </a:r>
          </a:p>
          <a:p>
            <a:pPr marL="628650" lvl="1" indent="-171450">
              <a:buFont typeface="Arial"/>
              <a:buChar char="•"/>
            </a:pPr>
            <a:r>
              <a:rPr lang="en-US" dirty="0" smtClean="0"/>
              <a:t>Determine whether</a:t>
            </a:r>
            <a:r>
              <a:rPr lang="en-US" baseline="0" dirty="0" smtClean="0"/>
              <a:t> adjuvant hormonal therapy is not inferior to adjuvant chemo hormonal women whose tumours fall in the intermediate risk study group </a:t>
            </a:r>
            <a:endParaRPr lang="en-US" dirty="0" smtClean="0"/>
          </a:p>
          <a:p>
            <a:pPr marL="171450" indent="-171450">
              <a:buFont typeface="Arial"/>
              <a:buChar char="•"/>
            </a:pPr>
            <a:r>
              <a:rPr lang="en-US" dirty="0" smtClean="0"/>
              <a:t>The aim of the trial</a:t>
            </a:r>
            <a:r>
              <a:rPr lang="en-US" baseline="0" dirty="0" smtClean="0"/>
              <a:t> is to further evaluate the role of </a:t>
            </a:r>
            <a:r>
              <a:rPr lang="en-US" baseline="0" dirty="0" err="1" smtClean="0"/>
              <a:t>oncotype</a:t>
            </a:r>
            <a:r>
              <a:rPr lang="en-US" baseline="0" dirty="0" smtClean="0"/>
              <a:t> in intermediate risk tumour types</a:t>
            </a:r>
          </a:p>
          <a:p>
            <a:pPr marL="628650" lvl="1" indent="-171450">
              <a:buFont typeface="Arial"/>
              <a:buChar char="•"/>
            </a:pPr>
            <a:r>
              <a:rPr lang="en-US" baseline="0" dirty="0" smtClean="0"/>
              <a:t>Around 7000 women have been randomised at 900 sites in the US and Canada</a:t>
            </a:r>
          </a:p>
          <a:p>
            <a:pPr marL="628650" lvl="1" indent="-171450">
              <a:buFont typeface="Arial"/>
              <a:buChar char="•"/>
            </a:pPr>
            <a:r>
              <a:rPr lang="en-US" baseline="0" dirty="0" smtClean="0"/>
              <a:t>Included patients were women recently diagnosed with ER +/or PR +, HER2 –ve breast cancer that was node -ve</a:t>
            </a:r>
          </a:p>
          <a:p>
            <a:pPr marL="628650" lvl="1" indent="-171450">
              <a:buFont typeface="Arial"/>
              <a:buChar char="•"/>
            </a:pPr>
            <a:r>
              <a:rPr lang="en-US" baseline="0" dirty="0" smtClean="0"/>
              <a:t>The actual chemotherapy and endocrine therapy is at the discretion of the treating physician</a:t>
            </a:r>
          </a:p>
          <a:p>
            <a:pPr marL="628650" lvl="1" indent="-171450">
              <a:buFont typeface="Arial"/>
              <a:buChar char="•"/>
            </a:pPr>
            <a:r>
              <a:rPr lang="en-US" baseline="0" dirty="0" smtClean="0"/>
              <a:t>The plan is to continue follow up for 20 years</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14</a:t>
            </a:fld>
            <a:endParaRPr lang="en-US"/>
          </a:p>
        </p:txBody>
      </p:sp>
    </p:spTree>
    <p:extLst>
      <p:ext uri="{BB962C8B-B14F-4D97-AF65-F5344CB8AC3E}">
        <p14:creationId xmlns:p14="http://schemas.microsoft.com/office/powerpoint/2010/main" val="837424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importan</a:t>
            </a:r>
            <a:r>
              <a:rPr lang="en-US" baseline="0" dirty="0" smtClean="0"/>
              <a:t>t anatomical prognostic indicator in EARLY or localised disease is the presence of tumour involvement within the LNs</a:t>
            </a:r>
          </a:p>
          <a:p>
            <a:pPr marL="171450" indent="-171450">
              <a:buFont typeface="Arial"/>
              <a:buChar char="•"/>
            </a:pPr>
            <a:r>
              <a:rPr lang="en-US" baseline="0" dirty="0" smtClean="0"/>
              <a:t>The number of involved LN are linearly related to the risk of systemic disease and disease free survival</a:t>
            </a:r>
          </a:p>
          <a:p>
            <a:pPr marL="628650" lvl="1" indent="-171450">
              <a:buFont typeface="Arial"/>
              <a:buChar char="•"/>
            </a:pPr>
            <a:r>
              <a:rPr lang="en-US" baseline="0" dirty="0" smtClean="0"/>
              <a:t>1-3: prognosis is also influenced by size of tumour </a:t>
            </a:r>
          </a:p>
          <a:p>
            <a:pPr marL="628650" lvl="1" indent="-171450">
              <a:buFont typeface="Arial"/>
              <a:buChar char="•"/>
            </a:pPr>
            <a:r>
              <a:rPr lang="en-US" baseline="0" dirty="0" smtClean="0"/>
              <a:t>&gt;4: the prognosis more closely follows the nodal involvement </a:t>
            </a:r>
          </a:p>
          <a:p>
            <a:pPr marL="628650" lvl="1" indent="-171450">
              <a:buFont typeface="Arial"/>
              <a:buChar char="•"/>
            </a:pPr>
            <a:r>
              <a:rPr lang="en-US" baseline="0" dirty="0" smtClean="0"/>
              <a:t>&gt;10: at &gt; 10 LN involved more that 70% of patients would develop systemic metastasis</a:t>
            </a:r>
          </a:p>
          <a:p>
            <a:pPr marL="171450" lvl="0" indent="-171450">
              <a:buFont typeface="Arial"/>
              <a:buChar char="•"/>
            </a:pPr>
            <a:r>
              <a:rPr lang="en-US" baseline="0" dirty="0" smtClean="0"/>
              <a:t>Also influencing the prognosis is the size of the metastatic deposit within the lymph node, with further differentiation into micro and macro metastases</a:t>
            </a:r>
          </a:p>
          <a:p>
            <a:pPr marL="1085850" lvl="2"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D66B95C9-256B-E94E-9775-F1D6022FD335}" type="slidenum">
              <a:rPr lang="en-US" smtClean="0"/>
              <a:t>15</a:t>
            </a:fld>
            <a:endParaRPr lang="en-US"/>
          </a:p>
        </p:txBody>
      </p:sp>
    </p:spTree>
    <p:extLst>
      <p:ext uri="{BB962C8B-B14F-4D97-AF65-F5344CB8AC3E}">
        <p14:creationId xmlns:p14="http://schemas.microsoft.com/office/powerpoint/2010/main" val="422300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a:t>
            </a:r>
            <a:r>
              <a:rPr lang="en-US" baseline="0" dirty="0" smtClean="0"/>
              <a:t> breast gives rise to multiple histological subtypes of cancer</a:t>
            </a:r>
          </a:p>
          <a:p>
            <a:pPr marL="628650" lvl="1" indent="-171450">
              <a:buFont typeface="Arial"/>
              <a:buChar char="•"/>
            </a:pPr>
            <a:r>
              <a:rPr lang="en-US" baseline="0" dirty="0" smtClean="0"/>
              <a:t>The majority of invasive breast cancer is ductal (75%) or lobular (10%) or a combination of both histological features</a:t>
            </a:r>
          </a:p>
          <a:p>
            <a:pPr marL="1085850" lvl="2" indent="-171450">
              <a:buFont typeface="Arial"/>
              <a:buChar char="•"/>
            </a:pPr>
            <a:r>
              <a:rPr lang="en-US" baseline="0" dirty="0" smtClean="0"/>
              <a:t>As lobular cancer is more difficult to detect in mammogram there is an increased rate of multifocal and indistinct borders with a higher incidence of bilateral disease at diagnosis (but as a pure risk factor has similar outcomes) </a:t>
            </a:r>
          </a:p>
          <a:p>
            <a:pPr marL="1085850" lvl="2" indent="-171450">
              <a:buFont typeface="Arial"/>
              <a:buChar char="•"/>
            </a:pPr>
            <a:r>
              <a:rPr lang="en-US" baseline="0" dirty="0" smtClean="0"/>
              <a:t>In contrast Tubular, </a:t>
            </a:r>
            <a:r>
              <a:rPr lang="en-US" baseline="0" dirty="0" err="1" smtClean="0"/>
              <a:t>mucious</a:t>
            </a:r>
            <a:r>
              <a:rPr lang="en-US" baseline="0" dirty="0" smtClean="0"/>
              <a:t> (colloid) tumours have an excellent prognosis post surgical treatment</a:t>
            </a:r>
            <a:endParaRPr lang="en-US" dirty="0" smtClean="0"/>
          </a:p>
          <a:p>
            <a:pPr marL="1085850" lvl="2" indent="-171450">
              <a:buFont typeface="Arial"/>
              <a:buChar char="•"/>
            </a:pPr>
            <a:endParaRPr lang="en-US" baseline="0" dirty="0" smtClean="0"/>
          </a:p>
          <a:p>
            <a:pPr marL="628650" lvl="1" indent="-171450">
              <a:buFont typeface="Arial"/>
              <a:buChar char="•"/>
            </a:pPr>
            <a:r>
              <a:rPr lang="en-US" baseline="0" dirty="0" smtClean="0"/>
              <a:t>The histological grading system </a:t>
            </a:r>
          </a:p>
          <a:p>
            <a:pPr marL="1085850" lvl="2" indent="-171450">
              <a:buFont typeface="Arial"/>
              <a:buChar char="•"/>
            </a:pPr>
            <a:r>
              <a:rPr lang="en-US" baseline="0" dirty="0" smtClean="0"/>
              <a:t>Considers the degree of tubular formation, </a:t>
            </a:r>
            <a:r>
              <a:rPr lang="en-US" baseline="0" dirty="0" err="1" smtClean="0"/>
              <a:t>nucleur</a:t>
            </a:r>
            <a:r>
              <a:rPr lang="en-US" baseline="0" dirty="0" smtClean="0"/>
              <a:t> </a:t>
            </a:r>
            <a:r>
              <a:rPr lang="en-US" baseline="0" dirty="0" err="1" smtClean="0"/>
              <a:t>pleomorphism</a:t>
            </a:r>
            <a:r>
              <a:rPr lang="en-US" baseline="0" dirty="0" smtClean="0"/>
              <a:t>, mitotic count</a:t>
            </a:r>
          </a:p>
          <a:p>
            <a:pPr marL="1085850" lvl="2" indent="-171450">
              <a:buFont typeface="Arial"/>
              <a:buChar char="•"/>
            </a:pPr>
            <a:r>
              <a:rPr lang="en-US" baseline="0" dirty="0" smtClean="0"/>
              <a:t>Grading looks at the degree of these features and allocates: low, intermediate and high</a:t>
            </a:r>
          </a:p>
          <a:p>
            <a:pPr marL="1085850" lvl="2" indent="-171450">
              <a:buFont typeface="Arial"/>
              <a:buChar char="•"/>
            </a:pPr>
            <a:r>
              <a:rPr lang="en-US" baseline="0" dirty="0" smtClean="0"/>
              <a:t>Histological grade is an independent prognostic indicator</a:t>
            </a:r>
          </a:p>
          <a:p>
            <a:pPr marL="628650" lvl="1" indent="-171450">
              <a:buFont typeface="Arial"/>
              <a:buChar char="•"/>
            </a:pPr>
            <a:r>
              <a:rPr lang="en-US" baseline="0" dirty="0" smtClean="0"/>
              <a:t>Also looks at lymphatic invasion and rate of proliferation which is detected by Ki67 (nuclear antigen used as a marker of proliferation) </a:t>
            </a:r>
          </a:p>
          <a:p>
            <a:pPr marL="628650" lvl="1"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D66B95C9-256B-E94E-9775-F1D6022FD335}" type="slidenum">
              <a:rPr lang="en-US" smtClean="0"/>
              <a:t>16</a:t>
            </a:fld>
            <a:endParaRPr lang="en-US"/>
          </a:p>
        </p:txBody>
      </p:sp>
    </p:spTree>
    <p:extLst>
      <p:ext uri="{BB962C8B-B14F-4D97-AF65-F5344CB8AC3E}">
        <p14:creationId xmlns:p14="http://schemas.microsoft.com/office/powerpoint/2010/main" val="275406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Focus</a:t>
            </a:r>
            <a:r>
              <a:rPr lang="en-US" baseline="0" dirty="0" smtClean="0"/>
              <a:t> in on a combination of local disease control (breast and regional LN) and systemic disease control</a:t>
            </a:r>
          </a:p>
          <a:p>
            <a:pPr marL="628650" lvl="1" indent="-171450">
              <a:buFont typeface="Arial"/>
              <a:buChar char="•"/>
            </a:pPr>
            <a:r>
              <a:rPr lang="en-US" baseline="0" dirty="0" smtClean="0"/>
              <a:t>Complement each other and are not mutual exclusive</a:t>
            </a:r>
          </a:p>
          <a:p>
            <a:pPr marL="171450" lvl="0" indent="-171450">
              <a:buFont typeface="Arial"/>
              <a:buChar char="•"/>
            </a:pPr>
            <a:r>
              <a:rPr lang="en-US" baseline="0" dirty="0" smtClean="0"/>
              <a:t>Surgery</a:t>
            </a:r>
          </a:p>
          <a:p>
            <a:pPr marL="628650" lvl="1" indent="-171450">
              <a:buFont typeface="Arial"/>
              <a:buChar char="•"/>
            </a:pPr>
            <a:r>
              <a:rPr lang="en-US" baseline="0" dirty="0" smtClean="0"/>
              <a:t>In operable patients, the options for local disease control include mastectomy, or lumpectomy with whole breast radiotherapy</a:t>
            </a:r>
          </a:p>
          <a:p>
            <a:pPr marL="1085850" lvl="2" indent="-171450">
              <a:buFont typeface="Arial"/>
              <a:buChar char="•"/>
            </a:pPr>
            <a:r>
              <a:rPr lang="en-US" baseline="0" dirty="0" smtClean="0"/>
              <a:t>The decision to attempt a lumpectomy is influenced my the ability to gain negative surgical margins (&gt;2mm), acceptable cosmetic results, </a:t>
            </a:r>
          </a:p>
          <a:p>
            <a:pPr marL="1085850" lvl="2" indent="-171450">
              <a:buFont typeface="Arial"/>
              <a:buChar char="•"/>
            </a:pPr>
            <a:r>
              <a:rPr lang="en-US" baseline="0" dirty="0" smtClean="0"/>
              <a:t>Mastectomy is preferred in </a:t>
            </a:r>
            <a:r>
              <a:rPr lang="en-US" baseline="0" dirty="0" err="1" smtClean="0"/>
              <a:t>muticentric</a:t>
            </a:r>
            <a:r>
              <a:rPr lang="en-US" baseline="0" dirty="0" smtClean="0"/>
              <a:t> disease, prior radiation therapy, connective tissue disease affecting the skin</a:t>
            </a:r>
          </a:p>
          <a:p>
            <a:pPr marL="628650" lvl="1" indent="-171450">
              <a:buFont typeface="Arial"/>
              <a:buChar char="•"/>
            </a:pPr>
            <a:r>
              <a:rPr lang="en-US" baseline="0" dirty="0" smtClean="0"/>
              <a:t>Sentinel node biopsy can occur in a clinically negative axilla</a:t>
            </a:r>
          </a:p>
          <a:p>
            <a:pPr marL="1085850" lvl="2" indent="-171450">
              <a:buFont typeface="Arial"/>
              <a:buChar char="•"/>
            </a:pPr>
            <a:r>
              <a:rPr lang="en-US" baseline="0" dirty="0" smtClean="0"/>
              <a:t>If SLND is positive- 48% will have further involvement and therefore should go on and have an ALND unless they meet a strict guideline regarding not proceeding</a:t>
            </a:r>
          </a:p>
          <a:p>
            <a:pPr marL="171450" lvl="0" indent="-171450">
              <a:buFont typeface="Arial"/>
              <a:buChar char="•"/>
            </a:pPr>
            <a:r>
              <a:rPr lang="en-US" baseline="0" dirty="0" smtClean="0"/>
              <a:t>Radiotherapy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Typically occurs post </a:t>
            </a:r>
            <a:r>
              <a:rPr lang="en-US" baseline="0" dirty="0" err="1" smtClean="0"/>
              <a:t>CTx</a:t>
            </a:r>
            <a:endParaRPr lang="en-US" baseline="0" dirty="0" smtClean="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Can use either </a:t>
            </a:r>
            <a:r>
              <a:rPr lang="en-US" baseline="0" dirty="0" err="1" smtClean="0"/>
              <a:t>hypofractrionated</a:t>
            </a:r>
            <a:r>
              <a:rPr lang="en-US" baseline="0" dirty="0" smtClean="0"/>
              <a:t> or standard depending on risk profile of the tumour</a:t>
            </a:r>
          </a:p>
          <a:p>
            <a:pPr marL="628650" lvl="1" indent="-171450">
              <a:buFont typeface="Arial"/>
              <a:buChar char="•"/>
            </a:pPr>
            <a:r>
              <a:rPr lang="en-US" baseline="0" dirty="0" smtClean="0"/>
              <a:t>Addition dose to the tumour bed has been shown to reduce the risk of local tumour recurrence, specifically among women &lt; 50, or with high-grade invasive cancer</a:t>
            </a:r>
          </a:p>
          <a:p>
            <a:pPr marL="628650" lvl="1" indent="-171450">
              <a:buFont typeface="Arial"/>
              <a:buChar char="•"/>
            </a:pPr>
            <a:endParaRPr lang="en-US" baseline="0" dirty="0" smtClean="0"/>
          </a:p>
          <a:p>
            <a:pPr marL="628650" lvl="1" indent="-171450">
              <a:buFont typeface="Arial"/>
              <a:buChar char="•"/>
            </a:pPr>
            <a:endParaRPr lang="en-US" baseline="0" dirty="0" smtClean="0"/>
          </a:p>
          <a:p>
            <a:pPr marL="628650" lvl="1"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D66B95C9-256B-E94E-9775-F1D6022FD335}" type="slidenum">
              <a:rPr lang="en-US" smtClean="0"/>
              <a:t>17</a:t>
            </a:fld>
            <a:endParaRPr lang="en-US"/>
          </a:p>
        </p:txBody>
      </p:sp>
    </p:spTree>
    <p:extLst>
      <p:ext uri="{BB962C8B-B14F-4D97-AF65-F5344CB8AC3E}">
        <p14:creationId xmlns:p14="http://schemas.microsoft.com/office/powerpoint/2010/main" val="3450254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Made a decision</a:t>
            </a:r>
            <a:r>
              <a:rPr lang="en-US" baseline="0" dirty="0" smtClean="0"/>
              <a:t> regarding the risk of distant metastasis and the benefit of therapies to reduce this risk</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18</a:t>
            </a:fld>
            <a:endParaRPr lang="en-US"/>
          </a:p>
        </p:txBody>
      </p:sp>
    </p:spTree>
    <p:extLst>
      <p:ext uri="{BB962C8B-B14F-4D97-AF65-F5344CB8AC3E}">
        <p14:creationId xmlns:p14="http://schemas.microsoft.com/office/powerpoint/2010/main" val="4252673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 the hard bits</a:t>
            </a:r>
            <a:r>
              <a:rPr lang="en-US" baseline="0" dirty="0" smtClean="0"/>
              <a:t> is over……lets give chemotherapy…….</a:t>
            </a:r>
          </a:p>
          <a:p>
            <a:pPr marL="171450" indent="-171450">
              <a:buFont typeface="Arial"/>
              <a:buChar char="•"/>
            </a:pPr>
            <a:r>
              <a:rPr lang="en-US" baseline="0" dirty="0" smtClean="0"/>
              <a:t>But then the next questions is WHICH one</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19</a:t>
            </a:fld>
            <a:endParaRPr lang="en-US"/>
          </a:p>
        </p:txBody>
      </p:sp>
    </p:spTree>
    <p:extLst>
      <p:ext uri="{BB962C8B-B14F-4D97-AF65-F5344CB8AC3E}">
        <p14:creationId xmlns:p14="http://schemas.microsoft.com/office/powerpoint/2010/main" val="2521605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first descriptions of breast cancer where of eight cases of a large tumour or ulceration of the breast</a:t>
            </a:r>
          </a:p>
          <a:p>
            <a:pPr marL="171450" indent="-171450">
              <a:buFont typeface="Arial"/>
              <a:buChar char="•"/>
            </a:pPr>
            <a:r>
              <a:rPr lang="en-US" baseline="0" dirty="0" smtClean="0"/>
              <a:t>In the seventeenth century there was an understanding of the lymphatic circulation that allowed for a link between axillary nodes and the breast</a:t>
            </a:r>
          </a:p>
          <a:p>
            <a:pPr marL="171450" indent="-171450">
              <a:buFont typeface="Arial"/>
              <a:buChar char="•"/>
            </a:pPr>
            <a:r>
              <a:rPr lang="en-US" baseline="0" dirty="0" smtClean="0"/>
              <a:t>Radical Mastectomy was commenced in the nineteenth century with removal of affected breast, contralateral breast, all associated lymph nodes and the underlying pectoral muscle</a:t>
            </a:r>
            <a:r>
              <a:rPr lang="en-US" baseline="0" dirty="0" smtClean="0">
                <a:sym typeface="Wingdings"/>
              </a:rPr>
              <a:t> this did little to change the natural history of the disease</a:t>
            </a:r>
          </a:p>
          <a:p>
            <a:pPr marL="171450" indent="-171450">
              <a:buFont typeface="Arial"/>
              <a:buChar char="•"/>
            </a:pPr>
            <a:r>
              <a:rPr lang="en-US" baseline="0" dirty="0" smtClean="0">
                <a:sym typeface="Wingdings"/>
              </a:rPr>
              <a:t>With the addition of chemotherapy and radiotherapy this lead the way for the development of less radical forms of mastectomy</a:t>
            </a:r>
          </a:p>
        </p:txBody>
      </p:sp>
      <p:sp>
        <p:nvSpPr>
          <p:cNvPr id="4" name="Slide Number Placeholder 3"/>
          <p:cNvSpPr>
            <a:spLocks noGrp="1"/>
          </p:cNvSpPr>
          <p:nvPr>
            <p:ph type="sldNum" sz="quarter" idx="10"/>
          </p:nvPr>
        </p:nvSpPr>
        <p:spPr/>
        <p:txBody>
          <a:bodyPr/>
          <a:lstStyle/>
          <a:p>
            <a:fld id="{D66B95C9-256B-E94E-9775-F1D6022FD335}" type="slidenum">
              <a:rPr lang="en-US" smtClean="0"/>
              <a:t>20</a:t>
            </a:fld>
            <a:endParaRPr lang="en-US"/>
          </a:p>
        </p:txBody>
      </p:sp>
    </p:spTree>
    <p:extLst>
      <p:ext uri="{BB962C8B-B14F-4D97-AF65-F5344CB8AC3E}">
        <p14:creationId xmlns:p14="http://schemas.microsoft.com/office/powerpoint/2010/main" val="376269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Increased incidence in developing countries:</a:t>
            </a:r>
            <a:r>
              <a:rPr lang="en-US" baseline="0" dirty="0" smtClean="0"/>
              <a:t> </a:t>
            </a:r>
            <a:r>
              <a:rPr lang="en-US" dirty="0" err="1" smtClean="0"/>
              <a:t>throught</a:t>
            </a:r>
            <a:r>
              <a:rPr lang="en-US" dirty="0" smtClean="0"/>
              <a:t> to be secondary to changes</a:t>
            </a:r>
            <a:r>
              <a:rPr lang="en-US" baseline="0" dirty="0" smtClean="0"/>
              <a:t> in reproductive patterns, increased obesity and decreased physical activity.  </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3</a:t>
            </a:fld>
            <a:endParaRPr lang="en-US"/>
          </a:p>
        </p:txBody>
      </p:sp>
    </p:spTree>
    <p:extLst>
      <p:ext uri="{BB962C8B-B14F-4D97-AF65-F5344CB8AC3E}">
        <p14:creationId xmlns:p14="http://schemas.microsoft.com/office/powerpoint/2010/main" val="3523990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sym typeface="Wingdings"/>
              </a:rPr>
              <a:t>The first effective chemotherapy developed for breast cancer was CMF (cyclophosphamide, methotrexate and 5- fluorouacil </a:t>
            </a:r>
          </a:p>
          <a:p>
            <a:pPr marL="628650" lvl="1" indent="-171450">
              <a:buFont typeface="Arial"/>
              <a:buChar char="•"/>
            </a:pPr>
            <a:r>
              <a:rPr lang="en-US" baseline="0" dirty="0" smtClean="0">
                <a:sym typeface="Wingdings"/>
              </a:rPr>
              <a:t>which was initially tested in the 1970s with a demonstration that risk of breast cancer recurrence could be decreased with the addition of adjuvant chemotherapy</a:t>
            </a:r>
          </a:p>
          <a:p>
            <a:pPr marL="628650" lvl="1" indent="-171450">
              <a:buFont typeface="Arial"/>
              <a:buChar char="•"/>
            </a:pPr>
            <a:r>
              <a:rPr lang="en-US" baseline="0" dirty="0" smtClean="0">
                <a:sym typeface="Wingdings"/>
              </a:rPr>
              <a:t>This then lead the way for the development of less morbid surgical management</a:t>
            </a:r>
          </a:p>
          <a:p>
            <a:pPr marL="171450" lvl="0" indent="-171450">
              <a:buFont typeface="Arial"/>
              <a:buChar char="•"/>
            </a:pPr>
            <a:r>
              <a:rPr lang="en-US" baseline="0" dirty="0" err="1" smtClean="0">
                <a:sym typeface="Wingdings"/>
              </a:rPr>
              <a:t>Anthracyclines</a:t>
            </a:r>
            <a:r>
              <a:rPr lang="en-US" baseline="0" dirty="0" smtClean="0">
                <a:sym typeface="Wingdings"/>
              </a:rPr>
              <a:t> were first considered for use in the late 1960s</a:t>
            </a:r>
          </a:p>
          <a:p>
            <a:pPr marL="628650" lvl="1" indent="-171450">
              <a:buFont typeface="Arial"/>
              <a:buChar char="•"/>
            </a:pPr>
            <a:r>
              <a:rPr lang="en-US" baseline="0" dirty="0" smtClean="0">
                <a:sym typeface="Wingdings"/>
              </a:rPr>
              <a:t>the first ‘gold standard” regimen of doxorubicin and cyclophosphamide (AC) was considered in the 1990,</a:t>
            </a:r>
          </a:p>
          <a:p>
            <a:pPr marL="628650" lvl="1" indent="-171450">
              <a:buFont typeface="Arial"/>
              <a:buChar char="•"/>
            </a:pPr>
            <a:r>
              <a:rPr lang="en-US" baseline="0" dirty="0" smtClean="0">
                <a:sym typeface="Wingdings"/>
              </a:rPr>
              <a:t>shown to be non-inferior to CMF but had significantly less toxicities.  </a:t>
            </a:r>
          </a:p>
          <a:p>
            <a:pPr marL="1085850" lvl="2" indent="-171450">
              <a:buFont typeface="Arial"/>
              <a:buChar char="•"/>
            </a:pPr>
            <a:r>
              <a:rPr lang="en-US" baseline="0" dirty="0" smtClean="0">
                <a:sym typeface="Wingdings"/>
              </a:rPr>
              <a:t>Likely due to shorter treatment time and less nausea</a:t>
            </a:r>
          </a:p>
          <a:p>
            <a:pPr marL="171450" lvl="0" indent="-171450">
              <a:buFont typeface="Arial"/>
              <a:buChar char="•"/>
            </a:pPr>
            <a:r>
              <a:rPr lang="en-US" baseline="0" dirty="0" smtClean="0">
                <a:sym typeface="Wingdings"/>
              </a:rPr>
              <a:t>The thought was then to increase the efficacy of CMF by substituting in a Anthracycline for methotrexate to make </a:t>
            </a:r>
          </a:p>
          <a:p>
            <a:pPr marL="628650" lvl="1" indent="-171450">
              <a:buFont typeface="Arial"/>
              <a:buChar char="•"/>
            </a:pPr>
            <a:r>
              <a:rPr lang="en-US" baseline="0" dirty="0" smtClean="0">
                <a:sym typeface="Wingdings"/>
              </a:rPr>
              <a:t>FAC and FEC were then developed with either a 3 or 4 week schedule</a:t>
            </a:r>
          </a:p>
          <a:p>
            <a:pPr marL="171450" lvl="0" indent="-171450">
              <a:buFont typeface="Arial"/>
              <a:buChar char="•"/>
            </a:pPr>
            <a:r>
              <a:rPr lang="en-US" baseline="0" dirty="0" smtClean="0">
                <a:sym typeface="Wingdings"/>
              </a:rPr>
              <a:t>In the 1970s the taxane (paclitaxel/ docetaxel)  family of </a:t>
            </a:r>
            <a:r>
              <a:rPr lang="en-US" baseline="0" dirty="0" err="1" smtClean="0">
                <a:sym typeface="Wingdings"/>
              </a:rPr>
              <a:t>CTx</a:t>
            </a:r>
            <a:r>
              <a:rPr lang="en-US" baseline="0" dirty="0" smtClean="0">
                <a:sym typeface="Wingdings"/>
              </a:rPr>
              <a:t> drugs were developed</a:t>
            </a:r>
          </a:p>
          <a:p>
            <a:pPr marL="628650" lvl="1" indent="-171450">
              <a:buFont typeface="Arial"/>
              <a:buChar char="•"/>
            </a:pPr>
            <a:r>
              <a:rPr lang="en-US" baseline="0" dirty="0" smtClean="0">
                <a:sym typeface="Wingdings"/>
              </a:rPr>
              <a:t>This in turn lead to the inclusion of a taxane into various adjuvant trials and the finding that AC followed by a taxane was more effective than AC alone</a:t>
            </a:r>
          </a:p>
          <a:p>
            <a:pPr marL="628650" lvl="1" indent="-171450">
              <a:buFont typeface="Arial"/>
              <a:buChar char="•"/>
            </a:pPr>
            <a:r>
              <a:rPr lang="en-US" baseline="0" dirty="0" smtClean="0">
                <a:sym typeface="Wingdings"/>
              </a:rPr>
              <a:t>With time the acceleration of this cause a further increment in anti-tumour activity</a:t>
            </a:r>
          </a:p>
          <a:p>
            <a:pPr marL="171450" lvl="0" indent="-171450">
              <a:buFont typeface="Arial"/>
              <a:buChar char="•"/>
            </a:pPr>
            <a:r>
              <a:rPr lang="en-US" baseline="0" dirty="0" smtClean="0">
                <a:sym typeface="Wingdings"/>
              </a:rPr>
              <a:t>With the knowledge of increased efficacy with addition of taxane to AC there the FEC regimen was also trials with an additional three cycles of docetaxel post</a:t>
            </a:r>
          </a:p>
        </p:txBody>
      </p:sp>
      <p:sp>
        <p:nvSpPr>
          <p:cNvPr id="4" name="Slide Number Placeholder 3"/>
          <p:cNvSpPr>
            <a:spLocks noGrp="1"/>
          </p:cNvSpPr>
          <p:nvPr>
            <p:ph type="sldNum" sz="quarter" idx="10"/>
          </p:nvPr>
        </p:nvSpPr>
        <p:spPr/>
        <p:txBody>
          <a:bodyPr/>
          <a:lstStyle/>
          <a:p>
            <a:fld id="{D66B95C9-256B-E94E-9775-F1D6022FD335}" type="slidenum">
              <a:rPr lang="en-US" smtClean="0"/>
              <a:t>21</a:t>
            </a:fld>
            <a:endParaRPr lang="en-US"/>
          </a:p>
        </p:txBody>
      </p:sp>
    </p:spTree>
    <p:extLst>
      <p:ext uri="{BB962C8B-B14F-4D97-AF65-F5344CB8AC3E}">
        <p14:creationId xmlns:p14="http://schemas.microsoft.com/office/powerpoint/2010/main" val="100461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There is a large number</a:t>
            </a:r>
            <a:r>
              <a:rPr lang="en-US" baseline="0" dirty="0" smtClean="0"/>
              <a:t> of trials and varying opinions regarding the standard of care</a:t>
            </a:r>
          </a:p>
          <a:p>
            <a:pPr marL="171450" indent="-171450">
              <a:buFont typeface="Arial"/>
              <a:buChar char="•"/>
            </a:pPr>
            <a:r>
              <a:rPr lang="en-US" baseline="0" dirty="0" smtClean="0"/>
              <a:t>This data presented by the Early Breast Cancer </a:t>
            </a:r>
            <a:r>
              <a:rPr lang="en-US" baseline="0" dirty="0" err="1" smtClean="0"/>
              <a:t>Trialists</a:t>
            </a:r>
            <a:r>
              <a:rPr lang="en-US" baseline="0" dirty="0" smtClean="0"/>
              <a:t>’ Collaborative Group (EBTCG)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22</a:t>
            </a:fld>
            <a:endParaRPr lang="en-US"/>
          </a:p>
        </p:txBody>
      </p:sp>
    </p:spTree>
    <p:extLst>
      <p:ext uri="{BB962C8B-B14F-4D97-AF65-F5344CB8AC3E}">
        <p14:creationId xmlns:p14="http://schemas.microsoft.com/office/powerpoint/2010/main" val="1038934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Early Breast</a:t>
            </a:r>
            <a:r>
              <a:rPr lang="en-US" baseline="0" dirty="0" smtClean="0"/>
              <a:t> Cancer </a:t>
            </a:r>
            <a:r>
              <a:rPr lang="en-US" baseline="0" dirty="0" err="1" smtClean="0"/>
              <a:t>Trialists</a:t>
            </a:r>
            <a:r>
              <a:rPr lang="en-US" baseline="0" dirty="0" smtClean="0"/>
              <a:t>’ Collaborative Group (meets every 5 years) and reviews data for global breast cancer trials</a:t>
            </a:r>
          </a:p>
          <a:p>
            <a:pPr marL="171450" indent="-171450">
              <a:buFont typeface="Arial"/>
              <a:buChar char="•"/>
            </a:pPr>
            <a:r>
              <a:rPr lang="en-US" baseline="0" dirty="0" smtClean="0"/>
              <a:t>The two regimens were compared to no treatment at all at 10 years</a:t>
            </a:r>
          </a:p>
          <a:p>
            <a:pPr marL="171450" indent="-171450">
              <a:buFont typeface="Arial"/>
              <a:buChar char="•"/>
            </a:pPr>
            <a:r>
              <a:rPr lang="en-US" baseline="0" dirty="0" smtClean="0"/>
              <a:t>CMF: cyclophosphamide, methotrexate, 5-FU</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23</a:t>
            </a:fld>
            <a:endParaRPr lang="en-US"/>
          </a:p>
        </p:txBody>
      </p:sp>
    </p:spTree>
    <p:extLst>
      <p:ext uri="{BB962C8B-B14F-4D97-AF65-F5344CB8AC3E}">
        <p14:creationId xmlns:p14="http://schemas.microsoft.com/office/powerpoint/2010/main" val="2548061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Should be administered based on actual height and weight (regardless of BMI)</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Most studies did not include women &gt; 70, therefore these decisions are based more upon individual risk/benefit ratios.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err="1" smtClean="0"/>
              <a:t>Polychemotherapy</a:t>
            </a:r>
            <a:r>
              <a:rPr lang="en-US" baseline="0" dirty="0" smtClean="0"/>
              <a:t> is </a:t>
            </a:r>
            <a:r>
              <a:rPr lang="en-US" dirty="0" smtClean="0"/>
              <a:t>associated with greater benefits in women younger than 50, with higher risk disease and with hormone receptor negative disease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24</a:t>
            </a:fld>
            <a:endParaRPr lang="en-US"/>
          </a:p>
        </p:txBody>
      </p:sp>
    </p:spTree>
    <p:extLst>
      <p:ext uri="{BB962C8B-B14F-4D97-AF65-F5344CB8AC3E}">
        <p14:creationId xmlns:p14="http://schemas.microsoft.com/office/powerpoint/2010/main" val="604782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majority</a:t>
            </a:r>
            <a:r>
              <a:rPr lang="en-US" baseline="0" dirty="0" smtClean="0"/>
              <a:t> of high grade basal disease are triple –ve disease, however there are a subset of around 10% that are not clear cut</a:t>
            </a:r>
          </a:p>
          <a:p>
            <a:pPr marL="171450" indent="-171450">
              <a:buFont typeface="Arial"/>
              <a:buChar char="•"/>
            </a:pPr>
            <a:r>
              <a:rPr lang="en-US" baseline="0" dirty="0" smtClean="0"/>
              <a:t> but not </a:t>
            </a:r>
            <a:r>
              <a:rPr lang="en-US" dirty="0" smtClean="0"/>
              <a:t>There is an increased efficacy of</a:t>
            </a:r>
            <a:r>
              <a:rPr lang="en-US" baseline="0" dirty="0" smtClean="0"/>
              <a:t> </a:t>
            </a:r>
            <a:r>
              <a:rPr lang="en-US" baseline="0" dirty="0" err="1" smtClean="0"/>
              <a:t>CTx</a:t>
            </a:r>
            <a:r>
              <a:rPr lang="en-US" baseline="0" dirty="0" smtClean="0"/>
              <a:t> in triple –ve disease</a:t>
            </a:r>
            <a:endParaRPr lang="en-US" dirty="0" smtClean="0"/>
          </a:p>
          <a:p>
            <a:pPr marL="171450" indent="-171450">
              <a:buFont typeface="Arial"/>
              <a:buChar char="•"/>
            </a:pPr>
            <a:r>
              <a:rPr lang="en-US" dirty="0" smtClean="0"/>
              <a:t>This presents a challenge as the</a:t>
            </a:r>
            <a:r>
              <a:rPr lang="en-US" baseline="0" dirty="0" smtClean="0"/>
              <a:t> adjuvant endocrine and and HER2 therapies have no targets  and a re therefore ineffective</a:t>
            </a:r>
          </a:p>
          <a:p>
            <a:pPr marL="171450" indent="-171450">
              <a:buFont typeface="Arial"/>
              <a:buChar char="•"/>
            </a:pPr>
            <a:r>
              <a:rPr lang="en-US" baseline="0" dirty="0" smtClean="0"/>
              <a:t>Therefore chemotherapy remains the mainstay of triple-negative disease</a:t>
            </a:r>
          </a:p>
          <a:p>
            <a:pPr marL="171450" indent="-171450">
              <a:buFont typeface="Arial"/>
              <a:buChar char="•"/>
            </a:pPr>
            <a:r>
              <a:rPr lang="en-US" dirty="0" smtClean="0"/>
              <a:t>Node negative TNBC</a:t>
            </a:r>
            <a:r>
              <a:rPr lang="en-US" baseline="0" dirty="0" smtClean="0"/>
              <a:t> &gt;0.5cm has a high enough risk of disease recurrence and death to warrant consideration of adjuvant CTx</a:t>
            </a:r>
          </a:p>
          <a:p>
            <a:pPr marL="171450" indent="-171450">
              <a:buFont typeface="Arial"/>
              <a:buChar char="•"/>
            </a:pPr>
            <a:r>
              <a:rPr lang="en-US" baseline="0" dirty="0" smtClean="0"/>
              <a:t>This also results in a greater efficacy of CTx in TNBC where the risk of recurrence is greatest in the first 2-3 years when compared with HR +ve disease</a:t>
            </a:r>
          </a:p>
          <a:p>
            <a:pPr marL="171450" indent="-171450">
              <a:buFont typeface="Arial"/>
              <a:buChar char="•"/>
            </a:pPr>
            <a:r>
              <a:rPr lang="en-US" baseline="0" dirty="0" smtClean="0"/>
              <a:t>The CTx regimens recommended for treatment are identical in both TNBC and HR +</a:t>
            </a:r>
            <a:r>
              <a:rPr lang="en-US" baseline="0" dirty="0" err="1" smtClean="0"/>
              <a:t>ve</a:t>
            </a:r>
            <a:r>
              <a:rPr lang="en-US" baseline="0" dirty="0" smtClean="0"/>
              <a:t> BC</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25</a:t>
            </a:fld>
            <a:endParaRPr lang="en-US"/>
          </a:p>
        </p:txBody>
      </p:sp>
    </p:spTree>
    <p:extLst>
      <p:ext uri="{BB962C8B-B14F-4D97-AF65-F5344CB8AC3E}">
        <p14:creationId xmlns:p14="http://schemas.microsoft.com/office/powerpoint/2010/main" val="37630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Ligand dependent transcriptional factor that regulates</a:t>
            </a:r>
            <a:r>
              <a:rPr lang="en-US" baseline="0" dirty="0" smtClean="0"/>
              <a:t> gene expression through interaction with its hormone elements</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26</a:t>
            </a:fld>
            <a:endParaRPr lang="en-US"/>
          </a:p>
        </p:txBody>
      </p:sp>
    </p:spTree>
    <p:extLst>
      <p:ext uri="{BB962C8B-B14F-4D97-AF65-F5344CB8AC3E}">
        <p14:creationId xmlns:p14="http://schemas.microsoft.com/office/powerpoint/2010/main" val="2067337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Both </a:t>
            </a:r>
            <a:r>
              <a:rPr lang="en-US" b="1" dirty="0" smtClean="0"/>
              <a:t>weak</a:t>
            </a:r>
            <a:r>
              <a:rPr lang="en-US" dirty="0" smtClean="0"/>
              <a:t> prognostic</a:t>
            </a:r>
            <a:r>
              <a:rPr lang="en-US" baseline="0" dirty="0" smtClean="0"/>
              <a:t> indicators but strongly predictive indicators</a:t>
            </a:r>
          </a:p>
          <a:p>
            <a:pPr marL="171450" indent="-171450">
              <a:buFont typeface="Arial"/>
              <a:buChar char="•"/>
            </a:pPr>
            <a:r>
              <a:rPr lang="en-US" baseline="0" dirty="0" smtClean="0"/>
              <a:t>Typically both are positive (55%)  however both ER+/PR- (16%) and less commonly PR+/ER – (4%)  tumours do occur, these have a response to endocrine therapy, but less so.  </a:t>
            </a:r>
            <a:endParaRPr lang="en-US" dirty="0" smtClean="0"/>
          </a:p>
          <a:p>
            <a:pPr marL="171450" indent="-171450">
              <a:buFont typeface="Arial"/>
              <a:buChar char="•"/>
            </a:pPr>
            <a:r>
              <a:rPr lang="en-US" dirty="0" smtClean="0"/>
              <a:t>Independently associated</a:t>
            </a:r>
            <a:r>
              <a:rPr lang="en-US" baseline="0" dirty="0" smtClean="0"/>
              <a:t> with a modest superior disease free survival , decreased local recurrence rate and improved OS compared with ER/PR-ve , especially within the first 10 years</a:t>
            </a:r>
          </a:p>
          <a:p>
            <a:pPr marL="171450" indent="-171450">
              <a:buFont typeface="Arial"/>
              <a:buChar char="•"/>
            </a:pPr>
            <a:r>
              <a:rPr lang="en-US" baseline="0" dirty="0" smtClean="0"/>
              <a:t>Single ER or PR +ve tumours have outcomes in between</a:t>
            </a:r>
          </a:p>
          <a:p>
            <a:pPr marL="171450" indent="-171450">
              <a:buFont typeface="Arial"/>
              <a:buChar char="•"/>
            </a:pPr>
            <a:endParaRPr lang="en-US" baseline="0" dirty="0" smtClean="0"/>
          </a:p>
          <a:p>
            <a:pPr marL="171450" indent="-171450">
              <a:buFont typeface="Arial"/>
              <a:buChar char="•"/>
            </a:pPr>
            <a:r>
              <a:rPr lang="en-US" baseline="0" dirty="0" smtClean="0"/>
              <a:t>Interestingly hormone positive tumours have a significantly different post surgical history when compared with ER/PR –ve subgroups with  a tendency towards a slower rise in recurrence and a more gradual decline which makes late recurrence more common ( &gt;10 years)</a:t>
            </a:r>
          </a:p>
        </p:txBody>
      </p:sp>
      <p:sp>
        <p:nvSpPr>
          <p:cNvPr id="4" name="Slide Number Placeholder 3"/>
          <p:cNvSpPr>
            <a:spLocks noGrp="1"/>
          </p:cNvSpPr>
          <p:nvPr>
            <p:ph type="sldNum" sz="quarter" idx="10"/>
          </p:nvPr>
        </p:nvSpPr>
        <p:spPr/>
        <p:txBody>
          <a:bodyPr/>
          <a:lstStyle/>
          <a:p>
            <a:fld id="{D66B95C9-256B-E94E-9775-F1D6022FD335}" type="slidenum">
              <a:rPr lang="en-US" smtClean="0"/>
              <a:t>27</a:t>
            </a:fld>
            <a:endParaRPr lang="en-US"/>
          </a:p>
        </p:txBody>
      </p:sp>
    </p:spTree>
    <p:extLst>
      <p:ext uri="{BB962C8B-B14F-4D97-AF65-F5344CB8AC3E}">
        <p14:creationId xmlns:p14="http://schemas.microsoft.com/office/powerpoint/2010/main" val="763236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standard</a:t>
            </a:r>
            <a:r>
              <a:rPr lang="en-US" baseline="0" dirty="0" smtClean="0"/>
              <a:t> of care is the use of tamoxifen </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28</a:t>
            </a:fld>
            <a:endParaRPr lang="en-US"/>
          </a:p>
        </p:txBody>
      </p:sp>
    </p:spTree>
    <p:extLst>
      <p:ext uri="{BB962C8B-B14F-4D97-AF65-F5344CB8AC3E}">
        <p14:creationId xmlns:p14="http://schemas.microsoft.com/office/powerpoint/2010/main" val="1559363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Endocrine</a:t>
            </a:r>
            <a:r>
              <a:rPr lang="en-US" baseline="0" dirty="0" smtClean="0"/>
              <a:t> therapy reduces the risk of systemic recurrences and increases overall survival in all women with hormone receptor positive breast cancer regardless or </a:t>
            </a:r>
          </a:p>
          <a:p>
            <a:pPr marL="628650" lvl="1" indent="-171450">
              <a:buFont typeface="Arial"/>
              <a:buChar char="•"/>
            </a:pPr>
            <a:r>
              <a:rPr lang="en-US" baseline="0" dirty="0" smtClean="0"/>
              <a:t>Age</a:t>
            </a:r>
          </a:p>
          <a:p>
            <a:pPr marL="628650" lvl="1" indent="-171450">
              <a:buFont typeface="Arial"/>
              <a:buChar char="•"/>
            </a:pPr>
            <a:r>
              <a:rPr lang="en-US" baseline="0" dirty="0" smtClean="0"/>
              <a:t>Tumour size</a:t>
            </a:r>
          </a:p>
          <a:p>
            <a:pPr marL="628650" lvl="1" indent="-171450">
              <a:buFont typeface="Arial"/>
              <a:buChar char="•"/>
            </a:pPr>
            <a:r>
              <a:rPr lang="en-US" baseline="0" dirty="0" smtClean="0"/>
              <a:t>HEr2 status</a:t>
            </a:r>
          </a:p>
          <a:p>
            <a:pPr marL="628650" lvl="1" indent="-171450">
              <a:buFont typeface="Arial"/>
              <a:buChar char="•"/>
            </a:pPr>
            <a:r>
              <a:rPr lang="en-US" baseline="0" dirty="0" err="1" smtClean="0"/>
              <a:t>CTx</a:t>
            </a:r>
            <a:endParaRPr lang="en-US" baseline="0" dirty="0" smtClean="0"/>
          </a:p>
          <a:p>
            <a:pPr marL="171450" lvl="0" indent="-171450">
              <a:buFont typeface="Arial"/>
              <a:buChar char="•"/>
            </a:pPr>
            <a:r>
              <a:rPr lang="en-US" baseline="0" dirty="0" smtClean="0"/>
              <a:t>Should therefore be used in almost ALL women with hormone receptor +ve disease</a:t>
            </a:r>
          </a:p>
          <a:p>
            <a:pPr marL="171450" lvl="0" indent="-171450">
              <a:buFont typeface="Arial"/>
              <a:buChar char="•"/>
            </a:pPr>
            <a:r>
              <a:rPr lang="en-US" baseline="0" dirty="0" smtClean="0"/>
              <a:t>5 years of tamoxifen </a:t>
            </a:r>
            <a:r>
              <a:rPr lang="en-US" baseline="0" dirty="0" smtClean="0">
                <a:sym typeface="Wingdings"/>
              </a:rPr>
              <a:t> reduces risk of distant recurrence by 41% and relative risk of dying by 41%</a:t>
            </a:r>
          </a:p>
          <a:p>
            <a:pPr marL="171450" lvl="0" indent="-171450">
              <a:buFont typeface="Arial"/>
              <a:buChar char="•"/>
            </a:pPr>
            <a:endParaRPr lang="en-US" baseline="0" dirty="0" smtClean="0">
              <a:sym typeface="Wingdings"/>
            </a:endParaRPr>
          </a:p>
          <a:p>
            <a:pPr marL="171450" lvl="0" indent="-171450">
              <a:buFont typeface="Arial"/>
              <a:buChar char="•"/>
            </a:pPr>
            <a:r>
              <a:rPr lang="en-US" baseline="0" dirty="0" smtClean="0">
                <a:sym typeface="Wingdings"/>
              </a:rPr>
              <a:t>The role of ovarian suppression remains uncertain and was investigated by the 2005 EBCTCG of &gt; 8000 women &lt;50 with ER +ve disease who were randomised to </a:t>
            </a:r>
            <a:r>
              <a:rPr lang="en-US" baseline="0" dirty="0" err="1" smtClean="0">
                <a:sym typeface="Wingdings"/>
              </a:rPr>
              <a:t>ovraian</a:t>
            </a:r>
            <a:r>
              <a:rPr lang="en-US" baseline="0" dirty="0" smtClean="0">
                <a:sym typeface="Wingdings"/>
              </a:rPr>
              <a:t> </a:t>
            </a:r>
            <a:r>
              <a:rPr lang="en-US" baseline="0" dirty="0" err="1" smtClean="0">
                <a:sym typeface="Wingdings"/>
              </a:rPr>
              <a:t>suppresion</a:t>
            </a:r>
            <a:r>
              <a:rPr lang="en-US" baseline="0" dirty="0" smtClean="0">
                <a:sym typeface="Wingdings"/>
              </a:rPr>
              <a:t> or no further therapy,</a:t>
            </a:r>
          </a:p>
          <a:p>
            <a:pPr marL="628650" lvl="1" indent="-171450">
              <a:buFont typeface="Arial"/>
              <a:buChar char="•"/>
            </a:pPr>
            <a:r>
              <a:rPr lang="en-US" baseline="0" dirty="0" smtClean="0">
                <a:sym typeface="Wingdings"/>
              </a:rPr>
              <a:t>EBCTCG </a:t>
            </a:r>
            <a:r>
              <a:rPr lang="en-US" baseline="0" dirty="0" err="1" smtClean="0">
                <a:sym typeface="Wingdings"/>
              </a:rPr>
              <a:t>metanalysis</a:t>
            </a:r>
            <a:r>
              <a:rPr lang="en-US" baseline="0" dirty="0" smtClean="0">
                <a:sym typeface="Wingdings"/>
              </a:rPr>
              <a:t> (of women &lt;50) showed a improvement in DFS and OS (11 and 5%) with ovarian ablation, however this failed to reach SS if </a:t>
            </a:r>
            <a:r>
              <a:rPr lang="en-US" baseline="0" dirty="0" err="1" smtClean="0">
                <a:sym typeface="Wingdings"/>
              </a:rPr>
              <a:t>Ctx</a:t>
            </a:r>
            <a:r>
              <a:rPr lang="en-US" baseline="0" dirty="0" smtClean="0">
                <a:sym typeface="Wingdings"/>
              </a:rPr>
              <a:t> was given.  </a:t>
            </a:r>
          </a:p>
          <a:p>
            <a:pPr marL="628650" lvl="1" indent="-171450">
              <a:buFont typeface="Arial"/>
              <a:buChar char="•"/>
            </a:pPr>
            <a:r>
              <a:rPr lang="en-US" baseline="0" dirty="0" err="1" smtClean="0">
                <a:sym typeface="Wingdings"/>
              </a:rPr>
              <a:t>Metanalysis</a:t>
            </a:r>
            <a:r>
              <a:rPr lang="en-US" baseline="0" dirty="0" smtClean="0">
                <a:sym typeface="Wingdings"/>
              </a:rPr>
              <a:t> of LHRH agonist showed a risk reduction in both recurrence and death but this was of borderline significant</a:t>
            </a:r>
          </a:p>
          <a:p>
            <a:pPr marL="628650" lvl="1" indent="-171450">
              <a:buFont typeface="Arial"/>
              <a:buChar char="•"/>
            </a:pPr>
            <a:r>
              <a:rPr lang="en-US" baseline="0" dirty="0" smtClean="0">
                <a:sym typeface="Wingdings"/>
              </a:rPr>
              <a:t>Can be considered in individual patients</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29</a:t>
            </a:fld>
            <a:endParaRPr lang="en-US"/>
          </a:p>
        </p:txBody>
      </p:sp>
    </p:spTree>
    <p:extLst>
      <p:ext uri="{BB962C8B-B14F-4D97-AF65-F5344CB8AC3E}">
        <p14:creationId xmlns:p14="http://schemas.microsoft.com/office/powerpoint/2010/main" val="3493751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Tamoxife</a:t>
            </a:r>
            <a:r>
              <a:rPr lang="en-US" baseline="0" dirty="0" smtClean="0"/>
              <a:t>n is a selective oestrogen receptor modulator </a:t>
            </a:r>
          </a:p>
          <a:p>
            <a:pPr marL="628650" lvl="1" indent="-171450">
              <a:buFont typeface="Arial"/>
              <a:buChar char="•"/>
            </a:pPr>
            <a:r>
              <a:rPr lang="en-US" baseline="0" dirty="0" smtClean="0"/>
              <a:t>It is actually a pro-drug that gets metabolized by hepatic enzymes to form </a:t>
            </a:r>
            <a:r>
              <a:rPr lang="en-US" baseline="0" dirty="0" err="1" smtClean="0"/>
              <a:t>endoxifen</a:t>
            </a:r>
            <a:r>
              <a:rPr lang="en-US" baseline="0" dirty="0" smtClean="0"/>
              <a:t> its active metabolite</a:t>
            </a:r>
          </a:p>
          <a:p>
            <a:pPr marL="628650" lvl="1" indent="-171450">
              <a:buFont typeface="Arial"/>
              <a:buChar char="•"/>
            </a:pPr>
            <a:r>
              <a:rPr lang="en-US" baseline="0" dirty="0" smtClean="0"/>
              <a:t>It has mixed agonist and antagonist activity depending on the target tissue, the difference in the agonist/ antagonist action is thought to be secondary to changes in the receptor conformation that follow binding of the oestrogen receptor to the SERM</a:t>
            </a:r>
          </a:p>
          <a:p>
            <a:pPr marL="171450" lvl="0" indent="-171450">
              <a:buFont typeface="Arial"/>
              <a:buChar char="•"/>
            </a:pPr>
            <a:r>
              <a:rPr lang="en-US" baseline="0" dirty="0" smtClean="0"/>
              <a:t>Side effect profile,</a:t>
            </a:r>
          </a:p>
          <a:p>
            <a:pPr marL="628650" lvl="1" indent="-171450">
              <a:buFont typeface="Arial"/>
              <a:buChar char="•"/>
            </a:pPr>
            <a:r>
              <a:rPr lang="en-US" baseline="0" dirty="0" smtClean="0"/>
              <a:t>Increased rates of uterine cancer, stroke (not SS)</a:t>
            </a:r>
          </a:p>
          <a:p>
            <a:pPr marL="628650" lvl="1" indent="-171450">
              <a:buFont typeface="Arial"/>
              <a:buChar char="•"/>
            </a:pPr>
            <a:r>
              <a:rPr lang="en-US" baseline="0" dirty="0" smtClean="0"/>
              <a:t>Hot flushes, vaginal dryness, sexual dysfunction, menstrual irregularities) </a:t>
            </a:r>
          </a:p>
        </p:txBody>
      </p:sp>
      <p:sp>
        <p:nvSpPr>
          <p:cNvPr id="4" name="Slide Number Placeholder 3"/>
          <p:cNvSpPr>
            <a:spLocks noGrp="1"/>
          </p:cNvSpPr>
          <p:nvPr>
            <p:ph type="sldNum" sz="quarter" idx="10"/>
          </p:nvPr>
        </p:nvSpPr>
        <p:spPr/>
        <p:txBody>
          <a:bodyPr/>
          <a:lstStyle/>
          <a:p>
            <a:fld id="{D66B95C9-256B-E94E-9775-F1D6022FD335}" type="slidenum">
              <a:rPr lang="en-US" smtClean="0"/>
              <a:t>30</a:t>
            </a:fld>
            <a:endParaRPr lang="en-US"/>
          </a:p>
        </p:txBody>
      </p:sp>
    </p:spTree>
    <p:extLst>
      <p:ext uri="{BB962C8B-B14F-4D97-AF65-F5344CB8AC3E}">
        <p14:creationId xmlns:p14="http://schemas.microsoft.com/office/powerpoint/2010/main" val="102631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Relative risk is the ratio of</a:t>
            </a:r>
            <a:r>
              <a:rPr lang="en-US" baseline="0" dirty="0" smtClean="0"/>
              <a:t> the probability of an event occurring to an exposed group to the probability of the even occurring to the non-exposed group</a:t>
            </a:r>
            <a:endParaRPr lang="en-US" dirty="0" smtClean="0"/>
          </a:p>
          <a:p>
            <a:pPr marL="171450" indent="-171450">
              <a:buFont typeface="Arial"/>
              <a:buChar char="•"/>
            </a:pPr>
            <a:r>
              <a:rPr lang="en-US" dirty="0" smtClean="0"/>
              <a:t>Atypical hyperplasia</a:t>
            </a:r>
            <a:r>
              <a:rPr lang="en-US" baseline="0" dirty="0" smtClean="0"/>
              <a:t> and LCIS are associated with a 20-30% lifetime risk of breast cancer</a:t>
            </a:r>
          </a:p>
          <a:p>
            <a:pPr marL="171450" indent="-171450">
              <a:buFont typeface="Arial"/>
              <a:buChar char="•"/>
            </a:pPr>
            <a:r>
              <a:rPr lang="en-US" baseline="0" dirty="0" smtClean="0"/>
              <a:t>BRCA 1 and BRCA2 are associated with a 50-75% lifetime risk of developing breast cancer and a 30-40% risk of 10-20% risk of developing ovarian or fallopian tube cancer</a:t>
            </a:r>
          </a:p>
          <a:p>
            <a:pPr marL="171450" indent="-171450">
              <a:buFont typeface="Arial"/>
              <a:buChar char="•"/>
            </a:pPr>
            <a:r>
              <a:rPr lang="en-US" baseline="0" dirty="0" smtClean="0"/>
              <a:t>Three founder mutations are associated with breast/ ovarian cancer in the Ashkenazi Jewish family</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4</a:t>
            </a:fld>
            <a:endParaRPr lang="en-US"/>
          </a:p>
        </p:txBody>
      </p:sp>
    </p:spTree>
    <p:extLst>
      <p:ext uri="{BB962C8B-B14F-4D97-AF65-F5344CB8AC3E}">
        <p14:creationId xmlns:p14="http://schemas.microsoft.com/office/powerpoint/2010/main" val="3854641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 increased </a:t>
            </a:r>
            <a:r>
              <a:rPr lang="en-US" dirty="0" err="1" smtClean="0"/>
              <a:t>osteroporosis</a:t>
            </a:r>
            <a:r>
              <a:rPr lang="en-US" dirty="0" smtClean="0"/>
              <a:t>, </a:t>
            </a:r>
            <a:r>
              <a:rPr lang="en-US" dirty="0" err="1" smtClean="0"/>
              <a:t>myalgias</a:t>
            </a:r>
            <a:r>
              <a:rPr lang="en-US" dirty="0" smtClean="0"/>
              <a:t>,</a:t>
            </a:r>
            <a:r>
              <a:rPr lang="en-US" baseline="0" dirty="0" smtClean="0"/>
              <a:t> no uterine cancer or VTE complications</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31</a:t>
            </a:fld>
            <a:endParaRPr lang="en-US"/>
          </a:p>
        </p:txBody>
      </p:sp>
    </p:spTree>
    <p:extLst>
      <p:ext uri="{BB962C8B-B14F-4D97-AF65-F5344CB8AC3E}">
        <p14:creationId xmlns:p14="http://schemas.microsoft.com/office/powerpoint/2010/main" val="529519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 post menopausal women</a:t>
            </a:r>
            <a:r>
              <a:rPr lang="en-US" baseline="0" dirty="0" smtClean="0"/>
              <a:t> there is a second option of endocrine therapy with the use of an AI </a:t>
            </a:r>
          </a:p>
          <a:p>
            <a:pPr marL="171450" indent="-171450">
              <a:buFont typeface="Arial"/>
              <a:buChar char="•"/>
            </a:pPr>
            <a:r>
              <a:rPr lang="en-US" baseline="0" dirty="0" smtClean="0"/>
              <a:t>There is minimal difference between the three available AI with the exclusion </a:t>
            </a:r>
            <a:r>
              <a:rPr lang="en-US" baseline="0" dirty="0" err="1" smtClean="0"/>
              <a:t>exemestane</a:t>
            </a:r>
            <a:r>
              <a:rPr lang="en-US" baseline="0" dirty="0" smtClean="0"/>
              <a:t> which is a steroidal inhibitor. Despite this difference: </a:t>
            </a:r>
            <a:endParaRPr lang="en-US" dirty="0" smtClean="0"/>
          </a:p>
          <a:p>
            <a:pPr marL="628650" lvl="1" indent="-171450">
              <a:buFont typeface="Arial"/>
              <a:buChar char="•"/>
            </a:pPr>
            <a:r>
              <a:rPr lang="en-US" dirty="0" smtClean="0"/>
              <a:t>National Cancer Institute</a:t>
            </a:r>
            <a:r>
              <a:rPr lang="en-US" baseline="0" dirty="0" smtClean="0"/>
              <a:t> of Canada Clinical Trials Group randomised 7500 women to </a:t>
            </a:r>
            <a:r>
              <a:rPr lang="en-US" baseline="0" dirty="0" err="1" smtClean="0"/>
              <a:t>exemestane</a:t>
            </a:r>
            <a:r>
              <a:rPr lang="en-US" baseline="0" dirty="0" smtClean="0"/>
              <a:t> or </a:t>
            </a:r>
            <a:r>
              <a:rPr lang="en-US" baseline="0" dirty="0" err="1" smtClean="0"/>
              <a:t>anastrozole</a:t>
            </a:r>
            <a:r>
              <a:rPr lang="en-US" baseline="0" dirty="0" smtClean="0"/>
              <a:t> with no significant change in event free or overall survival at 4 years</a:t>
            </a:r>
          </a:p>
          <a:p>
            <a:pPr marL="171450" lvl="0" indent="-171450">
              <a:buFont typeface="Arial"/>
              <a:buChar char="•"/>
            </a:pPr>
            <a:r>
              <a:rPr lang="en-US" baseline="0" dirty="0" smtClean="0"/>
              <a:t>The question of which is the most appropriate is then raised: </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32</a:t>
            </a:fld>
            <a:endParaRPr lang="en-US"/>
          </a:p>
        </p:txBody>
      </p:sp>
    </p:spTree>
    <p:extLst>
      <p:ext uri="{BB962C8B-B14F-4D97-AF65-F5344CB8AC3E}">
        <p14:creationId xmlns:p14="http://schemas.microsoft.com/office/powerpoint/2010/main" val="4210952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postmenopausal</a:t>
            </a:r>
            <a:r>
              <a:rPr lang="en-US" baseline="0" dirty="0" smtClean="0"/>
              <a:t> w</a:t>
            </a:r>
            <a:endParaRPr lang="en-US" dirty="0" smtClean="0"/>
          </a:p>
          <a:p>
            <a:r>
              <a:rPr lang="en-US" dirty="0" smtClean="0"/>
              <a:t>Meta-analysis of Breast Cancer</a:t>
            </a:r>
            <a:r>
              <a:rPr lang="en-US" baseline="0" dirty="0" smtClean="0"/>
              <a:t> Outcome in Adjuvant Trials of AI vs. Tamoxifen </a:t>
            </a:r>
          </a:p>
          <a:p>
            <a:r>
              <a:rPr lang="en-US" baseline="0" dirty="0" smtClean="0"/>
              <a:t>Looked at two questions:</a:t>
            </a:r>
          </a:p>
          <a:p>
            <a:r>
              <a:rPr lang="en-US" baseline="0" dirty="0" smtClean="0"/>
              <a:t>1. Comparing AI to Tamoxifen for 5 years therapy</a:t>
            </a:r>
          </a:p>
          <a:p>
            <a:pPr marL="171450" indent="-171450">
              <a:buFont typeface="Arial"/>
              <a:buChar char="•"/>
            </a:pPr>
            <a:r>
              <a:rPr lang="en-US" dirty="0" smtClean="0"/>
              <a:t>Comparing</a:t>
            </a:r>
            <a:r>
              <a:rPr lang="en-US" baseline="0" dirty="0" smtClean="0"/>
              <a:t> 5 years of tamoxifen to AI the first graph shows a decrease 4% absolute recurrence using AI </a:t>
            </a:r>
            <a:r>
              <a:rPr lang="en-US" baseline="0" dirty="0" err="1" smtClean="0"/>
              <a:t>cf</a:t>
            </a:r>
            <a:r>
              <a:rPr lang="en-US" baseline="0" dirty="0" smtClean="0"/>
              <a:t> Tamoxifen at 8 years </a:t>
            </a:r>
          </a:p>
          <a:p>
            <a:pPr marL="171450" indent="-171450">
              <a:buFont typeface="Arial"/>
              <a:buChar char="•"/>
            </a:pPr>
            <a:r>
              <a:rPr lang="en-US" baseline="0" dirty="0" smtClean="0"/>
              <a:t>Does not translate to a survival advantage as outline in D, however this trial is only out to 8 years and due to the natural history of late relapses in hormone +ve BC this may become more apparent with longer follow up</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33</a:t>
            </a:fld>
            <a:endParaRPr lang="en-US"/>
          </a:p>
        </p:txBody>
      </p:sp>
    </p:spTree>
    <p:extLst>
      <p:ext uri="{BB962C8B-B14F-4D97-AF65-F5344CB8AC3E}">
        <p14:creationId xmlns:p14="http://schemas.microsoft.com/office/powerpoint/2010/main" val="3526145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Second question: some tamoxifen followed</a:t>
            </a:r>
            <a:r>
              <a:rPr lang="en-US" baseline="0" dirty="0" smtClean="0"/>
              <a:t> by AI vs. 5 years of tamoxifen</a:t>
            </a:r>
          </a:p>
          <a:p>
            <a:pPr marL="628650" lvl="1" indent="-171450">
              <a:buFont typeface="Arial"/>
              <a:buChar char="•"/>
            </a:pPr>
            <a:r>
              <a:rPr lang="en-US" baseline="0" dirty="0" smtClean="0"/>
              <a:t>Again shows some decrease in recurrence</a:t>
            </a:r>
          </a:p>
          <a:p>
            <a:pPr marL="628650" lvl="1" indent="-171450">
              <a:buFont typeface="Arial"/>
              <a:buChar char="•"/>
            </a:pPr>
            <a:r>
              <a:rPr lang="en-US" baseline="0" dirty="0" smtClean="0"/>
              <a:t>No change in mortality</a:t>
            </a:r>
          </a:p>
          <a:p>
            <a:pPr marL="171450" lvl="0" indent="-171450">
              <a:buFont typeface="Arial"/>
              <a:buChar char="•"/>
            </a:pPr>
            <a:r>
              <a:rPr lang="en-US" baseline="0" dirty="0" smtClean="0"/>
              <a:t>General consensus is that there is a modest improvement in OS and that as a first line postmenopausal women should receive either: 5 years of AI or 2-3 years of tamoxifen then switch to an AI, as outline above.</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34</a:t>
            </a:fld>
            <a:endParaRPr lang="en-US"/>
          </a:p>
        </p:txBody>
      </p:sp>
    </p:spTree>
    <p:extLst>
      <p:ext uri="{BB962C8B-B14F-4D97-AF65-F5344CB8AC3E}">
        <p14:creationId xmlns:p14="http://schemas.microsoft.com/office/powerpoint/2010/main" val="2587544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BIG-</a:t>
            </a:r>
            <a:r>
              <a:rPr lang="en-US" baseline="0" dirty="0" smtClean="0"/>
              <a:t> 198 </a:t>
            </a:r>
            <a:r>
              <a:rPr lang="en-US" dirty="0" smtClean="0"/>
              <a:t>Randomised,</a:t>
            </a:r>
            <a:r>
              <a:rPr lang="en-US" baseline="0" dirty="0" smtClean="0"/>
              <a:t> double blind, phase III trial comparing Letrozole and tamoxifen as adjuvant endocrine therapy for postmenopausal women with hormone receptor +ve early breast cancer. Regan et al</a:t>
            </a:r>
          </a:p>
          <a:p>
            <a:pPr marL="628650" lvl="1" indent="-171450">
              <a:buFont typeface="Arial"/>
              <a:buChar char="•"/>
            </a:pPr>
            <a:r>
              <a:rPr lang="en-US" baseline="0" dirty="0" smtClean="0"/>
              <a:t>8000 women enrolled from 1998- 2003: postmenopausal with early HR +ve breast cancer</a:t>
            </a:r>
          </a:p>
          <a:p>
            <a:pPr marL="628650" lvl="1" indent="-171450">
              <a:buFont typeface="Arial"/>
              <a:buChar char="•"/>
            </a:pPr>
            <a:r>
              <a:rPr lang="en-US" baseline="0" dirty="0" smtClean="0"/>
              <a:t>4 arm trial comparing 5 years of monotherapy with tamoxifen or with Letrozole or with sequence of 2 years of one followed by three years of the other</a:t>
            </a:r>
          </a:p>
          <a:p>
            <a:pPr marL="1085850" lvl="2" indent="-171450">
              <a:buFont typeface="Arial"/>
              <a:buChar char="•"/>
            </a:pPr>
            <a:r>
              <a:rPr lang="en-US" dirty="0" smtClean="0"/>
              <a:t>Main</a:t>
            </a:r>
            <a:r>
              <a:rPr lang="en-US" baseline="0" dirty="0" smtClean="0"/>
              <a:t> conclusion from the trial was that the use of an AI as a single agent for 5 years is as effective as the “switch” therapies</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35</a:t>
            </a:fld>
            <a:endParaRPr lang="en-US"/>
          </a:p>
        </p:txBody>
      </p:sp>
    </p:spTree>
    <p:extLst>
      <p:ext uri="{BB962C8B-B14F-4D97-AF65-F5344CB8AC3E}">
        <p14:creationId xmlns:p14="http://schemas.microsoft.com/office/powerpoint/2010/main" val="367105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5 years</a:t>
            </a:r>
            <a:r>
              <a:rPr lang="en-US" baseline="0" dirty="0" smtClean="0"/>
              <a:t> of tamoxifen reduces the relative risk of distant recurrence by approx. 41% and reduces the relative risk of dying by 34%</a:t>
            </a:r>
          </a:p>
          <a:p>
            <a:pPr marL="171450" indent="-171450">
              <a:buFont typeface="Arial"/>
              <a:buChar char="•"/>
            </a:pPr>
            <a:endParaRPr lang="en-US" dirty="0" smtClean="0"/>
          </a:p>
          <a:p>
            <a:pPr marL="171450" indent="-171450">
              <a:buFont typeface="Arial"/>
              <a:buChar char="•"/>
            </a:pPr>
            <a:endParaRPr lang="en-US" dirty="0" smtClean="0"/>
          </a:p>
          <a:p>
            <a:pPr marL="171450" indent="-171450">
              <a:buFont typeface="Arial"/>
              <a:buChar char="•"/>
            </a:pPr>
            <a:r>
              <a:rPr lang="en-US" dirty="0" smtClean="0"/>
              <a:t>Two strategies</a:t>
            </a:r>
            <a:r>
              <a:rPr lang="en-US" baseline="0" dirty="0" smtClean="0"/>
              <a:t> have been </a:t>
            </a:r>
            <a:r>
              <a:rPr lang="en-US" baseline="0" dirty="0" err="1" smtClean="0"/>
              <a:t>trialled</a:t>
            </a:r>
            <a:r>
              <a:rPr lang="en-US" baseline="0" dirty="0" smtClean="0"/>
              <a:t>-</a:t>
            </a:r>
          </a:p>
          <a:p>
            <a:pPr marL="628650" lvl="1" indent="-171450">
              <a:buFont typeface="Arial"/>
              <a:buChar char="•"/>
            </a:pPr>
            <a:r>
              <a:rPr lang="en-US" baseline="0" dirty="0" smtClean="0"/>
              <a:t>1. 5 </a:t>
            </a:r>
            <a:r>
              <a:rPr lang="en-US" baseline="0" dirty="0" err="1" smtClean="0"/>
              <a:t>yrs</a:t>
            </a:r>
            <a:r>
              <a:rPr lang="en-US" baseline="0" dirty="0" smtClean="0"/>
              <a:t> AI vs. Tamoxifen (fewer relapses with AI but NO mortality difference)</a:t>
            </a:r>
          </a:p>
          <a:p>
            <a:pPr marL="1085850" lvl="2" indent="-171450">
              <a:buFont typeface="Arial"/>
              <a:buChar char="•"/>
            </a:pPr>
            <a:r>
              <a:rPr lang="en-US" baseline="0" dirty="0" smtClean="0"/>
              <a:t>Other benefits to AI-&gt; main risk is arthralgia, OP and worsening hormone therapy,  tamoxifen-&gt; risk of endometrial cancer/ DVT</a:t>
            </a:r>
          </a:p>
          <a:p>
            <a:pPr marL="628650" lvl="1" indent="-171450">
              <a:buFont typeface="Arial"/>
              <a:buChar char="•"/>
            </a:pPr>
            <a:r>
              <a:rPr lang="en-US" baseline="0" dirty="0" smtClean="0"/>
              <a:t>Staggering 2-3 year </a:t>
            </a:r>
          </a:p>
          <a:p>
            <a:pPr marL="1085850" lvl="2" indent="-171450">
              <a:buFont typeface="Arial"/>
              <a:buChar char="•"/>
            </a:pPr>
            <a:r>
              <a:rPr lang="en-US" baseline="0" dirty="0" smtClean="0"/>
              <a:t>Similar disease free, but also related to a smaller </a:t>
            </a:r>
          </a:p>
          <a:p>
            <a:pPr marL="628650" lvl="1" indent="-171450">
              <a:buFont typeface="Arial"/>
              <a:buChar char="•"/>
            </a:pPr>
            <a:endParaRPr lang="en-US" dirty="0" smtClean="0"/>
          </a:p>
          <a:p>
            <a:pPr marL="171450" indent="-171450">
              <a:buFont typeface="Arial"/>
              <a:buChar char="•"/>
            </a:pPr>
            <a:r>
              <a:rPr lang="en-US" dirty="0" smtClean="0"/>
              <a:t>Early Breast Cancer </a:t>
            </a:r>
            <a:r>
              <a:rPr lang="en-US" dirty="0" err="1" smtClean="0"/>
              <a:t>Trialist</a:t>
            </a:r>
            <a:r>
              <a:rPr lang="en-US" baseline="0" dirty="0" smtClean="0"/>
              <a:t> Collaborative Group: effects of chemotherapy and hormonal therapy for early breast cancer on recurrence and 12 year survival: an overview of the randomised trials, showed a 13% absolute reduction in breast cancer recurrence at 15 years compared with placebo and a 9% decreased risk of BC mortality </a:t>
            </a:r>
          </a:p>
          <a:p>
            <a:pPr marL="171450" indent="-171450">
              <a:buFont typeface="Arial"/>
              <a:buChar char="•"/>
            </a:pPr>
            <a:endParaRPr lang="en-US" baseline="0" dirty="0" smtClean="0"/>
          </a:p>
          <a:p>
            <a:pPr marL="171450" indent="-171450">
              <a:buFont typeface="Arial"/>
              <a:buChar char="•"/>
            </a:pPr>
            <a:r>
              <a:rPr lang="en-US" baseline="0" dirty="0" smtClean="0"/>
              <a:t>LONGER use of tamoxifen has not been associated with greater efficacy (and associated with increase in uterine and DVT risk)</a:t>
            </a:r>
          </a:p>
          <a:p>
            <a:pPr marL="171450" indent="-171450">
              <a:buFont typeface="Arial"/>
              <a:buChar char="•"/>
            </a:pPr>
            <a:endParaRPr lang="en-US" baseline="0" dirty="0" smtClean="0"/>
          </a:p>
          <a:p>
            <a:pPr marL="171450" indent="-171450">
              <a:buFont typeface="Arial"/>
              <a:buChar char="•"/>
            </a:pPr>
            <a:r>
              <a:rPr lang="en-US" baseline="0" dirty="0" smtClean="0"/>
              <a:t>TREND: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36</a:t>
            </a:fld>
            <a:endParaRPr lang="en-US"/>
          </a:p>
        </p:txBody>
      </p:sp>
    </p:spTree>
    <p:extLst>
      <p:ext uri="{BB962C8B-B14F-4D97-AF65-F5344CB8AC3E}">
        <p14:creationId xmlns:p14="http://schemas.microsoft.com/office/powerpoint/2010/main" val="157924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Epidermal Growth Receptor is a member of the Epithelial growth factor family, this also includes EGFR.</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Discovered the family of receptors in early 1990s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Activation of these receptors results in a chain or events which then stimulated cellular growth, cell survival, migration and angiogenesis</a:t>
            </a:r>
          </a:p>
          <a:p>
            <a:pPr marL="171450" indent="-171450">
              <a:buFont typeface="Arial"/>
              <a:buChar char="•"/>
            </a:pPr>
            <a:endParaRPr lang="en-US" dirty="0" smtClean="0"/>
          </a:p>
          <a:p>
            <a:pPr marL="171450" indent="-171450">
              <a:buFont typeface="Arial"/>
              <a:buChar char="•"/>
            </a:pPr>
            <a:endParaRPr lang="en-US"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D66B95C9-256B-E94E-9775-F1D6022FD335}" type="slidenum">
              <a:rPr lang="en-US" smtClean="0"/>
              <a:t>37</a:t>
            </a:fld>
            <a:endParaRPr lang="en-US"/>
          </a:p>
        </p:txBody>
      </p:sp>
    </p:spTree>
    <p:extLst>
      <p:ext uri="{BB962C8B-B14F-4D97-AF65-F5344CB8AC3E}">
        <p14:creationId xmlns:p14="http://schemas.microsoft.com/office/powerpoint/2010/main" val="2691972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baseline="0" dirty="0" smtClean="0"/>
              <a:t>18-20 % of primary invasive breast cancers have amplification or overexpression of the human epidermal growth factor 2</a:t>
            </a:r>
          </a:p>
          <a:p>
            <a:pPr marL="171450" lvl="0" indent="-171450">
              <a:buFont typeface="Arial"/>
              <a:buChar char="•"/>
            </a:pPr>
            <a:r>
              <a:rPr lang="en-US" baseline="0" dirty="0" smtClean="0"/>
              <a:t>HER 2 receptors, a receptor on the surface of the cell</a:t>
            </a:r>
          </a:p>
          <a:p>
            <a:pPr marL="628650" lvl="1" indent="-171450">
              <a:buFont typeface="Arial"/>
              <a:buChar char="•"/>
            </a:pPr>
            <a:r>
              <a:rPr lang="en-US" dirty="0" smtClean="0"/>
              <a:t>Work by activation</a:t>
            </a:r>
            <a:r>
              <a:rPr lang="en-US" baseline="0" dirty="0" smtClean="0"/>
              <a:t> and downstream effect</a:t>
            </a:r>
            <a:r>
              <a:rPr lang="en-US" baseline="0" dirty="0" smtClean="0">
                <a:sym typeface="Wingdings"/>
              </a:rPr>
              <a:t> phosphorylation and activation of nucleus cancer cell proliferation, inhibition of apoptosis, angiogenesis (development of tumour blood vessels), invasion and metastasis</a:t>
            </a:r>
          </a:p>
          <a:p>
            <a:pPr marL="1085850" lvl="2" indent="-171450">
              <a:buFont typeface="Arial"/>
              <a:buChar char="•"/>
            </a:pPr>
            <a:r>
              <a:rPr lang="en-US" baseline="0" dirty="0" smtClean="0">
                <a:sym typeface="Wingdings"/>
              </a:rPr>
              <a:t>Therefore with overexpression of Her2 in breast cancer cells </a:t>
            </a:r>
          </a:p>
          <a:p>
            <a:pPr marL="1543050" lvl="3" indent="-171450">
              <a:buFont typeface="Arial"/>
              <a:buChar char="•"/>
            </a:pPr>
            <a:r>
              <a:rPr lang="en-US" baseline="0" dirty="0" smtClean="0">
                <a:sym typeface="Wingdings"/>
              </a:rPr>
              <a:t>Increases from tens of thousands of receptors to millions of receptors.</a:t>
            </a:r>
          </a:p>
          <a:p>
            <a:pPr marL="171450" lvl="0" indent="-171450">
              <a:buFont typeface="Arial"/>
              <a:buChar char="•"/>
            </a:pPr>
            <a:r>
              <a:rPr lang="en-US" baseline="0" dirty="0" smtClean="0">
                <a:sym typeface="Wingdings"/>
              </a:rPr>
              <a:t>Therefore at diagnosis all new breast cancers are tested for overexpression</a:t>
            </a:r>
          </a:p>
          <a:p>
            <a:pPr marL="628650" lvl="1" indent="-171450">
              <a:buFont typeface="Arial"/>
              <a:buChar char="•"/>
            </a:pPr>
            <a:r>
              <a:rPr lang="en-US" baseline="0" dirty="0" smtClean="0">
                <a:sym typeface="Wingdings"/>
              </a:rPr>
              <a:t>They are then eligible for HER2 directed therapy if positive </a:t>
            </a:r>
          </a:p>
          <a:p>
            <a:pPr marL="1085850" lvl="2" indent="-171450">
              <a:buFont typeface="Arial"/>
              <a:buChar char="•"/>
            </a:pPr>
            <a:r>
              <a:rPr lang="en-US" baseline="0" dirty="0" smtClean="0">
                <a:sym typeface="Wingdings"/>
              </a:rPr>
              <a:t>IHC stain of 3+ which is a uniform intense membrane staining for HER2 in 10% of more of tumour cells </a:t>
            </a:r>
          </a:p>
          <a:p>
            <a:pPr marL="457200" lvl="1" indent="0">
              <a:buFont typeface="Arial"/>
              <a:buNone/>
            </a:pPr>
            <a:endParaRPr lang="en-US" baseline="0" dirty="0" smtClean="0">
              <a:sym typeface="Wingdings"/>
            </a:endParaRPr>
          </a:p>
          <a:p>
            <a:pPr marL="1085850" lvl="2" indent="-171450">
              <a:buFont typeface="Arial"/>
              <a:buChar char="•"/>
            </a:pPr>
            <a:r>
              <a:rPr lang="en-US" baseline="0" dirty="0" smtClean="0">
                <a:sym typeface="Wingdings"/>
              </a:rPr>
              <a:t> HER2/ chromosome enumeration probe florescent in situ hybridization (FISH) amplification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38</a:t>
            </a:fld>
            <a:endParaRPr lang="en-US"/>
          </a:p>
        </p:txBody>
      </p:sp>
    </p:spTree>
    <p:extLst>
      <p:ext uri="{BB962C8B-B14F-4D97-AF65-F5344CB8AC3E}">
        <p14:creationId xmlns:p14="http://schemas.microsoft.com/office/powerpoint/2010/main" val="56481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Predicative indicator: how well a tumour will respond to certain treatments</a:t>
            </a:r>
          </a:p>
          <a:p>
            <a:pPr marL="171450" indent="-171450">
              <a:buFont typeface="Arial"/>
              <a:buChar char="•"/>
            </a:pPr>
            <a:r>
              <a:rPr lang="en-US" baseline="0" dirty="0" smtClean="0"/>
              <a:t>Increased efficacy in Anthracycline and </a:t>
            </a:r>
            <a:r>
              <a:rPr lang="en-US" baseline="0" dirty="0" err="1" smtClean="0"/>
              <a:t>taxanes</a:t>
            </a:r>
            <a:endParaRPr lang="en-US" baseline="0" dirty="0" smtClean="0"/>
          </a:p>
          <a:p>
            <a:pPr marL="171450" indent="-171450">
              <a:buFont typeface="Arial"/>
              <a:buChar char="•"/>
            </a:pPr>
            <a:r>
              <a:rPr lang="en-US" baseline="0" dirty="0" smtClean="0"/>
              <a:t>Prognostic indicator: correlation with outcome</a:t>
            </a:r>
          </a:p>
          <a:p>
            <a:pPr marL="171450" indent="-171450">
              <a:buFont typeface="Arial"/>
              <a:buChar char="•"/>
            </a:pPr>
            <a:r>
              <a:rPr lang="en-US" baseline="0" dirty="0" smtClean="0"/>
              <a:t>It is correlated also with a highly proliferative subtype of breast cancer  with high grade histology and LN involvement</a:t>
            </a:r>
          </a:p>
          <a:p>
            <a:pPr marL="171450" indent="-171450">
              <a:buFont typeface="Arial"/>
              <a:buChar char="•"/>
            </a:pPr>
            <a:r>
              <a:rPr lang="en-US" baseline="0" dirty="0" smtClean="0"/>
              <a:t>Interestingly the degree of HER2 positivity does not correlate with prognosis of increased response to anti-HER2 therapy</a:t>
            </a:r>
          </a:p>
          <a:p>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39</a:t>
            </a:fld>
            <a:endParaRPr lang="en-US"/>
          </a:p>
        </p:txBody>
      </p:sp>
    </p:spTree>
    <p:extLst>
      <p:ext uri="{BB962C8B-B14F-4D97-AF65-F5344CB8AC3E}">
        <p14:creationId xmlns:p14="http://schemas.microsoft.com/office/powerpoint/2010/main" val="3297256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Multiple drugs available, new drugs</a:t>
            </a:r>
            <a:r>
              <a:rPr lang="en-US" baseline="0" dirty="0" smtClean="0"/>
              <a:t> in development</a:t>
            </a:r>
          </a:p>
          <a:p>
            <a:pPr marL="628650" lvl="1" indent="-171450">
              <a:buFont typeface="Arial"/>
              <a:buChar char="•"/>
            </a:pPr>
            <a:r>
              <a:rPr lang="en-US" baseline="0" dirty="0" smtClean="0"/>
              <a:t>However </a:t>
            </a:r>
            <a:r>
              <a:rPr lang="en-US" baseline="0" dirty="0" err="1" smtClean="0"/>
              <a:t>Trastuzumab</a:t>
            </a:r>
            <a:r>
              <a:rPr lang="en-US" baseline="0" dirty="0" smtClean="0"/>
              <a:t> is the only HER-directed therapy to have proven survival benefit when administered with </a:t>
            </a:r>
            <a:r>
              <a:rPr lang="en-US" baseline="0" dirty="0" err="1" smtClean="0"/>
              <a:t>CTx</a:t>
            </a:r>
            <a:r>
              <a:rPr lang="en-US" baseline="0" dirty="0" smtClean="0"/>
              <a:t> as an adjuvant therapy</a:t>
            </a:r>
          </a:p>
          <a:p>
            <a:pPr marL="628650" lvl="1" indent="-171450">
              <a:buFont typeface="Arial"/>
              <a:buChar char="•"/>
            </a:pPr>
            <a:r>
              <a:rPr lang="en-US" baseline="0" dirty="0" err="1" smtClean="0"/>
              <a:t>Pertuzumab</a:t>
            </a:r>
            <a:r>
              <a:rPr lang="en-US" baseline="0" dirty="0" smtClean="0"/>
              <a:t> (newer agent)</a:t>
            </a:r>
          </a:p>
          <a:p>
            <a:pPr marL="171450" indent="-171450">
              <a:buFont typeface="Arial"/>
              <a:buChar char="•"/>
            </a:pPr>
            <a:r>
              <a:rPr lang="en-US" baseline="0" dirty="0" smtClean="0"/>
              <a:t>Targeted agents</a:t>
            </a:r>
          </a:p>
          <a:p>
            <a:pPr marL="628650" lvl="1" indent="-171450">
              <a:buFont typeface="Arial"/>
              <a:buChar char="•"/>
            </a:pPr>
            <a:r>
              <a:rPr lang="en-US" baseline="0" dirty="0" smtClean="0"/>
              <a:t>Antibodies</a:t>
            </a:r>
          </a:p>
          <a:p>
            <a:pPr marL="1085850" lvl="2" indent="-171450">
              <a:buFont typeface="Arial"/>
              <a:buChar char="•"/>
            </a:pPr>
            <a:r>
              <a:rPr lang="en-US" baseline="0" dirty="0" smtClean="0"/>
              <a:t>High specific, parenteral, longer half-life (6-10 weeks), fewer side effects, don’t cross BBB</a:t>
            </a:r>
          </a:p>
          <a:p>
            <a:pPr marL="1085850" lvl="2" indent="-171450">
              <a:buFont typeface="Arial"/>
              <a:buChar char="•"/>
            </a:pPr>
            <a:r>
              <a:rPr lang="en-US" baseline="0" dirty="0" smtClean="0"/>
              <a:t>Increased risk of cerebral metastases (lives long enough to get them)</a:t>
            </a:r>
          </a:p>
          <a:p>
            <a:pPr marL="171450" lvl="0" indent="-171450">
              <a:buFont typeface="Arial"/>
              <a:buChar char="•"/>
            </a:pPr>
            <a:r>
              <a:rPr lang="en-US" baseline="0" dirty="0" smtClean="0"/>
              <a:t>Side effects	</a:t>
            </a:r>
          </a:p>
          <a:p>
            <a:pPr marL="628650" lvl="1" indent="-171450">
              <a:buFont typeface="Arial"/>
              <a:buChar char="•"/>
            </a:pPr>
            <a:r>
              <a:rPr lang="en-US" baseline="0" dirty="0" smtClean="0"/>
              <a:t>Her2 appears to be involved in remodeling and repair of the cardiac muscle therefore there can be significant damage by </a:t>
            </a:r>
            <a:r>
              <a:rPr lang="en-US" baseline="0" dirty="0" err="1" smtClean="0"/>
              <a:t>herceptin</a:t>
            </a:r>
            <a:r>
              <a:rPr lang="en-US" baseline="0" dirty="0" smtClean="0"/>
              <a:t>, which can be reversed with cessation of the drug</a:t>
            </a:r>
          </a:p>
          <a:p>
            <a:pPr marL="628650" lvl="1" indent="-171450">
              <a:buFont typeface="Arial"/>
              <a:buChar char="•"/>
            </a:pPr>
            <a:r>
              <a:rPr lang="en-US" baseline="0" dirty="0" smtClean="0"/>
              <a:t>For this reason they need to have a good cardiac function and ongoing clinical monitoring of this</a:t>
            </a:r>
          </a:p>
          <a:p>
            <a:pPr marL="171450" lvl="0" indent="-171450">
              <a:buFont typeface="Arial"/>
              <a:buChar char="•"/>
            </a:pPr>
            <a:r>
              <a:rPr lang="en-US" baseline="0" dirty="0" smtClean="0"/>
              <a:t>Current </a:t>
            </a:r>
            <a:r>
              <a:rPr lang="en-US" baseline="0" dirty="0" err="1" smtClean="0"/>
              <a:t>pbs</a:t>
            </a:r>
            <a:r>
              <a:rPr lang="en-US" baseline="0" dirty="0" smtClean="0"/>
              <a:t> guidelines indicate </a:t>
            </a:r>
            <a:r>
              <a:rPr lang="en-US" baseline="0" dirty="0" err="1" smtClean="0"/>
              <a:t>trastuzumab</a:t>
            </a:r>
            <a:r>
              <a:rPr lang="en-US" baseline="0" dirty="0" smtClean="0"/>
              <a:t> for 52 weeks, initially concurrently and later as an ongoing maintenance</a:t>
            </a:r>
          </a:p>
        </p:txBody>
      </p:sp>
      <p:sp>
        <p:nvSpPr>
          <p:cNvPr id="4" name="Slide Number Placeholder 3"/>
          <p:cNvSpPr>
            <a:spLocks noGrp="1"/>
          </p:cNvSpPr>
          <p:nvPr>
            <p:ph type="sldNum" sz="quarter" idx="10"/>
          </p:nvPr>
        </p:nvSpPr>
        <p:spPr/>
        <p:txBody>
          <a:bodyPr/>
          <a:lstStyle/>
          <a:p>
            <a:fld id="{D66B95C9-256B-E94E-9775-F1D6022FD335}" type="slidenum">
              <a:rPr lang="en-US" smtClean="0"/>
              <a:t>40</a:t>
            </a:fld>
            <a:endParaRPr lang="en-US"/>
          </a:p>
        </p:txBody>
      </p:sp>
    </p:spTree>
    <p:extLst>
      <p:ext uri="{BB962C8B-B14F-4D97-AF65-F5344CB8AC3E}">
        <p14:creationId xmlns:p14="http://schemas.microsoft.com/office/powerpoint/2010/main" val="38249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Exercise decreases</a:t>
            </a:r>
            <a:r>
              <a:rPr lang="en-US" baseline="0" dirty="0" smtClean="0"/>
              <a:t> the risk of breast cancer by around 15%</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5</a:t>
            </a:fld>
            <a:endParaRPr lang="en-US"/>
          </a:p>
        </p:txBody>
      </p:sp>
    </p:spTree>
    <p:extLst>
      <p:ext uri="{BB962C8B-B14F-4D97-AF65-F5344CB8AC3E}">
        <p14:creationId xmlns:p14="http://schemas.microsoft.com/office/powerpoint/2010/main" val="3666742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To</a:t>
            </a:r>
            <a:r>
              <a:rPr lang="en-US" baseline="0" dirty="0" smtClean="0"/>
              <a:t> sum up this slide:</a:t>
            </a:r>
          </a:p>
          <a:p>
            <a:pPr marL="628650" lvl="1" indent="-171450">
              <a:buFont typeface="Arial"/>
              <a:buChar char="•"/>
            </a:pPr>
            <a:r>
              <a:rPr lang="en-US" baseline="0" dirty="0" smtClean="0"/>
              <a:t>2012 </a:t>
            </a:r>
            <a:r>
              <a:rPr lang="en-US" baseline="0" dirty="0" err="1" smtClean="0"/>
              <a:t>metaanalysis</a:t>
            </a:r>
            <a:r>
              <a:rPr lang="en-US" baseline="0" dirty="0" smtClean="0"/>
              <a:t> showed that there was an </a:t>
            </a:r>
          </a:p>
          <a:p>
            <a:pPr marL="1085850" lvl="2" indent="-171450">
              <a:buFont typeface="Arial"/>
              <a:buChar char="•"/>
            </a:pPr>
            <a:r>
              <a:rPr lang="en-US" baseline="0" dirty="0" smtClean="0"/>
              <a:t>Improved disease free survival independent of timing or length of </a:t>
            </a:r>
            <a:r>
              <a:rPr lang="en-US" baseline="0" dirty="0" err="1" smtClean="0"/>
              <a:t>trastuzumab</a:t>
            </a:r>
            <a:r>
              <a:rPr lang="en-US" baseline="0" dirty="0" smtClean="0"/>
              <a:t> but a benefit in overall survival was noted only with a concurrent </a:t>
            </a:r>
            <a:r>
              <a:rPr lang="en-US" baseline="0" dirty="0" err="1" smtClean="0"/>
              <a:t>Ctx</a:t>
            </a:r>
            <a:r>
              <a:rPr lang="en-US" baseline="0" dirty="0" smtClean="0"/>
              <a:t>/ </a:t>
            </a:r>
            <a:r>
              <a:rPr lang="en-US" baseline="0" dirty="0" err="1" smtClean="0"/>
              <a:t>Trastuzumab</a:t>
            </a:r>
            <a:r>
              <a:rPr lang="en-US" baseline="0" dirty="0" smtClean="0"/>
              <a:t> not sequential therapy</a:t>
            </a:r>
            <a:endParaRPr lang="en-US" dirty="0" smtClean="0"/>
          </a:p>
          <a:p>
            <a:pPr marL="171450" indent="-171450">
              <a:buFont typeface="Arial"/>
              <a:buChar char="•"/>
            </a:pPr>
            <a:r>
              <a:rPr lang="en-US" dirty="0" smtClean="0"/>
              <a:t>First</a:t>
            </a:r>
            <a:r>
              <a:rPr lang="en-US" baseline="0" dirty="0" smtClean="0"/>
              <a:t> three trials (&gt;100000 patients), with a very good HR in these patients </a:t>
            </a:r>
          </a:p>
          <a:p>
            <a:pPr marL="628650" lvl="1" indent="-171450">
              <a:buFont typeface="Arial"/>
              <a:buChar char="•"/>
            </a:pPr>
            <a:r>
              <a:rPr lang="en-US" baseline="0" dirty="0" smtClean="0"/>
              <a:t>First two: American</a:t>
            </a:r>
          </a:p>
          <a:p>
            <a:pPr marL="628650" lvl="1" indent="-171450">
              <a:buFont typeface="Arial"/>
              <a:buChar char="•"/>
            </a:pPr>
            <a:r>
              <a:rPr lang="en-US" baseline="0" dirty="0" smtClean="0"/>
              <a:t>Third group: involved Australia</a:t>
            </a:r>
          </a:p>
          <a:p>
            <a:pPr marL="171450" lvl="0" indent="-171450">
              <a:buFont typeface="Arial"/>
              <a:buChar char="•"/>
            </a:pPr>
            <a:r>
              <a:rPr lang="en-US" baseline="0" dirty="0" smtClean="0"/>
              <a:t>EACH trial limited </a:t>
            </a:r>
            <a:r>
              <a:rPr lang="en-US" baseline="0" dirty="0" err="1" smtClean="0"/>
              <a:t>eligbility</a:t>
            </a:r>
            <a:r>
              <a:rPr lang="en-US" baseline="0" dirty="0" smtClean="0"/>
              <a:t> to women with node +ve or node –ve with high risk disease, however pre-existing data from prior to the </a:t>
            </a:r>
            <a:r>
              <a:rPr lang="en-US" baseline="0" dirty="0" err="1" smtClean="0"/>
              <a:t>trastuzumab</a:t>
            </a:r>
            <a:r>
              <a:rPr lang="en-US" baseline="0" dirty="0" smtClean="0"/>
              <a:t> indicate that HER 2 positive tumours have a higher risk of recurrence compared with similar sized HER2 –ve tumours</a:t>
            </a:r>
          </a:p>
          <a:p>
            <a:pPr marL="171450" lvl="0" indent="-171450">
              <a:buFont typeface="Arial"/>
              <a:buChar char="•"/>
            </a:pPr>
            <a:r>
              <a:rPr lang="en-US" baseline="0" dirty="0" smtClean="0"/>
              <a:t>Therefore the adjuvant benefit o </a:t>
            </a:r>
            <a:r>
              <a:rPr lang="en-US" baseline="0" dirty="0" err="1" smtClean="0"/>
              <a:t>trastuzumab</a:t>
            </a:r>
            <a:r>
              <a:rPr lang="en-US" baseline="0" dirty="0" smtClean="0"/>
              <a:t> to tumours &lt;1cm has not been directly established in trials but it is widely believed that this should lower the recurrence risk</a:t>
            </a:r>
          </a:p>
          <a:p>
            <a:pPr marL="628650" lvl="1" indent="-171450">
              <a:buFont typeface="Arial"/>
              <a:buChar char="•"/>
            </a:pPr>
            <a:r>
              <a:rPr lang="en-US" baseline="0" dirty="0" smtClean="0"/>
              <a:t>National Comprehensive Cancer Networks guidelines echo this indicating anti-HER2 therapy in tumours &gt; 0.5cm</a:t>
            </a:r>
          </a:p>
          <a:p>
            <a:pPr marL="0" lv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D66B95C9-256B-E94E-9775-F1D6022FD335}" type="slidenum">
              <a:rPr lang="en-US" smtClean="0"/>
              <a:t>41</a:t>
            </a:fld>
            <a:endParaRPr lang="en-US"/>
          </a:p>
        </p:txBody>
      </p:sp>
    </p:spTree>
    <p:extLst>
      <p:ext uri="{BB962C8B-B14F-4D97-AF65-F5344CB8AC3E}">
        <p14:creationId xmlns:p14="http://schemas.microsoft.com/office/powerpoint/2010/main" val="1629375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Recent data show</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43</a:t>
            </a:fld>
            <a:endParaRPr lang="en-US"/>
          </a:p>
        </p:txBody>
      </p:sp>
    </p:spTree>
    <p:extLst>
      <p:ext uri="{BB962C8B-B14F-4D97-AF65-F5344CB8AC3E}">
        <p14:creationId xmlns:p14="http://schemas.microsoft.com/office/powerpoint/2010/main" val="225443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addition of </a:t>
            </a:r>
            <a:r>
              <a:rPr lang="en-US" dirty="0" err="1" smtClean="0"/>
              <a:t>pertuzumab</a:t>
            </a:r>
            <a:r>
              <a:rPr lang="en-US" dirty="0" smtClean="0"/>
              <a:t> to combinations of chemotherapy</a:t>
            </a:r>
            <a:r>
              <a:rPr lang="en-US" baseline="0" dirty="0" smtClean="0"/>
              <a:t> and </a:t>
            </a:r>
            <a:r>
              <a:rPr lang="en-US" baseline="0" dirty="0" err="1" smtClean="0"/>
              <a:t>trastuzumab</a:t>
            </a:r>
            <a:r>
              <a:rPr lang="en-US" baseline="0" dirty="0" smtClean="0"/>
              <a:t> is designed to overcome </a:t>
            </a:r>
            <a:r>
              <a:rPr lang="en-US" baseline="0" dirty="0" err="1" smtClean="0"/>
              <a:t>trastuzumab</a:t>
            </a:r>
            <a:r>
              <a:rPr lang="en-US" baseline="0" dirty="0" smtClean="0"/>
              <a:t> resistance caused by the formation of HER2: HER3 </a:t>
            </a:r>
            <a:r>
              <a:rPr lang="en-US" baseline="0" dirty="0" err="1" smtClean="0"/>
              <a:t>herterodimers</a:t>
            </a:r>
            <a:endParaRPr lang="en-US" baseline="0" dirty="0" smtClean="0"/>
          </a:p>
          <a:p>
            <a:r>
              <a:rPr lang="en-US" baseline="0" dirty="0" smtClean="0"/>
              <a:t>The two drugs work synergistically by binding to separate locations on the HER complex</a:t>
            </a:r>
          </a:p>
          <a:p>
            <a:pPr marL="0" indent="0">
              <a:buFont typeface="Arial"/>
              <a:buNone/>
            </a:pPr>
            <a:endParaRPr lang="en-US" baseline="0" dirty="0" smtClean="0"/>
          </a:p>
          <a:p>
            <a:r>
              <a:rPr lang="en-US" baseline="0" dirty="0" smtClean="0"/>
              <a:t>Two trials have been performed  (randomised phase II trials), both in the neo-adjuvant setting.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44</a:t>
            </a:fld>
            <a:endParaRPr lang="en-US"/>
          </a:p>
        </p:txBody>
      </p:sp>
    </p:spTree>
    <p:extLst>
      <p:ext uri="{BB962C8B-B14F-4D97-AF65-F5344CB8AC3E}">
        <p14:creationId xmlns:p14="http://schemas.microsoft.com/office/powerpoint/2010/main" val="1178146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There was a significant</a:t>
            </a:r>
            <a:r>
              <a:rPr lang="en-US" baseline="0" dirty="0" smtClean="0"/>
              <a:t> increase in the complete pathological response rate post the combination of dual blockade AND docetaxel but perhaps more interestingly there was also a very significant response rate in arm C which used only </a:t>
            </a:r>
            <a:r>
              <a:rPr lang="en-US" baseline="0" dirty="0" err="1" smtClean="0"/>
              <a:t>trastuzumab</a:t>
            </a:r>
            <a:r>
              <a:rPr lang="en-US" baseline="0" dirty="0" smtClean="0"/>
              <a:t> and </a:t>
            </a:r>
            <a:r>
              <a:rPr lang="en-US" baseline="0" dirty="0" err="1" smtClean="0"/>
              <a:t>pertuzumab</a:t>
            </a:r>
            <a:r>
              <a:rPr lang="en-US" baseline="0" dirty="0" smtClean="0"/>
              <a:t>, </a:t>
            </a:r>
          </a:p>
          <a:p>
            <a:pPr marL="171450" indent="-171450">
              <a:buFont typeface="Arial"/>
              <a:buChar char="•"/>
            </a:pPr>
            <a:r>
              <a:rPr lang="en-US" dirty="0" smtClean="0"/>
              <a:t>Common adverse effects were those of febrile neutropenia</a:t>
            </a:r>
            <a:r>
              <a:rPr lang="en-US" baseline="0" dirty="0" smtClean="0"/>
              <a:t> and leucopenia with the number of serious events very similar in groups A,B,D and lower in C</a:t>
            </a:r>
          </a:p>
          <a:p>
            <a:endParaRPr lang="en-US" baseline="0" dirty="0" smtClean="0"/>
          </a:p>
          <a:p>
            <a:pPr marL="171450" indent="-171450">
              <a:buFont typeface="Arial"/>
              <a:buChar char="•"/>
            </a:pPr>
            <a:r>
              <a:rPr lang="en-US" baseline="0" dirty="0" smtClean="0"/>
              <a:t>This needs to be taken into context that this trial adopted an </a:t>
            </a:r>
            <a:r>
              <a:rPr lang="en-US" baseline="0" dirty="0" err="1" smtClean="0"/>
              <a:t>unconvential</a:t>
            </a:r>
            <a:r>
              <a:rPr lang="en-US" baseline="0" dirty="0" smtClean="0"/>
              <a:t> approach of treating patients with chemotherapy both before and after surgery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a:t>
            </a:r>
            <a:r>
              <a:rPr lang="en-US" baseline="0" dirty="0" err="1" smtClean="0"/>
              <a:t>Tryphaena</a:t>
            </a:r>
            <a:r>
              <a:rPr lang="en-US" baseline="0" dirty="0" smtClean="0"/>
              <a:t> trials also looked at </a:t>
            </a:r>
            <a:r>
              <a:rPr lang="en-US" baseline="0" dirty="0" err="1" smtClean="0"/>
              <a:t>neoadjuvant</a:t>
            </a:r>
            <a:r>
              <a:rPr lang="en-US" baseline="0" dirty="0" smtClean="0"/>
              <a:t> combination of </a:t>
            </a:r>
            <a:r>
              <a:rPr lang="en-US" baseline="0" dirty="0" err="1" smtClean="0"/>
              <a:t>trasutzumab</a:t>
            </a:r>
            <a:r>
              <a:rPr lang="en-US" baseline="0" dirty="0" smtClean="0"/>
              <a:t> and </a:t>
            </a:r>
            <a:r>
              <a:rPr lang="en-US" baseline="0" dirty="0" err="1" smtClean="0"/>
              <a:t>pertuzumab</a:t>
            </a:r>
            <a:r>
              <a:rPr lang="en-US" baseline="0" dirty="0" smtClean="0"/>
              <a:t> with 223 women ALL receiving dual HER2 therapy with one of three </a:t>
            </a:r>
            <a:r>
              <a:rPr lang="en-US" baseline="0" dirty="0" err="1" smtClean="0"/>
              <a:t>CTx</a:t>
            </a:r>
            <a:r>
              <a:rPr lang="en-US" baseline="0" dirty="0" smtClean="0"/>
              <a:t> regimens: FEC-D, FEC alone, or carboplatin, docetaxel.  All three arms had similar PCR rates of (62, 57, 66 respectively)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45</a:t>
            </a:fld>
            <a:endParaRPr lang="en-US"/>
          </a:p>
        </p:txBody>
      </p:sp>
    </p:spTree>
    <p:extLst>
      <p:ext uri="{BB962C8B-B14F-4D97-AF65-F5344CB8AC3E}">
        <p14:creationId xmlns:p14="http://schemas.microsoft.com/office/powerpoint/2010/main" val="380904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From knowing the background of the cancer there are three </a:t>
            </a:r>
            <a:r>
              <a:rPr lang="en-US" baseline="0" dirty="0" smtClean="0"/>
              <a:t>additional questions:</a:t>
            </a:r>
          </a:p>
          <a:p>
            <a:pPr marL="628650" lvl="1" indent="-171450">
              <a:buFont typeface="Arial"/>
              <a:buChar char="•"/>
            </a:pPr>
            <a:r>
              <a:rPr lang="en-US" baseline="0" dirty="0" smtClean="0"/>
              <a:t>Do they need chemotherapy? </a:t>
            </a:r>
          </a:p>
          <a:p>
            <a:pPr marL="628650" lvl="1" indent="-171450">
              <a:buFont typeface="Arial"/>
              <a:buChar char="•"/>
            </a:pPr>
            <a:r>
              <a:rPr lang="en-US" baseline="0" dirty="0" smtClean="0"/>
              <a:t>What do we give?  </a:t>
            </a:r>
          </a:p>
          <a:p>
            <a:pPr marL="628650" lvl="1" indent="-171450">
              <a:buFont typeface="Arial"/>
              <a:buChar char="•"/>
            </a:pPr>
            <a:r>
              <a:rPr lang="en-US" baseline="0" dirty="0" smtClean="0"/>
              <a:t>Do they need additional target specific agents? </a:t>
            </a:r>
          </a:p>
          <a:p>
            <a:pPr marL="171450" lvl="0" indent="-171450">
              <a:buFont typeface="Arial"/>
              <a:buChar char="•"/>
            </a:pPr>
            <a:r>
              <a:rPr lang="en-US" baseline="0" dirty="0" smtClean="0"/>
              <a:t>Not all women need adjuvant therapy and the decision to proceed with adjuvant management is multifactorial</a:t>
            </a:r>
          </a:p>
          <a:p>
            <a:pPr marL="171450" lvl="0" indent="-171450">
              <a:buFont typeface="Arial"/>
              <a:buChar char="•"/>
            </a:pPr>
            <a:endParaRPr lang="en-US" baseline="0" dirty="0" smtClean="0"/>
          </a:p>
          <a:p>
            <a:pPr marL="0" lv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D66B95C9-256B-E94E-9775-F1D6022FD335}" type="slidenum">
              <a:rPr lang="en-US" smtClean="0"/>
              <a:t>6</a:t>
            </a:fld>
            <a:endParaRPr lang="en-US"/>
          </a:p>
        </p:txBody>
      </p:sp>
    </p:spTree>
    <p:extLst>
      <p:ext uri="{BB962C8B-B14F-4D97-AF65-F5344CB8AC3E}">
        <p14:creationId xmlns:p14="http://schemas.microsoft.com/office/powerpoint/2010/main" val="125875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baseline="0" dirty="0" smtClean="0"/>
          </a:p>
          <a:p>
            <a:pPr marL="171450" lvl="0" indent="-171450">
              <a:buFont typeface="Arial"/>
              <a:buChar char="•"/>
            </a:pPr>
            <a:r>
              <a:rPr lang="en-US" baseline="0" dirty="0" smtClean="0"/>
              <a:t>Prognostic factors:</a:t>
            </a:r>
          </a:p>
          <a:p>
            <a:pPr marL="628650" lvl="1" indent="-171450">
              <a:buFont typeface="Arial"/>
              <a:buChar char="•"/>
            </a:pPr>
            <a:r>
              <a:rPr lang="en-US" baseline="0" dirty="0" smtClean="0"/>
              <a:t>Most significant is age</a:t>
            </a:r>
          </a:p>
          <a:p>
            <a:pPr marL="1085850" lvl="2" indent="-171450">
              <a:buFont typeface="Arial"/>
              <a:buChar char="•"/>
            </a:pPr>
            <a:r>
              <a:rPr lang="en-US" baseline="0" dirty="0" smtClean="0"/>
              <a:t>Age is an independent prognostic feature in that younger women (&lt;50) are at higher risk of both local and systemic disease recurrence and there fore the threshold for offering </a:t>
            </a:r>
            <a:r>
              <a:rPr lang="en-US" baseline="0" dirty="0" err="1" smtClean="0"/>
              <a:t>CTx</a:t>
            </a:r>
            <a:r>
              <a:rPr lang="en-US" baseline="0" dirty="0" smtClean="0"/>
              <a:t> is reduced in this setting</a:t>
            </a:r>
          </a:p>
          <a:p>
            <a:pPr marL="628650" lvl="1" indent="-171450">
              <a:buFont typeface="Arial"/>
              <a:buChar char="•"/>
            </a:pPr>
            <a:r>
              <a:rPr lang="en-US" baseline="0" dirty="0" smtClean="0"/>
              <a:t> and ECOG status, menopausal status</a:t>
            </a:r>
          </a:p>
          <a:p>
            <a:pPr marL="628650" lvl="1" indent="-171450">
              <a:buFont typeface="Arial"/>
              <a:buChar char="•"/>
            </a:pPr>
            <a:r>
              <a:rPr lang="en-US" baseline="0" dirty="0" smtClean="0"/>
              <a:t>And many patients will also have a strong opinion on their choices</a:t>
            </a:r>
            <a:endParaRPr lang="en-US" dirty="0" smtClean="0"/>
          </a:p>
          <a:p>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7</a:t>
            </a:fld>
            <a:endParaRPr lang="en-US"/>
          </a:p>
        </p:txBody>
      </p:sp>
    </p:spTree>
    <p:extLst>
      <p:ext uri="{BB962C8B-B14F-4D97-AF65-F5344CB8AC3E}">
        <p14:creationId xmlns:p14="http://schemas.microsoft.com/office/powerpoint/2010/main" val="160254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8</a:t>
            </a:fld>
            <a:endParaRPr lang="en-US"/>
          </a:p>
        </p:txBody>
      </p:sp>
    </p:spTree>
    <p:extLst>
      <p:ext uri="{BB962C8B-B14F-4D97-AF65-F5344CB8AC3E}">
        <p14:creationId xmlns:p14="http://schemas.microsoft.com/office/powerpoint/2010/main" val="37490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TNM staging of breast</a:t>
            </a:r>
            <a:r>
              <a:rPr lang="en-US" baseline="0" dirty="0" smtClean="0"/>
              <a:t> </a:t>
            </a:r>
            <a:r>
              <a:rPr lang="en-US" dirty="0" smtClean="0"/>
              <a:t>cancer is a purely anatomical criteria</a:t>
            </a:r>
            <a:r>
              <a:rPr lang="en-US" baseline="0" dirty="0" smtClean="0"/>
              <a:t> as a measurement of disease extent </a:t>
            </a:r>
          </a:p>
          <a:p>
            <a:pPr marL="628650" lvl="1" indent="-171450">
              <a:buFont typeface="Arial"/>
              <a:buChar char="•"/>
            </a:pPr>
            <a:r>
              <a:rPr lang="en-US" baseline="0" dirty="0" smtClean="0"/>
              <a:t>This allows for the grading of patients into groups with reasonably similar prognostic outcomes</a:t>
            </a:r>
          </a:p>
          <a:p>
            <a:pPr marL="171450" lvl="0" indent="-171450">
              <a:buFont typeface="Arial"/>
              <a:buChar char="•"/>
            </a:pPr>
            <a:r>
              <a:rPr lang="en-US" baseline="0" dirty="0" smtClean="0"/>
              <a:t>However breast cancer is not as straightforward as a simple anatomical classification and requires additional biological analysis of the tumour</a:t>
            </a:r>
          </a:p>
          <a:p>
            <a:pPr marL="171450" lvl="0" indent="-171450">
              <a:buFont typeface="Arial"/>
              <a:buChar char="•"/>
            </a:pPr>
            <a:r>
              <a:rPr lang="en-US" baseline="0" dirty="0" smtClean="0"/>
              <a:t>The TNM is perhaps most useful in determining Stage 0 (* in which there is no further biological activity) and Stage 4 disease (which changes the direction of management) </a:t>
            </a:r>
          </a:p>
          <a:p>
            <a:pPr marL="171450" lvl="0" indent="-171450">
              <a:buFont typeface="Arial"/>
              <a:buChar char="•"/>
            </a:pPr>
            <a:endParaRPr lang="en-US" baseline="0" dirty="0" smtClean="0"/>
          </a:p>
          <a:p>
            <a:pPr marL="171450" lvl="0" indent="-171450">
              <a:buFont typeface="Arial"/>
              <a:buChar char="•"/>
            </a:pPr>
            <a:r>
              <a:rPr lang="en-US" baseline="0" dirty="0" smtClean="0"/>
              <a:t>Tumour size</a:t>
            </a:r>
          </a:p>
          <a:p>
            <a:pPr marL="628650" lvl="1" indent="-171450">
              <a:buFont typeface="Arial"/>
              <a:buChar char="•"/>
            </a:pPr>
            <a:r>
              <a:rPr lang="en-US" baseline="0" dirty="0" smtClean="0"/>
              <a:t>Refers to the invasive component and the size of any surrounding DCIS dose not contribute to the risk of </a:t>
            </a:r>
            <a:r>
              <a:rPr lang="en-US" baseline="0" dirty="0" err="1" smtClean="0"/>
              <a:t>ipsilateral</a:t>
            </a:r>
            <a:r>
              <a:rPr lang="en-US" baseline="0" dirty="0" smtClean="0"/>
              <a:t> cancer recurrence </a:t>
            </a:r>
          </a:p>
          <a:p>
            <a:pPr marL="1085850" lvl="2" indent="-171450">
              <a:buFont typeface="Arial"/>
              <a:buChar char="•"/>
            </a:pPr>
            <a:r>
              <a:rPr lang="en-US" baseline="0" dirty="0" smtClean="0"/>
              <a:t>Larger tumours are associated with a shorter recurrence free survival</a:t>
            </a:r>
          </a:p>
          <a:p>
            <a:pPr marL="1085850" lvl="2" indent="-171450">
              <a:buFont typeface="Arial"/>
              <a:buChar char="•"/>
            </a:pPr>
            <a:r>
              <a:rPr lang="en-US" baseline="0" dirty="0" err="1" smtClean="0"/>
              <a:t>Multicentric</a:t>
            </a:r>
            <a:r>
              <a:rPr lang="en-US" baseline="0" dirty="0" smtClean="0"/>
              <a:t> disease (10-30%) is associated with a higher risk of </a:t>
            </a:r>
            <a:r>
              <a:rPr lang="en-US" baseline="0" dirty="0" err="1" smtClean="0"/>
              <a:t>ipsilateral</a:t>
            </a:r>
            <a:r>
              <a:rPr lang="en-US" baseline="0" dirty="0" smtClean="0"/>
              <a:t> recurrence </a:t>
            </a:r>
          </a:p>
          <a:p>
            <a:pPr marL="628650" lvl="1" indent="-171450">
              <a:buFont typeface="Arial"/>
              <a:buChar char="•"/>
            </a:pPr>
            <a:r>
              <a:rPr lang="en-US" baseline="0" dirty="0" smtClean="0"/>
              <a:t>In general tumours &gt; 0.5cm has a risk high enough to consider the addition of adjuvant treatment</a:t>
            </a:r>
          </a:p>
          <a:p>
            <a:pPr marL="1085850" lvl="2" indent="-171450">
              <a:buFont typeface="Arial"/>
              <a:buChar char="•"/>
            </a:pPr>
            <a:endParaRPr lang="en-US" baseline="0" dirty="0" smtClean="0"/>
          </a:p>
          <a:p>
            <a:pPr marL="171450" lvl="0" indent="-171450">
              <a:buFont typeface="Arial"/>
              <a:buChar char="•"/>
            </a:pPr>
            <a:endParaRPr lang="en-US" baseline="0" dirty="0" smtClean="0"/>
          </a:p>
          <a:p>
            <a:pPr marL="171450" lvl="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66B95C9-256B-E94E-9775-F1D6022FD335}" type="slidenum">
              <a:rPr lang="en-US" smtClean="0"/>
              <a:t>9</a:t>
            </a:fld>
            <a:endParaRPr lang="en-US"/>
          </a:p>
        </p:txBody>
      </p:sp>
    </p:spTree>
    <p:extLst>
      <p:ext uri="{BB962C8B-B14F-4D97-AF65-F5344CB8AC3E}">
        <p14:creationId xmlns:p14="http://schemas.microsoft.com/office/powerpoint/2010/main" val="42974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Whole gene analysis has resulted in the identification of molecular subtypes of breast caner with each</a:t>
            </a:r>
            <a:r>
              <a:rPr lang="en-US" baseline="0" dirty="0" smtClean="0"/>
              <a:t> subtype associated with gene expression signatures and clinical characteristics</a:t>
            </a:r>
            <a:endParaRPr lang="en-US" dirty="0" smtClean="0"/>
          </a:p>
          <a:p>
            <a:pPr marL="171450" indent="-171450">
              <a:buFont typeface="Arial"/>
              <a:buChar char="•"/>
            </a:pPr>
            <a:r>
              <a:rPr lang="en-US" dirty="0" smtClean="0"/>
              <a:t>Has become used in the last 10-15 years</a:t>
            </a:r>
          </a:p>
          <a:p>
            <a:pPr marL="628650" lvl="1" indent="-171450">
              <a:buFont typeface="Arial"/>
              <a:buChar char="•"/>
            </a:pPr>
            <a:r>
              <a:rPr lang="en-US" dirty="0" smtClean="0"/>
              <a:t>No</a:t>
            </a:r>
            <a:r>
              <a:rPr lang="en-US" baseline="0" dirty="0" smtClean="0"/>
              <a:t>w being established as prognostic indicators in terms of local disease recurrence following surgery</a:t>
            </a:r>
            <a:endParaRPr lang="en-US" dirty="0" smtClean="0"/>
          </a:p>
          <a:p>
            <a:pPr marL="628650" lvl="1" indent="-171450">
              <a:buFont typeface="Arial"/>
              <a:buChar char="•"/>
            </a:pPr>
            <a:r>
              <a:rPr lang="en-US" dirty="0" smtClean="0"/>
              <a:t>Assay of multiple genes to create 5</a:t>
            </a:r>
            <a:r>
              <a:rPr lang="en-US" baseline="0" dirty="0" smtClean="0"/>
              <a:t> main type or a whole gene analysis, this is NOT routine however as the management of cancer becomes increasing personalized this is likely to continue to increase</a:t>
            </a:r>
          </a:p>
          <a:p>
            <a:pPr marL="628650" lvl="1" indent="-171450">
              <a:buFont typeface="Arial"/>
              <a:buChar char="•"/>
            </a:pPr>
            <a:r>
              <a:rPr lang="en-US" baseline="0" dirty="0" smtClean="0"/>
              <a:t>However use of routine markers can act as a surrogate marker </a:t>
            </a:r>
            <a:endParaRPr lang="en-US" dirty="0" smtClean="0"/>
          </a:p>
          <a:p>
            <a:pPr marL="1085850" lvl="2" indent="-171450">
              <a:buFont typeface="Arial"/>
              <a:buChar char="•"/>
            </a:pPr>
            <a:r>
              <a:rPr lang="en-US" baseline="0" dirty="0" smtClean="0"/>
              <a:t>These are ER, PR, HER2, Ki67</a:t>
            </a:r>
          </a:p>
          <a:p>
            <a:pPr marL="171450" indent="-171450">
              <a:buFont typeface="Arial"/>
              <a:buChar char="•"/>
            </a:pPr>
            <a:r>
              <a:rPr lang="en-US" baseline="0" dirty="0" smtClean="0"/>
              <a:t>Predictive value of this classification is contained in conventional factors</a:t>
            </a:r>
          </a:p>
          <a:p>
            <a:pPr marL="171450" indent="-171450">
              <a:buFont typeface="Arial"/>
              <a:buChar char="•"/>
            </a:pPr>
            <a:endParaRPr lang="en-US" baseline="0" dirty="0" smtClean="0"/>
          </a:p>
          <a:p>
            <a:pPr marL="171450" indent="-171450">
              <a:buFont typeface="Arial"/>
              <a:buChar char="•"/>
            </a:pPr>
            <a:r>
              <a:rPr lang="en-US" baseline="0" dirty="0" smtClean="0"/>
              <a:t>LUMINAL: In general luminal subtypes, which are the most common (60-70%),  Luminal A tumours have a lower incidence ofp53 mutations and are associated with a lower rate of DFS, OS and local and regional disease relapse where as Luminal B cancers are often  higher grade with less favorable overall prognosis</a:t>
            </a:r>
          </a:p>
          <a:p>
            <a:pPr marL="171450" indent="-171450">
              <a:buFont typeface="Arial"/>
              <a:buChar char="•"/>
            </a:pPr>
            <a:r>
              <a:rPr lang="en-US" baseline="0" dirty="0" smtClean="0"/>
              <a:t>BASAL: On the other hand basal like tumours has a high propensity to be high grade with p53 mutations and a high rate of systemic and local disease relapse</a:t>
            </a:r>
          </a:p>
          <a:p>
            <a:pPr marL="171450" indent="-171450">
              <a:buFont typeface="Arial"/>
              <a:buChar char="•"/>
            </a:pPr>
            <a:endParaRPr lang="en-US" dirty="0" smtClean="0"/>
          </a:p>
          <a:p>
            <a:pPr marL="171450" indent="-171450">
              <a:buFont typeface="Arial"/>
              <a:buChar char="•"/>
            </a:pPr>
            <a:r>
              <a:rPr lang="en-US" dirty="0" smtClean="0"/>
              <a:t>PREDICTIVE</a:t>
            </a:r>
            <a:r>
              <a:rPr lang="en-US" baseline="0" dirty="0" smtClean="0"/>
              <a:t> value</a:t>
            </a:r>
          </a:p>
          <a:p>
            <a:pPr marL="628650" lvl="1" indent="-171450">
              <a:buFont typeface="Arial"/>
              <a:buChar char="•"/>
            </a:pPr>
            <a:r>
              <a:rPr lang="en-US" baseline="0" dirty="0" smtClean="0"/>
              <a:t>EG. </a:t>
            </a:r>
          </a:p>
          <a:p>
            <a:pPr marL="1085850" lvl="2" indent="-171450">
              <a:buFont typeface="Arial"/>
              <a:buChar char="•"/>
            </a:pPr>
            <a:r>
              <a:rPr lang="en-US" baseline="0" dirty="0" smtClean="0"/>
              <a:t>Basal like tumours are more likely to to sensitive to DNA damaging CTX </a:t>
            </a:r>
          </a:p>
          <a:p>
            <a:pPr marL="1085850" lvl="2" indent="-171450">
              <a:buFont typeface="Arial"/>
              <a:buChar char="•"/>
            </a:pPr>
            <a:r>
              <a:rPr lang="en-US" dirty="0" smtClean="0"/>
              <a:t>Luminal A can likely be</a:t>
            </a:r>
            <a:r>
              <a:rPr lang="en-US" baseline="0" dirty="0" smtClean="0"/>
              <a:t> treated with endocrine therapy only while luminal B may benefit from the addition of CTX</a:t>
            </a:r>
            <a:endParaRPr lang="en-US" dirty="0" smtClean="0"/>
          </a:p>
        </p:txBody>
      </p:sp>
      <p:sp>
        <p:nvSpPr>
          <p:cNvPr id="4" name="Slide Number Placeholder 3"/>
          <p:cNvSpPr>
            <a:spLocks noGrp="1"/>
          </p:cNvSpPr>
          <p:nvPr>
            <p:ph type="sldNum" sz="quarter" idx="10"/>
          </p:nvPr>
        </p:nvSpPr>
        <p:spPr/>
        <p:txBody>
          <a:bodyPr/>
          <a:lstStyle/>
          <a:p>
            <a:fld id="{D66B95C9-256B-E94E-9775-F1D6022FD335}" type="slidenum">
              <a:rPr lang="en-US" smtClean="0"/>
              <a:t>10</a:t>
            </a:fld>
            <a:endParaRPr lang="en-US"/>
          </a:p>
        </p:txBody>
      </p:sp>
    </p:spTree>
    <p:extLst>
      <p:ext uri="{BB962C8B-B14F-4D97-AF65-F5344CB8AC3E}">
        <p14:creationId xmlns:p14="http://schemas.microsoft.com/office/powerpoint/2010/main" val="97212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D4AD324D-0992-8B43-A99E-67F6FCDFEB95}"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76529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4AD324D-0992-8B43-A99E-67F6FCDFEB95}"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42578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4AD324D-0992-8B43-A99E-67F6FCDFEB95}"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318036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4AD324D-0992-8B43-A99E-67F6FCDFEB95}"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32748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4AD324D-0992-8B43-A99E-67F6FCDFEB95}"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207439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4AD324D-0992-8B43-A99E-67F6FCDFEB95}"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238270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4AD324D-0992-8B43-A99E-67F6FCDFEB95}" type="datetimeFigureOut">
              <a:rPr lang="en-US" smtClean="0"/>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158847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4AD324D-0992-8B43-A99E-67F6FCDFEB95}" type="datetimeFigureOut">
              <a:rPr lang="en-US" smtClean="0"/>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142381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D324D-0992-8B43-A99E-67F6FCDFEB95}" type="datetimeFigureOut">
              <a:rPr lang="en-US" smtClean="0"/>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1817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4AD324D-0992-8B43-A99E-67F6FCDFEB95}"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149428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4AD324D-0992-8B43-A99E-67F6FCDFEB95}"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807B9-F88F-1149-85E1-A06A376DD4F6}" type="slidenum">
              <a:rPr lang="en-US" smtClean="0"/>
              <a:t>‹#›</a:t>
            </a:fld>
            <a:endParaRPr lang="en-US"/>
          </a:p>
        </p:txBody>
      </p:sp>
    </p:spTree>
    <p:extLst>
      <p:ext uri="{BB962C8B-B14F-4D97-AF65-F5344CB8AC3E}">
        <p14:creationId xmlns:p14="http://schemas.microsoft.com/office/powerpoint/2010/main" val="113045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D324D-0992-8B43-A99E-67F6FCDFEB95}" type="datetimeFigureOut">
              <a:rPr lang="en-US" smtClean="0"/>
              <a:t>4/4/2014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807B9-F88F-1149-85E1-A06A376DD4F6}" type="slidenum">
              <a:rPr lang="en-US" smtClean="0"/>
              <a:t>‹#›</a:t>
            </a:fld>
            <a:endParaRPr lang="en-US"/>
          </a:p>
        </p:txBody>
      </p:sp>
    </p:spTree>
    <p:extLst>
      <p:ext uri="{BB962C8B-B14F-4D97-AF65-F5344CB8AC3E}">
        <p14:creationId xmlns:p14="http://schemas.microsoft.com/office/powerpoint/2010/main" val="39873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omments" Target="../comments/commen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comments" Target="../comments/comment8.xml"/><Relationship Id="rId4" Type="http://schemas.openxmlformats.org/officeDocument/2006/relationships/diagramLayout" Target="../diagrams/layout2.xml"/><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omments" Target="../comments/comment1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omments" Target="../comments/comment13.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sp>
        <p:nvSpPr>
          <p:cNvPr id="5" name="Title 1"/>
          <p:cNvSpPr txBox="1">
            <a:spLocks/>
          </p:cNvSpPr>
          <p:nvPr/>
        </p:nvSpPr>
        <p:spPr>
          <a:xfrm>
            <a:off x="233561" y="2083203"/>
            <a:ext cx="8238428" cy="1470025"/>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100" normalizeH="0" baseline="0" noProof="0" dirty="0" smtClean="0">
                <a:ln>
                  <a:noFill/>
                </a:ln>
                <a:solidFill>
                  <a:srgbClr val="54A9D1"/>
                </a:solidFill>
                <a:effectLst/>
                <a:uLnTx/>
                <a:uFillTx/>
                <a:latin typeface="Helvetica Neue Medium"/>
                <a:ea typeface="+mj-ea"/>
                <a:cs typeface="Helvetica Neue Medium"/>
              </a:rPr>
              <a:t>Adjuvant Therapy </a:t>
            </a:r>
            <a:r>
              <a:rPr lang="en-US" sz="3100" spc="100" dirty="0" smtClean="0">
                <a:solidFill>
                  <a:srgbClr val="54A9D1"/>
                </a:solidFill>
                <a:latin typeface="Helvetica Neue Medium"/>
                <a:ea typeface="+mj-ea"/>
                <a:cs typeface="Helvetica Neue Medium"/>
              </a:rPr>
              <a:t>For Breast Cancer</a:t>
            </a:r>
            <a:endParaRPr lang="en-US" sz="3100" spc="100" baseline="0" dirty="0">
              <a:solidFill>
                <a:srgbClr val="54A9D1"/>
              </a:solidFill>
              <a:latin typeface="Helvetica Neue Medium"/>
              <a:ea typeface="+mj-ea"/>
              <a:cs typeface="Helvetica Neue Medium"/>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100" normalizeH="0" noProof="0" dirty="0" smtClean="0">
              <a:ln>
                <a:noFill/>
              </a:ln>
              <a:solidFill>
                <a:srgbClr val="54A9D1"/>
              </a:solidFill>
              <a:effectLst/>
              <a:uLnTx/>
              <a:uFillTx/>
              <a:latin typeface="Helvetica Neue Medium"/>
              <a:ea typeface="+mj-ea"/>
              <a:cs typeface="Helvetica Neue Medium"/>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100" normalizeH="0" noProof="0" dirty="0" smtClean="0">
              <a:ln>
                <a:noFill/>
              </a:ln>
              <a:solidFill>
                <a:srgbClr val="54A9D1"/>
              </a:solidFill>
              <a:effectLst/>
              <a:uLnTx/>
              <a:uFillTx/>
              <a:latin typeface="Helvetica Neue Medium"/>
              <a:ea typeface="+mj-ea"/>
              <a:cs typeface="Helvetica Neue Medium"/>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spc="100" baseline="0" dirty="0">
                <a:solidFill>
                  <a:srgbClr val="54A9D1"/>
                </a:solidFill>
                <a:latin typeface="Helvetica Neue Medium"/>
                <a:ea typeface="+mj-ea"/>
                <a:cs typeface="Helvetica Neue Medium"/>
              </a:rPr>
              <a:t>	</a:t>
            </a:r>
            <a:endParaRPr lang="en-US" sz="2000" spc="100" baseline="0" dirty="0" smtClean="0">
              <a:solidFill>
                <a:srgbClr val="54A9D1"/>
              </a:solidFill>
              <a:latin typeface="Helvetica Neue Medium"/>
              <a:ea typeface="+mj-ea"/>
              <a:cs typeface="Helvetica Neue Medium"/>
            </a:endParaRPr>
          </a:p>
        </p:txBody>
      </p:sp>
    </p:spTree>
    <p:extLst>
      <p:ext uri="{BB962C8B-B14F-4D97-AF65-F5344CB8AC3E}">
        <p14:creationId xmlns:p14="http://schemas.microsoft.com/office/powerpoint/2010/main" val="53672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25933"/>
            <a:ext cx="8229600" cy="800230"/>
          </a:xfrm>
        </p:spPr>
        <p:txBody>
          <a:bodyPr>
            <a:normAutofit/>
          </a:bodyPr>
          <a:lstStyle/>
          <a:p>
            <a:r>
              <a:rPr lang="en-US" dirty="0" smtClean="0"/>
              <a:t>Both prognostic and predicative information</a:t>
            </a:r>
          </a:p>
          <a:p>
            <a:pPr marL="0" indent="0">
              <a:buNone/>
            </a:pPr>
            <a:endParaRPr lang="en-US" dirty="0" smtClean="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Intrinsic Molecular Subtypes</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6" name="Table 5"/>
          <p:cNvGraphicFramePr>
            <a:graphicFrameLocks noGrp="1"/>
          </p:cNvGraphicFramePr>
          <p:nvPr>
            <p:extLst>
              <p:ext uri="{D42A27DB-BD31-4B8C-83A1-F6EECF244321}">
                <p14:modId xmlns:p14="http://schemas.microsoft.com/office/powerpoint/2010/main" val="419678644"/>
              </p:ext>
            </p:extLst>
          </p:nvPr>
        </p:nvGraphicFramePr>
        <p:xfrm>
          <a:off x="1287707" y="1721872"/>
          <a:ext cx="6096000" cy="3037839"/>
        </p:xfrm>
        <a:graphic>
          <a:graphicData uri="http://schemas.openxmlformats.org/drawingml/2006/table">
            <a:tbl>
              <a:tblPr firstRow="1" bandRow="1">
                <a:tableStyleId>{5C22544A-7EE6-4342-B048-85BDC9FD1C3A}</a:tableStyleId>
              </a:tblPr>
              <a:tblGrid>
                <a:gridCol w="1301657"/>
                <a:gridCol w="4794343"/>
              </a:tblGrid>
              <a:tr h="370840">
                <a:tc>
                  <a:txBody>
                    <a:bodyPr/>
                    <a:lstStyle/>
                    <a:p>
                      <a:r>
                        <a:rPr lang="en-US" dirty="0" smtClean="0"/>
                        <a:t>Subtype</a:t>
                      </a:r>
                      <a:endParaRPr lang="en-US" dirty="0"/>
                    </a:p>
                  </a:txBody>
                  <a:tcPr/>
                </a:tc>
                <a:tc>
                  <a:txBody>
                    <a:bodyPr/>
                    <a:lstStyle/>
                    <a:p>
                      <a:endParaRPr lang="en-US" dirty="0"/>
                    </a:p>
                  </a:txBody>
                  <a:tcPr/>
                </a:tc>
              </a:tr>
              <a:tr h="370840">
                <a:tc>
                  <a:txBody>
                    <a:bodyPr/>
                    <a:lstStyle/>
                    <a:p>
                      <a:r>
                        <a:rPr lang="en-US" dirty="0" smtClean="0"/>
                        <a:t>Luminal A</a:t>
                      </a:r>
                      <a:endParaRPr lang="en-US" dirty="0"/>
                    </a:p>
                  </a:txBody>
                  <a:tcPr/>
                </a:tc>
                <a:tc>
                  <a:txBody>
                    <a:bodyPr/>
                    <a:lstStyle/>
                    <a:p>
                      <a:r>
                        <a:rPr lang="en-US" dirty="0" smtClean="0"/>
                        <a:t>ER/PR</a:t>
                      </a:r>
                      <a:r>
                        <a:rPr lang="en-US" baseline="0" dirty="0" smtClean="0"/>
                        <a:t> strongly +ve, low proliferation</a:t>
                      </a:r>
                    </a:p>
                    <a:p>
                      <a:r>
                        <a:rPr lang="en-US" baseline="0" dirty="0" smtClean="0"/>
                        <a:t>Best overall prognosis</a:t>
                      </a:r>
                      <a:endParaRPr lang="en-US" dirty="0"/>
                    </a:p>
                  </a:txBody>
                  <a:tcPr/>
                </a:tc>
              </a:tr>
              <a:tr h="370840">
                <a:tc>
                  <a:txBody>
                    <a:bodyPr/>
                    <a:lstStyle/>
                    <a:p>
                      <a:r>
                        <a:rPr lang="en-US" dirty="0" smtClean="0"/>
                        <a:t>Luminal B</a:t>
                      </a:r>
                      <a:endParaRPr lang="en-US" dirty="0"/>
                    </a:p>
                  </a:txBody>
                  <a:tcPr/>
                </a:tc>
                <a:tc>
                  <a:txBody>
                    <a:bodyPr/>
                    <a:lstStyle/>
                    <a:p>
                      <a:r>
                        <a:rPr lang="en-US" dirty="0" smtClean="0"/>
                        <a:t>ER/PR</a:t>
                      </a:r>
                      <a:r>
                        <a:rPr lang="en-US" baseline="0" dirty="0" smtClean="0"/>
                        <a:t> +ve, high proliferation</a:t>
                      </a:r>
                      <a:endParaRPr lang="en-US" dirty="0"/>
                    </a:p>
                  </a:txBody>
                  <a:tcPr/>
                </a:tc>
              </a:tr>
              <a:tr h="370840">
                <a:tc>
                  <a:txBody>
                    <a:bodyPr/>
                    <a:lstStyle/>
                    <a:p>
                      <a:r>
                        <a:rPr lang="en-US" dirty="0" smtClean="0"/>
                        <a:t>Basal Like</a:t>
                      </a:r>
                      <a:endParaRPr lang="en-US" dirty="0"/>
                    </a:p>
                  </a:txBody>
                  <a:tcPr/>
                </a:tc>
                <a:tc>
                  <a:txBody>
                    <a:bodyPr/>
                    <a:lstStyle/>
                    <a:p>
                      <a:r>
                        <a:rPr lang="en-US" dirty="0" smtClean="0"/>
                        <a:t>Triple</a:t>
                      </a:r>
                      <a:r>
                        <a:rPr lang="en-US" baseline="0" dirty="0" smtClean="0"/>
                        <a:t> negative (ER, PR, HER2 –ve)</a:t>
                      </a:r>
                    </a:p>
                    <a:p>
                      <a:r>
                        <a:rPr lang="en-US" baseline="0" dirty="0" smtClean="0"/>
                        <a:t>More common in BRCA-1</a:t>
                      </a:r>
                    </a:p>
                    <a:p>
                      <a:r>
                        <a:rPr lang="en-US" baseline="0" dirty="0" smtClean="0"/>
                        <a:t>Worst prognosis</a:t>
                      </a:r>
                      <a:endParaRPr lang="en-US" dirty="0"/>
                    </a:p>
                  </a:txBody>
                  <a:tcPr/>
                </a:tc>
              </a:tr>
              <a:tr h="370840">
                <a:tc>
                  <a:txBody>
                    <a:bodyPr/>
                    <a:lstStyle/>
                    <a:p>
                      <a:r>
                        <a:rPr lang="en-US" dirty="0" smtClean="0"/>
                        <a:t>HER2</a:t>
                      </a:r>
                      <a:r>
                        <a:rPr lang="en-US" baseline="0" dirty="0" smtClean="0"/>
                        <a:t> rich</a:t>
                      </a:r>
                      <a:endParaRPr lang="en-US" dirty="0"/>
                    </a:p>
                  </a:txBody>
                  <a:tcPr/>
                </a:tc>
                <a:tc>
                  <a:txBody>
                    <a:bodyPr/>
                    <a:lstStyle/>
                    <a:p>
                      <a:r>
                        <a:rPr lang="en-US" dirty="0" smtClean="0"/>
                        <a:t>HER2+, ER/PR-ve</a:t>
                      </a:r>
                    </a:p>
                  </a:txBody>
                  <a:tcPr/>
                </a:tc>
              </a:tr>
              <a:tr h="370840">
                <a:tc>
                  <a:txBody>
                    <a:bodyPr/>
                    <a:lstStyle/>
                    <a:p>
                      <a:r>
                        <a:rPr lang="en-US" dirty="0" smtClean="0"/>
                        <a:t>Normal</a:t>
                      </a:r>
                      <a:endParaRPr lang="en-US" dirty="0"/>
                    </a:p>
                  </a:txBody>
                  <a:tcPr/>
                </a:tc>
                <a:tc>
                  <a:txBody>
                    <a:bodyPr/>
                    <a:lstStyle/>
                    <a:p>
                      <a:endParaRPr lang="en-US" dirty="0"/>
                    </a:p>
                  </a:txBody>
                  <a:tcPr/>
                </a:tc>
              </a:tr>
            </a:tbl>
          </a:graphicData>
        </a:graphic>
      </p:graphicFrame>
      <p:sp>
        <p:nvSpPr>
          <p:cNvPr id="7" name="TextBox 6"/>
          <p:cNvSpPr txBox="1"/>
          <p:nvPr/>
        </p:nvSpPr>
        <p:spPr>
          <a:xfrm>
            <a:off x="1092850" y="6458063"/>
            <a:ext cx="7295509" cy="261610"/>
          </a:xfrm>
          <a:prstGeom prst="rect">
            <a:avLst/>
          </a:prstGeom>
          <a:noFill/>
        </p:spPr>
        <p:txBody>
          <a:bodyPr wrap="square" rtlCol="0">
            <a:spAutoFit/>
          </a:bodyPr>
          <a:lstStyle/>
          <a:p>
            <a:r>
              <a:rPr lang="en-US" sz="1100" dirty="0" err="1" smtClean="0"/>
              <a:t>Synder</a:t>
            </a:r>
            <a:r>
              <a:rPr lang="en-US" sz="1100" dirty="0" smtClean="0"/>
              <a:t> R.  Update of breast cancer FRACP Pt1. (2013)</a:t>
            </a:r>
            <a:endParaRPr lang="en-US" sz="1100" dirty="0"/>
          </a:p>
        </p:txBody>
      </p:sp>
    </p:spTree>
    <p:extLst>
      <p:ext uri="{BB962C8B-B14F-4D97-AF65-F5344CB8AC3E}">
        <p14:creationId xmlns:p14="http://schemas.microsoft.com/office/powerpoint/2010/main" val="402525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26" y="1289643"/>
            <a:ext cx="8229600" cy="2335989"/>
          </a:xfrm>
        </p:spPr>
        <p:txBody>
          <a:bodyPr>
            <a:normAutofit fontScale="77500" lnSpcReduction="20000"/>
          </a:bodyPr>
          <a:lstStyle/>
          <a:p>
            <a:r>
              <a:rPr lang="en-US" dirty="0" smtClean="0"/>
              <a:t>Gene expression profiling</a:t>
            </a:r>
          </a:p>
          <a:p>
            <a:pPr lvl="1"/>
            <a:r>
              <a:rPr lang="en-US" dirty="0" smtClean="0"/>
              <a:t>Assessment of the risk of both local and systemic recurrence among breast cancers with a more FAVOURABLE profile</a:t>
            </a:r>
          </a:p>
          <a:p>
            <a:pPr lvl="1"/>
            <a:r>
              <a:rPr lang="en-US" dirty="0" smtClean="0"/>
              <a:t>Those with low risk are unlikely to significantly benefit from </a:t>
            </a:r>
            <a:r>
              <a:rPr lang="en-US" dirty="0" err="1" smtClean="0"/>
              <a:t>CTx</a:t>
            </a:r>
            <a:endParaRPr lang="en-US" dirty="0" smtClean="0"/>
          </a:p>
          <a:p>
            <a:r>
              <a:rPr lang="en-US" dirty="0" err="1" smtClean="0"/>
              <a:t>Oncotype</a:t>
            </a:r>
            <a:r>
              <a:rPr lang="en-US" dirty="0" smtClean="0"/>
              <a:t> DX ( 21 genes) </a:t>
            </a:r>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Gene Expression Signatures</a:t>
            </a:r>
          </a:p>
          <a:p>
            <a:pPr>
              <a:spcBef>
                <a:spcPct val="0"/>
              </a:spcBef>
              <a:defRPr/>
            </a:pPr>
            <a:endParaRPr lang="en-US" sz="1538" spc="100" dirty="0" smtClean="0">
              <a:solidFill>
                <a:srgbClr val="54A9D1"/>
              </a:solidFill>
              <a:latin typeface="Helvetica Neue Medium"/>
              <a:cs typeface="Helvetica Neue Medium"/>
            </a:endParaRPr>
          </a:p>
        </p:txBody>
      </p:sp>
      <p:pic>
        <p:nvPicPr>
          <p:cNvPr id="6" name="Picture 5"/>
          <p:cNvPicPr>
            <a:picLocks noChangeAspect="1"/>
          </p:cNvPicPr>
          <p:nvPr/>
        </p:nvPicPr>
        <p:blipFill>
          <a:blip r:embed="rId4"/>
          <a:stretch>
            <a:fillRect/>
          </a:stretch>
        </p:blipFill>
        <p:spPr>
          <a:xfrm>
            <a:off x="2609216" y="3790173"/>
            <a:ext cx="3933563" cy="2524036"/>
          </a:xfrm>
          <a:prstGeom prst="rect">
            <a:avLst/>
          </a:prstGeom>
        </p:spPr>
      </p:pic>
      <p:sp>
        <p:nvSpPr>
          <p:cNvPr id="7" name="TextBox 6"/>
          <p:cNvSpPr txBox="1"/>
          <p:nvPr/>
        </p:nvSpPr>
        <p:spPr>
          <a:xfrm>
            <a:off x="689184" y="6369461"/>
            <a:ext cx="7997616" cy="430887"/>
          </a:xfrm>
          <a:prstGeom prst="rect">
            <a:avLst/>
          </a:prstGeom>
          <a:noFill/>
        </p:spPr>
        <p:txBody>
          <a:bodyPr wrap="square" rtlCol="0">
            <a:spAutoFit/>
          </a:bodyPr>
          <a:lstStyle/>
          <a:p>
            <a:pPr algn="just"/>
            <a:r>
              <a:rPr lang="en-US" sz="1100" dirty="0" err="1" smtClean="0"/>
              <a:t>Va</a:t>
            </a:r>
            <a:r>
              <a:rPr lang="en-US" sz="1100" dirty="0" smtClean="0"/>
              <a:t> de </a:t>
            </a:r>
            <a:r>
              <a:rPr lang="en-US" sz="1100" dirty="0" err="1" smtClean="0"/>
              <a:t>Vijver</a:t>
            </a:r>
            <a:r>
              <a:rPr lang="en-US" sz="1100" dirty="0" smtClean="0"/>
              <a:t> et al. Supervised risk predictor  of breast cancer based on intrinsic subtypes.</a:t>
            </a:r>
            <a:r>
              <a:rPr lang="en-US" sz="1100" i="1" dirty="0"/>
              <a:t> </a:t>
            </a:r>
            <a:r>
              <a:rPr lang="en-US" sz="1100" i="1" dirty="0" smtClean="0"/>
              <a:t>NEJM. </a:t>
            </a:r>
            <a:r>
              <a:rPr lang="en-US" sz="1100" dirty="0" smtClean="0"/>
              <a:t>2002: 347: 1999-2009</a:t>
            </a:r>
          </a:p>
          <a:p>
            <a:pPr algn="just"/>
            <a:r>
              <a:rPr lang="en-US" sz="1100" dirty="0" smtClean="0"/>
              <a:t>Paik et al. A </a:t>
            </a:r>
            <a:r>
              <a:rPr lang="en-US" sz="1100" dirty="0" err="1" smtClean="0"/>
              <a:t>multigene</a:t>
            </a:r>
            <a:r>
              <a:rPr lang="en-US" sz="1100" dirty="0" smtClean="0"/>
              <a:t> assay to predict recurrence of tamoxifen-treated, node-negative breast cancer. </a:t>
            </a:r>
            <a:r>
              <a:rPr lang="en-US" sz="1100" i="1" dirty="0" smtClean="0"/>
              <a:t>NEJM: </a:t>
            </a:r>
            <a:r>
              <a:rPr lang="en-US" sz="1100" dirty="0" smtClean="0"/>
              <a:t>2004: 351: 2817-2826</a:t>
            </a:r>
            <a:endParaRPr lang="en-US" sz="1100" dirty="0"/>
          </a:p>
        </p:txBody>
      </p:sp>
    </p:spTree>
    <p:extLst>
      <p:ext uri="{BB962C8B-B14F-4D97-AF65-F5344CB8AC3E}">
        <p14:creationId xmlns:p14="http://schemas.microsoft.com/office/powerpoint/2010/main" val="30194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17737" y="1138257"/>
            <a:ext cx="4082909" cy="5284983"/>
          </a:xfrm>
          <a:prstGeom prst="rect">
            <a:avLst/>
          </a:prstGeom>
        </p:spPr>
      </p:pic>
      <p:pic>
        <p:nvPicPr>
          <p:cNvPr id="6" name="Content Placeholder 3"/>
          <p:cNvPicPr>
            <a:picLocks noChangeAspect="1"/>
          </p:cNvPicPr>
          <p:nvPr/>
        </p:nvPicPr>
        <p:blipFill rotWithShape="1">
          <a:blip r:embed="rId4"/>
          <a:srcRect t="-1372" b="704"/>
          <a:stretch/>
        </p:blipFill>
        <p:spPr>
          <a:xfrm>
            <a:off x="457199" y="1073871"/>
            <a:ext cx="3960537" cy="5159565"/>
          </a:xfrm>
          <a:prstGeom prst="rect">
            <a:avLst/>
          </a:prstGeom>
        </p:spPr>
      </p:pic>
      <p:pic>
        <p:nvPicPr>
          <p:cNvPr id="7" name="Picture 6" descr="4159 OCV Powerpoint 200412.pdf"/>
          <p:cNvPicPr>
            <a:picLocks noChangeAspect="1"/>
          </p:cNvPicPr>
          <p:nvPr/>
        </p:nvPicPr>
        <p:blipFill rotWithShape="1">
          <a:blip r:embed="rId5"/>
          <a:srcRect b="83402"/>
          <a:stretch/>
        </p:blipFill>
        <p:spPr>
          <a:xfrm>
            <a:off x="0" y="0"/>
            <a:ext cx="9144000" cy="1138257"/>
          </a:xfrm>
          <a:prstGeom prst="rect">
            <a:avLst/>
          </a:prstGeom>
        </p:spPr>
      </p:pic>
      <p:sp>
        <p:nvSpPr>
          <p:cNvPr id="8"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err="1" smtClean="0">
                <a:solidFill>
                  <a:srgbClr val="54A9D1"/>
                </a:solidFill>
                <a:latin typeface="Helvetica Neue Medium"/>
                <a:cs typeface="Helvetica Neue Light"/>
              </a:rPr>
              <a:t>Oncotype</a:t>
            </a:r>
            <a:endParaRPr lang="en-US" sz="1538" spc="100" dirty="0" smtClean="0">
              <a:solidFill>
                <a:srgbClr val="54A9D1"/>
              </a:solidFill>
              <a:latin typeface="Helvetica Neue Medium"/>
              <a:cs typeface="Helvetica Neue Light"/>
            </a:endParaRP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62595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3"/>
          <a:srcRect l="10371" t="46213" r="9533" b="16333"/>
          <a:stretch/>
        </p:blipFill>
        <p:spPr>
          <a:xfrm>
            <a:off x="643881" y="1138257"/>
            <a:ext cx="8298907" cy="5021835"/>
          </a:xfrm>
          <a:prstGeom prst="rect">
            <a:avLst/>
          </a:prstGeom>
        </p:spPr>
      </p:pic>
      <p:pic>
        <p:nvPicPr>
          <p:cNvPr id="9" name="Picture 8" descr="4159 OCV Powerpoint 200412.pdf"/>
          <p:cNvPicPr>
            <a:picLocks noChangeAspect="1"/>
          </p:cNvPicPr>
          <p:nvPr/>
        </p:nvPicPr>
        <p:blipFill rotWithShape="1">
          <a:blip r:embed="rId4"/>
          <a:srcRect b="83402"/>
          <a:stretch/>
        </p:blipFill>
        <p:spPr>
          <a:xfrm>
            <a:off x="0" y="0"/>
            <a:ext cx="9144000" cy="1138257"/>
          </a:xfrm>
          <a:prstGeom prst="rect">
            <a:avLst/>
          </a:prstGeom>
        </p:spPr>
      </p:pic>
      <p:sp>
        <p:nvSpPr>
          <p:cNvPr id="10"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err="1" smtClean="0">
                <a:solidFill>
                  <a:srgbClr val="54A9D1"/>
                </a:solidFill>
                <a:latin typeface="Helvetica Neue Medium"/>
                <a:cs typeface="Helvetica Neue Light"/>
              </a:rPr>
              <a:t>Oncotype</a:t>
            </a:r>
            <a:endParaRPr lang="en-US" sz="1538" spc="100" dirty="0" smtClean="0">
              <a:solidFill>
                <a:srgbClr val="54A9D1"/>
              </a:solidFill>
              <a:latin typeface="Helvetica Neue Medium"/>
              <a:cs typeface="Helvetica Neue Light"/>
            </a:endParaRPr>
          </a:p>
          <a:p>
            <a:pPr>
              <a:spcBef>
                <a:spcPct val="0"/>
              </a:spcBef>
              <a:defRPr/>
            </a:pPr>
            <a:endParaRPr lang="en-US" sz="1538" spc="100" dirty="0" smtClean="0">
              <a:solidFill>
                <a:srgbClr val="54A9D1"/>
              </a:solidFill>
              <a:latin typeface="Helvetica Neue Medium"/>
              <a:cs typeface="Helvetica Neue Medium"/>
            </a:endParaRPr>
          </a:p>
        </p:txBody>
      </p:sp>
      <p:pic>
        <p:nvPicPr>
          <p:cNvPr id="11" name="Content Placeholder 3"/>
          <p:cNvPicPr>
            <a:picLocks noChangeAspect="1"/>
          </p:cNvPicPr>
          <p:nvPr/>
        </p:nvPicPr>
        <p:blipFill rotWithShape="1">
          <a:blip r:embed="rId3"/>
          <a:srcRect l="7077" t="32849" r="66868" b="62124"/>
          <a:stretch/>
        </p:blipFill>
        <p:spPr>
          <a:xfrm>
            <a:off x="938434" y="5565459"/>
            <a:ext cx="2809152" cy="701287"/>
          </a:xfrm>
          <a:prstGeom prst="rect">
            <a:avLst/>
          </a:prstGeom>
        </p:spPr>
      </p:pic>
      <p:sp>
        <p:nvSpPr>
          <p:cNvPr id="17" name="Circular Arrow 16"/>
          <p:cNvSpPr/>
          <p:nvPr/>
        </p:nvSpPr>
        <p:spPr>
          <a:xfrm>
            <a:off x="178856" y="3470367"/>
            <a:ext cx="2164154" cy="2689725"/>
          </a:xfrm>
          <a:prstGeom prst="circularArrow">
            <a:avLst>
              <a:gd name="adj1" fmla="val 12500"/>
              <a:gd name="adj2" fmla="val 1142319"/>
              <a:gd name="adj3" fmla="val 20457681"/>
              <a:gd name="adj4" fmla="val 6994752"/>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1661281" y="1878291"/>
            <a:ext cx="1895870" cy="1019644"/>
          </a:xfrm>
          <a:prstGeom prst="donut">
            <a:avLst>
              <a:gd name="adj" fmla="val 27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028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err="1" smtClean="0">
                <a:solidFill>
                  <a:srgbClr val="54A9D1"/>
                </a:solidFill>
                <a:latin typeface="Helvetica Neue Medium"/>
                <a:cs typeface="Helvetica Neue Light"/>
              </a:rPr>
              <a:t>TAILORx</a:t>
            </a:r>
            <a:r>
              <a:rPr lang="en-US" sz="1538" spc="100" dirty="0" smtClean="0">
                <a:solidFill>
                  <a:srgbClr val="54A9D1"/>
                </a:solidFill>
                <a:latin typeface="Helvetica Neue Medium"/>
                <a:cs typeface="Helvetica Neue Light"/>
              </a:rPr>
              <a:t> Trial</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7" name="Diagram 6"/>
          <p:cNvGraphicFramePr/>
          <p:nvPr>
            <p:extLst>
              <p:ext uri="{D42A27DB-BD31-4B8C-83A1-F6EECF244321}">
                <p14:modId xmlns:p14="http://schemas.microsoft.com/office/powerpoint/2010/main" val="484738281"/>
              </p:ext>
            </p:extLst>
          </p:nvPr>
        </p:nvGraphicFramePr>
        <p:xfrm>
          <a:off x="397209" y="1077755"/>
          <a:ext cx="8134212" cy="5057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413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Anatomical LN Involvement</a:t>
            </a:r>
          </a:p>
          <a:p>
            <a:pPr>
              <a:spcBef>
                <a:spcPct val="0"/>
              </a:spcBef>
              <a:defRPr/>
            </a:pPr>
            <a:endParaRPr lang="en-US" sz="1538" spc="100" dirty="0" smtClean="0">
              <a:solidFill>
                <a:srgbClr val="54A9D1"/>
              </a:solidFill>
              <a:latin typeface="Helvetica Neue Medium"/>
              <a:cs typeface="Helvetica Neue Medium"/>
            </a:endParaRPr>
          </a:p>
        </p:txBody>
      </p:sp>
      <p:pic>
        <p:nvPicPr>
          <p:cNvPr id="4" name="Content Placeholder 3"/>
          <p:cNvPicPr>
            <a:picLocks noGrp="1" noChangeAspect="1"/>
          </p:cNvPicPr>
          <p:nvPr>
            <p:ph sz="half" idx="1"/>
          </p:nvPr>
        </p:nvPicPr>
        <p:blipFill rotWithShape="1">
          <a:blip r:embed="rId4"/>
          <a:srcRect l="-1757" r="-1943"/>
          <a:stretch/>
        </p:blipFill>
        <p:spPr>
          <a:xfrm>
            <a:off x="2924109" y="1600200"/>
            <a:ext cx="3861053" cy="2642826"/>
          </a:xfrm>
        </p:spPr>
      </p:pic>
      <p:sp>
        <p:nvSpPr>
          <p:cNvPr id="11" name="Content Placeholder 10"/>
          <p:cNvSpPr>
            <a:spLocks noGrp="1"/>
          </p:cNvSpPr>
          <p:nvPr>
            <p:ph sz="half" idx="2"/>
          </p:nvPr>
        </p:nvSpPr>
        <p:spPr>
          <a:xfrm>
            <a:off x="1378369" y="4243026"/>
            <a:ext cx="6793389" cy="1883137"/>
          </a:xfrm>
        </p:spPr>
        <p:txBody>
          <a:bodyPr>
            <a:normAutofit fontScale="92500" lnSpcReduction="10000"/>
          </a:bodyPr>
          <a:lstStyle/>
          <a:p>
            <a:pPr marL="0" indent="0">
              <a:buNone/>
            </a:pPr>
            <a:r>
              <a:rPr lang="en-US" u="sng" dirty="0" smtClean="0"/>
              <a:t>Without </a:t>
            </a:r>
            <a:r>
              <a:rPr lang="en-US" u="sng" dirty="0"/>
              <a:t>S</a:t>
            </a:r>
            <a:r>
              <a:rPr lang="en-US" u="sng" dirty="0" smtClean="0"/>
              <a:t>ystemic Treatment</a:t>
            </a:r>
          </a:p>
          <a:p>
            <a:r>
              <a:rPr lang="en-US" dirty="0" smtClean="0"/>
              <a:t>1-3 LN: 25-35% recurrence rate</a:t>
            </a:r>
          </a:p>
          <a:p>
            <a:r>
              <a:rPr lang="en-US" dirty="0" smtClean="0"/>
              <a:t>4-9 LN: 25-55% recurrence  rate </a:t>
            </a:r>
          </a:p>
          <a:p>
            <a:r>
              <a:rPr lang="en-US" dirty="0" smtClean="0"/>
              <a:t>&gt;10 LN: &gt;70% recurrence rate</a:t>
            </a:r>
            <a:endParaRPr lang="en-US" dirty="0"/>
          </a:p>
        </p:txBody>
      </p:sp>
      <p:sp>
        <p:nvSpPr>
          <p:cNvPr id="12" name="TextBox 11"/>
          <p:cNvSpPr txBox="1"/>
          <p:nvPr/>
        </p:nvSpPr>
        <p:spPr>
          <a:xfrm>
            <a:off x="659648" y="6251326"/>
            <a:ext cx="7905929" cy="430887"/>
          </a:xfrm>
          <a:prstGeom prst="rect">
            <a:avLst/>
          </a:prstGeom>
          <a:noFill/>
        </p:spPr>
        <p:txBody>
          <a:bodyPr wrap="square" rtlCol="0">
            <a:spAutoFit/>
          </a:bodyPr>
          <a:lstStyle/>
          <a:p>
            <a:r>
              <a:rPr lang="en-US" sz="1100" dirty="0" smtClean="0"/>
              <a:t>Quiet et al. Natural History of node positive breast cancer: the curability of small cancers with a limited number of positive nodes. </a:t>
            </a:r>
            <a:r>
              <a:rPr lang="en-US" sz="1100" i="1" dirty="0" smtClean="0"/>
              <a:t>J </a:t>
            </a:r>
            <a:r>
              <a:rPr lang="en-US" sz="1100" i="1" dirty="0" err="1" smtClean="0"/>
              <a:t>Clin</a:t>
            </a:r>
            <a:r>
              <a:rPr lang="en-US" sz="1100" i="1" dirty="0" smtClean="0"/>
              <a:t> </a:t>
            </a:r>
            <a:r>
              <a:rPr lang="en-US" sz="1100" i="1" dirty="0" err="1" smtClean="0"/>
              <a:t>Oncol</a:t>
            </a:r>
            <a:r>
              <a:rPr lang="en-US" sz="1100" i="1" dirty="0" smtClean="0"/>
              <a:t>. </a:t>
            </a:r>
            <a:r>
              <a:rPr lang="en-US" sz="1100" dirty="0" smtClean="0"/>
              <a:t>1996; 14:3105-3111</a:t>
            </a:r>
            <a:endParaRPr lang="en-US" sz="1100" dirty="0"/>
          </a:p>
        </p:txBody>
      </p:sp>
    </p:spTree>
    <p:extLst>
      <p:ext uri="{BB962C8B-B14F-4D97-AF65-F5344CB8AC3E}">
        <p14:creationId xmlns:p14="http://schemas.microsoft.com/office/powerpoint/2010/main" val="187904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Histology</a:t>
            </a:r>
          </a:p>
          <a:p>
            <a:pPr>
              <a:spcBef>
                <a:spcPct val="0"/>
              </a:spcBef>
              <a:defRPr/>
            </a:pPr>
            <a:endParaRPr lang="en-US" sz="1538" spc="100" dirty="0" smtClean="0">
              <a:solidFill>
                <a:srgbClr val="54A9D1"/>
              </a:solidFill>
              <a:latin typeface="Helvetica Neue Medium"/>
              <a:cs typeface="Helvetica Neue Medium"/>
            </a:endParaRPr>
          </a:p>
        </p:txBody>
      </p:sp>
      <p:sp>
        <p:nvSpPr>
          <p:cNvPr id="9" name="Content Placeholder 8"/>
          <p:cNvSpPr>
            <a:spLocks noGrp="1"/>
          </p:cNvSpPr>
          <p:nvPr>
            <p:ph idx="1"/>
          </p:nvPr>
        </p:nvSpPr>
        <p:spPr/>
        <p:txBody>
          <a:bodyPr>
            <a:normAutofit/>
          </a:bodyPr>
          <a:lstStyle/>
          <a:p>
            <a:r>
              <a:rPr lang="en-US" sz="2400" dirty="0" smtClean="0"/>
              <a:t>Histological Classification</a:t>
            </a:r>
          </a:p>
          <a:p>
            <a:pPr lvl="1"/>
            <a:r>
              <a:rPr lang="en-US" sz="2400" dirty="0" smtClean="0"/>
              <a:t>Ductal (75%)</a:t>
            </a:r>
          </a:p>
          <a:p>
            <a:pPr lvl="1"/>
            <a:r>
              <a:rPr lang="en-US" sz="2400" dirty="0" smtClean="0"/>
              <a:t>Lobular (10%)</a:t>
            </a:r>
          </a:p>
          <a:p>
            <a:pPr lvl="1"/>
            <a:r>
              <a:rPr lang="en-US" sz="2400" dirty="0" smtClean="0"/>
              <a:t>Tubular (1-4%)</a:t>
            </a:r>
          </a:p>
          <a:p>
            <a:pPr lvl="1"/>
            <a:r>
              <a:rPr lang="en-US" sz="2400" dirty="0" smtClean="0"/>
              <a:t>Mucinous</a:t>
            </a:r>
          </a:p>
          <a:p>
            <a:pPr lvl="1"/>
            <a:r>
              <a:rPr lang="en-US" sz="2400" dirty="0" smtClean="0"/>
              <a:t>Medullary</a:t>
            </a:r>
          </a:p>
          <a:p>
            <a:pPr lvl="1"/>
            <a:r>
              <a:rPr lang="en-US" sz="2400" dirty="0" smtClean="0"/>
              <a:t>Papillary</a:t>
            </a:r>
          </a:p>
          <a:p>
            <a:pPr lvl="1"/>
            <a:r>
              <a:rPr lang="en-US" sz="2400" dirty="0" err="1" smtClean="0"/>
              <a:t>Micropapillary</a:t>
            </a:r>
            <a:endParaRPr lang="en-US" sz="2400" dirty="0"/>
          </a:p>
        </p:txBody>
      </p:sp>
      <p:pic>
        <p:nvPicPr>
          <p:cNvPr id="11" name="Picture 10"/>
          <p:cNvPicPr>
            <a:picLocks noChangeAspect="1"/>
          </p:cNvPicPr>
          <p:nvPr/>
        </p:nvPicPr>
        <p:blipFill>
          <a:blip r:embed="rId4"/>
          <a:stretch>
            <a:fillRect/>
          </a:stretch>
        </p:blipFill>
        <p:spPr>
          <a:xfrm>
            <a:off x="5798994" y="1138257"/>
            <a:ext cx="2905632" cy="2174655"/>
          </a:xfrm>
          <a:prstGeom prst="rect">
            <a:avLst/>
          </a:prstGeom>
        </p:spPr>
      </p:pic>
      <p:pic>
        <p:nvPicPr>
          <p:cNvPr id="12" name="Picture 11"/>
          <p:cNvPicPr>
            <a:picLocks noChangeAspect="1"/>
          </p:cNvPicPr>
          <p:nvPr/>
        </p:nvPicPr>
        <p:blipFill>
          <a:blip r:embed="rId5"/>
          <a:stretch>
            <a:fillRect/>
          </a:stretch>
        </p:blipFill>
        <p:spPr>
          <a:xfrm>
            <a:off x="5776124" y="3829553"/>
            <a:ext cx="2910676" cy="2192460"/>
          </a:xfrm>
          <a:prstGeom prst="rect">
            <a:avLst/>
          </a:prstGeom>
        </p:spPr>
      </p:pic>
    </p:spTree>
    <p:extLst>
      <p:ext uri="{BB962C8B-B14F-4D97-AF65-F5344CB8AC3E}">
        <p14:creationId xmlns:p14="http://schemas.microsoft.com/office/powerpoint/2010/main" val="423124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Stage I and II</a:t>
            </a:r>
            <a:endParaRPr lang="en-US" sz="1538" spc="100" dirty="0" smtClean="0">
              <a:solidFill>
                <a:srgbClr val="54A9D1"/>
              </a:solidFill>
              <a:latin typeface="Helvetica Neue Medium"/>
              <a:cs typeface="Helvetica Neue Medium"/>
            </a:endParaRPr>
          </a:p>
        </p:txBody>
      </p:sp>
      <p:sp>
        <p:nvSpPr>
          <p:cNvPr id="10" name="Content Placeholder 9"/>
          <p:cNvSpPr>
            <a:spLocks noGrp="1"/>
          </p:cNvSpPr>
          <p:nvPr>
            <p:ph idx="1"/>
          </p:nvPr>
        </p:nvSpPr>
        <p:spPr/>
        <p:txBody>
          <a:bodyPr>
            <a:normAutofit lnSpcReduction="10000"/>
          </a:bodyPr>
          <a:lstStyle/>
          <a:p>
            <a:r>
              <a:rPr lang="en-US" dirty="0" smtClean="0"/>
              <a:t>Local Disease Control</a:t>
            </a:r>
          </a:p>
          <a:p>
            <a:pPr lvl="1"/>
            <a:r>
              <a:rPr lang="en-US" dirty="0" smtClean="0"/>
              <a:t>Surgery</a:t>
            </a:r>
          </a:p>
          <a:p>
            <a:pPr lvl="2"/>
            <a:r>
              <a:rPr lang="en-US" dirty="0" smtClean="0"/>
              <a:t>Breast Conservation Surgery</a:t>
            </a:r>
          </a:p>
          <a:p>
            <a:pPr lvl="2"/>
            <a:r>
              <a:rPr lang="en-US" dirty="0" smtClean="0"/>
              <a:t>Mastectomy</a:t>
            </a:r>
          </a:p>
          <a:p>
            <a:pPr lvl="3"/>
            <a:r>
              <a:rPr lang="en-US" dirty="0" smtClean="0"/>
              <a:t>With sentinel lymph node biopsy in both</a:t>
            </a:r>
          </a:p>
          <a:p>
            <a:pPr lvl="1"/>
            <a:r>
              <a:rPr lang="en-US" dirty="0" smtClean="0"/>
              <a:t>Radiation</a:t>
            </a:r>
          </a:p>
          <a:p>
            <a:pPr lvl="2"/>
            <a:r>
              <a:rPr lang="en-US" dirty="0" smtClean="0"/>
              <a:t>Whole Breast Radiotherapy</a:t>
            </a:r>
          </a:p>
          <a:p>
            <a:pPr lvl="3"/>
            <a:r>
              <a:rPr lang="en-US" dirty="0" smtClean="0"/>
              <a:t>Applied to the tumour bed, over a course of 5-6 week, or in older patients this can be shortened to a 2-3 week period</a:t>
            </a:r>
          </a:p>
          <a:p>
            <a:pPr lvl="3"/>
            <a:r>
              <a:rPr lang="en-US" dirty="0" smtClean="0"/>
              <a:t>Majority of local tumour recurrences occur at or around the tumour bed or localised lymph nodes</a:t>
            </a:r>
          </a:p>
          <a:p>
            <a:pPr lvl="1"/>
            <a:endParaRPr lang="en-US" dirty="0"/>
          </a:p>
        </p:txBody>
      </p:sp>
    </p:spTree>
    <p:extLst>
      <p:ext uri="{BB962C8B-B14F-4D97-AF65-F5344CB8AC3E}">
        <p14:creationId xmlns:p14="http://schemas.microsoft.com/office/powerpoint/2010/main" val="373480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496" y="1600200"/>
            <a:ext cx="6934303" cy="4525963"/>
          </a:xfrm>
        </p:spPr>
        <p:txBody>
          <a:bodyPr>
            <a:normAutofit fontScale="77500" lnSpcReduction="20000"/>
          </a:bodyPr>
          <a:lstStyle/>
          <a:p>
            <a:r>
              <a:rPr lang="en-US" dirty="0" smtClean="0"/>
              <a:t>Things taken into account when planning adjuvant therapy </a:t>
            </a:r>
          </a:p>
          <a:p>
            <a:pPr lvl="1">
              <a:buFont typeface="Arial"/>
              <a:buChar char="•"/>
            </a:pPr>
            <a:r>
              <a:rPr lang="en-US" dirty="0" smtClean="0"/>
              <a:t>Age </a:t>
            </a:r>
          </a:p>
          <a:p>
            <a:pPr lvl="1">
              <a:buFont typeface="Arial"/>
              <a:buChar char="•"/>
            </a:pPr>
            <a:r>
              <a:rPr lang="en-US" dirty="0" smtClean="0"/>
              <a:t>ECOG</a:t>
            </a:r>
          </a:p>
          <a:p>
            <a:pPr lvl="1">
              <a:buFont typeface="Arial"/>
              <a:buChar char="•"/>
            </a:pPr>
            <a:r>
              <a:rPr lang="en-US" dirty="0" smtClean="0"/>
              <a:t>Tumour size</a:t>
            </a:r>
          </a:p>
          <a:p>
            <a:pPr lvl="1">
              <a:buFont typeface="Arial"/>
              <a:buChar char="•"/>
            </a:pPr>
            <a:r>
              <a:rPr lang="en-US" dirty="0" smtClean="0"/>
              <a:t>Tumour Histology</a:t>
            </a:r>
          </a:p>
          <a:p>
            <a:pPr lvl="1">
              <a:buFont typeface="Arial"/>
              <a:buChar char="•"/>
            </a:pPr>
            <a:r>
              <a:rPr lang="en-US" dirty="0" smtClean="0"/>
              <a:t>Lymphatic Invasion</a:t>
            </a:r>
          </a:p>
          <a:p>
            <a:pPr lvl="1">
              <a:buFont typeface="Arial"/>
              <a:buChar char="•"/>
            </a:pPr>
            <a:r>
              <a:rPr lang="en-US" dirty="0" smtClean="0"/>
              <a:t>Proliferative Rate</a:t>
            </a:r>
          </a:p>
          <a:p>
            <a:pPr lvl="1">
              <a:buFont typeface="Arial"/>
              <a:buChar char="•"/>
            </a:pPr>
            <a:r>
              <a:rPr lang="en-US" dirty="0" smtClean="0"/>
              <a:t>Hormone Receptor Status</a:t>
            </a:r>
          </a:p>
          <a:p>
            <a:pPr lvl="1">
              <a:buFont typeface="Arial"/>
              <a:buChar char="•"/>
            </a:pPr>
            <a:r>
              <a:rPr lang="en-US" dirty="0" smtClean="0"/>
              <a:t>HER2 Status </a:t>
            </a:r>
          </a:p>
          <a:p>
            <a:pPr lvl="2"/>
            <a:r>
              <a:rPr lang="en-US" dirty="0" smtClean="0"/>
              <a:t>Intrinsic Molecular Subtypes</a:t>
            </a:r>
          </a:p>
          <a:p>
            <a:pPr lvl="2"/>
            <a:r>
              <a:rPr lang="en-US" dirty="0" smtClean="0"/>
              <a:t>Gene Expression Signatures</a:t>
            </a:r>
          </a:p>
          <a:p>
            <a:pPr lvl="1">
              <a:buFont typeface="Arial"/>
              <a:buChar char="•"/>
            </a:pPr>
            <a:r>
              <a:rPr lang="en-US" dirty="0" smtClean="0"/>
              <a:t>Patient Preference</a:t>
            </a:r>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Therefore….</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93783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4-03-20 at 12.04.17 am.png"/>
          <p:cNvPicPr>
            <a:picLocks noGrp="1" noChangeAspect="1"/>
          </p:cNvPicPr>
          <p:nvPr>
            <p:ph idx="1"/>
          </p:nvPr>
        </p:nvPicPr>
        <p:blipFill>
          <a:blip r:embed="rId3">
            <a:extLst>
              <a:ext uri="{28A0092B-C50C-407E-A947-70E740481C1C}">
                <a14:useLocalDpi xmlns:a14="http://schemas.microsoft.com/office/drawing/2010/main" val="0"/>
              </a:ext>
            </a:extLst>
          </a:blip>
          <a:srcRect t="7474" b="7474"/>
          <a:stretch>
            <a:fillRect/>
          </a:stretch>
        </p:blipFill>
        <p:spPr>
          <a:xfrm>
            <a:off x="457200" y="1226105"/>
            <a:ext cx="8229600" cy="4525963"/>
          </a:xfrm>
        </p:spPr>
      </p:pic>
      <p:pic>
        <p:nvPicPr>
          <p:cNvPr id="4" name="Picture 3" descr="4159 OCV Powerpoint 200412.pdf"/>
          <p:cNvPicPr>
            <a:picLocks noChangeAspect="1"/>
          </p:cNvPicPr>
          <p:nvPr/>
        </p:nvPicPr>
        <p:blipFill rotWithShape="1">
          <a:blip r:embed="rId4"/>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Chemotherapy</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37341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3"/>
          <a:stretch>
            <a:fillRect/>
          </a:stretch>
        </p:blipFill>
        <p:spPr>
          <a:xfrm>
            <a:off x="0" y="0"/>
            <a:ext cx="9144000" cy="6858000"/>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Epidemiology- Australia</a:t>
            </a:r>
            <a:endParaRPr lang="en-US" sz="1538" spc="100" dirty="0" smtClean="0">
              <a:solidFill>
                <a:srgbClr val="54A9D1"/>
              </a:solidFill>
              <a:latin typeface="Helvetica Neue Medium"/>
              <a:cs typeface="Helvetica Neue Medium"/>
            </a:endParaRPr>
          </a:p>
        </p:txBody>
      </p:sp>
      <p:sp>
        <p:nvSpPr>
          <p:cNvPr id="9" name="Title 8"/>
          <p:cNvSpPr>
            <a:spLocks noGrp="1"/>
          </p:cNvSpPr>
          <p:nvPr>
            <p:ph type="title"/>
          </p:nvPr>
        </p:nvSpPr>
        <p:spPr>
          <a:xfrm>
            <a:off x="457199" y="6409246"/>
            <a:ext cx="7114379" cy="324444"/>
          </a:xfrm>
        </p:spPr>
        <p:txBody>
          <a:bodyPr>
            <a:noAutofit/>
          </a:bodyPr>
          <a:lstStyle/>
          <a:p>
            <a:r>
              <a:rPr lang="en-US" sz="1000" dirty="0" smtClean="0"/>
              <a:t>Australian Institute of Health and Welfare 2014. ACIM (Australian Cancer Incidence and Mortality) Books. Canberra. AIHW</a:t>
            </a:r>
            <a:endParaRPr lang="en-US" sz="1000" dirty="0"/>
          </a:p>
        </p:txBody>
      </p:sp>
      <p:sp>
        <p:nvSpPr>
          <p:cNvPr id="17" name="Content Placeholder 16"/>
          <p:cNvSpPr>
            <a:spLocks noGrp="1"/>
          </p:cNvSpPr>
          <p:nvPr>
            <p:ph idx="1"/>
          </p:nvPr>
        </p:nvSpPr>
        <p:spPr>
          <a:xfrm>
            <a:off x="4786004" y="2369698"/>
            <a:ext cx="3918622" cy="2449600"/>
          </a:xfrm>
        </p:spPr>
        <p:txBody>
          <a:bodyPr>
            <a:normAutofit fontScale="92500" lnSpcReduction="10000"/>
          </a:bodyPr>
          <a:lstStyle/>
          <a:p>
            <a:r>
              <a:rPr lang="en-US" dirty="0" smtClean="0"/>
              <a:t>Overall is the third leading cause of cancer</a:t>
            </a:r>
          </a:p>
          <a:p>
            <a:r>
              <a:rPr lang="en-US" dirty="0" smtClean="0"/>
              <a:t>Most common cause of cancer in women</a:t>
            </a:r>
          </a:p>
        </p:txBody>
      </p:sp>
      <p:pic>
        <p:nvPicPr>
          <p:cNvPr id="18" name="Picture 17"/>
          <p:cNvPicPr>
            <a:picLocks noChangeAspect="1"/>
          </p:cNvPicPr>
          <p:nvPr/>
        </p:nvPicPr>
        <p:blipFill>
          <a:blip r:embed="rId4"/>
          <a:stretch>
            <a:fillRect/>
          </a:stretch>
        </p:blipFill>
        <p:spPr>
          <a:xfrm>
            <a:off x="548637" y="1485725"/>
            <a:ext cx="4831457" cy="4301855"/>
          </a:xfrm>
          <a:prstGeom prst="rect">
            <a:avLst/>
          </a:prstGeom>
        </p:spPr>
      </p:pic>
    </p:spTree>
    <p:extLst>
      <p:ext uri="{BB962C8B-B14F-4D97-AF65-F5344CB8AC3E}">
        <p14:creationId xmlns:p14="http://schemas.microsoft.com/office/powerpoint/2010/main" val="1374422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553" r="90"/>
          <a:stretch/>
        </p:blipFill>
        <p:spPr>
          <a:xfrm>
            <a:off x="905785" y="1709720"/>
            <a:ext cx="7531801" cy="3067732"/>
          </a:xfrm>
        </p:spPr>
      </p:pic>
      <p:pic>
        <p:nvPicPr>
          <p:cNvPr id="5" name="Picture 4" descr="4159 OCV Powerpoint 200412.pdf"/>
          <p:cNvPicPr>
            <a:picLocks noChangeAspect="1"/>
          </p:cNvPicPr>
          <p:nvPr/>
        </p:nvPicPr>
        <p:blipFill rotWithShape="1">
          <a:blip r:embed="rId4"/>
          <a:srcRect b="84451"/>
          <a:stretch/>
        </p:blipFill>
        <p:spPr>
          <a:xfrm>
            <a:off x="0" y="0"/>
            <a:ext cx="9144000" cy="106636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Historical Chemotherapy Timeline</a:t>
            </a:r>
            <a:endParaRPr lang="en-US" sz="1538" spc="100" dirty="0" smtClean="0">
              <a:solidFill>
                <a:srgbClr val="54A9D1"/>
              </a:solidFill>
              <a:latin typeface="Helvetica Neue Medium"/>
              <a:cs typeface="Helvetica Neue Medium"/>
            </a:endParaRPr>
          </a:p>
        </p:txBody>
      </p:sp>
      <p:sp>
        <p:nvSpPr>
          <p:cNvPr id="7" name="TextBox 6"/>
          <p:cNvSpPr txBox="1"/>
          <p:nvPr/>
        </p:nvSpPr>
        <p:spPr>
          <a:xfrm>
            <a:off x="689184" y="5955988"/>
            <a:ext cx="5995905" cy="261610"/>
          </a:xfrm>
          <a:prstGeom prst="rect">
            <a:avLst/>
          </a:prstGeom>
          <a:noFill/>
        </p:spPr>
        <p:txBody>
          <a:bodyPr wrap="square" rtlCol="0">
            <a:spAutoFit/>
          </a:bodyPr>
          <a:lstStyle/>
          <a:p>
            <a:r>
              <a:rPr lang="en-US" sz="1100" dirty="0" err="1" smtClean="0"/>
              <a:t>Verrill</a:t>
            </a:r>
            <a:r>
              <a:rPr lang="en-US" sz="1100" dirty="0" smtClean="0"/>
              <a:t> M, </a:t>
            </a:r>
            <a:r>
              <a:rPr lang="en-US" sz="1100" i="1" dirty="0" smtClean="0"/>
              <a:t>Chemotherapy for early-stage breast cancer: a brief history. </a:t>
            </a:r>
            <a:r>
              <a:rPr lang="en-US" sz="1100" dirty="0" smtClean="0"/>
              <a:t>British Journal of Cancer (2009)</a:t>
            </a:r>
            <a:r>
              <a:rPr lang="en-US" sz="1100" i="1" dirty="0" smtClean="0"/>
              <a:t> </a:t>
            </a:r>
            <a:endParaRPr lang="en-US" sz="1100" dirty="0"/>
          </a:p>
        </p:txBody>
      </p:sp>
    </p:spTree>
    <p:extLst>
      <p:ext uri="{BB962C8B-B14F-4D97-AF65-F5344CB8AC3E}">
        <p14:creationId xmlns:p14="http://schemas.microsoft.com/office/powerpoint/2010/main" val="513290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smtClean="0"/>
              <a:t>CMF (Cyclophosphamide, Methotrexate, 5-FU)</a:t>
            </a:r>
          </a:p>
          <a:p>
            <a:pPr marL="514350" indent="-514350">
              <a:buFont typeface="+mj-lt"/>
              <a:buAutoNum type="arabicPeriod"/>
            </a:pPr>
            <a:r>
              <a:rPr lang="en-US" dirty="0" smtClean="0"/>
              <a:t>AC (Doxorubicin, Cyclophosphamide)</a:t>
            </a:r>
          </a:p>
          <a:p>
            <a:pPr marL="514350" indent="-514350">
              <a:buFont typeface="+mj-lt"/>
              <a:buAutoNum type="arabicPeriod"/>
            </a:pPr>
            <a:r>
              <a:rPr lang="en-US" dirty="0" smtClean="0"/>
              <a:t>FEC (5-FU, </a:t>
            </a:r>
            <a:r>
              <a:rPr lang="en-US" dirty="0" err="1" smtClean="0"/>
              <a:t>Epirubicin</a:t>
            </a:r>
            <a:r>
              <a:rPr lang="en-US" dirty="0" smtClean="0"/>
              <a:t>, Cyclophosphamide)</a:t>
            </a:r>
          </a:p>
          <a:p>
            <a:pPr marL="514350" indent="-514350">
              <a:buFont typeface="+mj-lt"/>
              <a:buAutoNum type="arabicPeriod"/>
            </a:pPr>
            <a:r>
              <a:rPr lang="en-US" dirty="0" smtClean="0"/>
              <a:t>AC-docetaxel, AC-paclitaxel</a:t>
            </a:r>
          </a:p>
          <a:p>
            <a:pPr marL="514350" indent="-514350">
              <a:buFont typeface="+mj-lt"/>
              <a:buAutoNum type="arabicPeriod"/>
            </a:pPr>
            <a:r>
              <a:rPr lang="en-US" dirty="0" smtClean="0"/>
              <a:t>Dose Dense AC</a:t>
            </a:r>
          </a:p>
          <a:p>
            <a:pPr marL="514350" indent="-514350">
              <a:buFont typeface="+mj-lt"/>
              <a:buAutoNum type="arabicPeriod"/>
            </a:pPr>
            <a:r>
              <a:rPr lang="en-US" dirty="0" smtClean="0"/>
              <a:t>FEC-T</a:t>
            </a:r>
          </a:p>
          <a:p>
            <a:endParaRPr lang="en-US" dirty="0" smtClean="0"/>
          </a:p>
        </p:txBody>
      </p:sp>
      <p:pic>
        <p:nvPicPr>
          <p:cNvPr id="4" name="Picture 3"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Historical Chemotherapy Timeline</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90982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70283003"/>
              </p:ext>
            </p:extLst>
          </p:nvPr>
        </p:nvGraphicFramePr>
        <p:xfrm>
          <a:off x="457200" y="3790175"/>
          <a:ext cx="8229600" cy="2631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4159 OCV Powerpoint 200412.pdf"/>
          <p:cNvPicPr>
            <a:picLocks noChangeAspect="1"/>
          </p:cNvPicPr>
          <p:nvPr/>
        </p:nvPicPr>
        <p:blipFill rotWithShape="1">
          <a:blip r:embed="rId8"/>
          <a:srcRect b="84451"/>
          <a:stretch/>
        </p:blipFill>
        <p:spPr>
          <a:xfrm>
            <a:off x="0" y="0"/>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What is Gold Standard?</a:t>
            </a:r>
            <a:endParaRPr lang="en-US" sz="1538" spc="100" dirty="0" smtClean="0">
              <a:solidFill>
                <a:srgbClr val="54A9D1"/>
              </a:solidFill>
              <a:latin typeface="Helvetica Neue Medium"/>
              <a:cs typeface="Helvetica Neue Medium"/>
            </a:endParaRPr>
          </a:p>
        </p:txBody>
      </p:sp>
      <p:pic>
        <p:nvPicPr>
          <p:cNvPr id="8" name="Picture 7"/>
          <p:cNvPicPr>
            <a:picLocks noChangeAspect="1"/>
          </p:cNvPicPr>
          <p:nvPr/>
        </p:nvPicPr>
        <p:blipFill>
          <a:blip r:embed="rId9"/>
          <a:stretch>
            <a:fillRect/>
          </a:stretch>
        </p:blipFill>
        <p:spPr>
          <a:xfrm>
            <a:off x="1879600" y="1066367"/>
            <a:ext cx="5372100" cy="2527300"/>
          </a:xfrm>
          <a:prstGeom prst="rect">
            <a:avLst/>
          </a:prstGeom>
        </p:spPr>
      </p:pic>
      <p:sp>
        <p:nvSpPr>
          <p:cNvPr id="9" name="TextBox 8"/>
          <p:cNvSpPr txBox="1"/>
          <p:nvPr/>
        </p:nvSpPr>
        <p:spPr>
          <a:xfrm>
            <a:off x="551347" y="6421502"/>
            <a:ext cx="7640101" cy="261610"/>
          </a:xfrm>
          <a:prstGeom prst="rect">
            <a:avLst/>
          </a:prstGeom>
          <a:noFill/>
        </p:spPr>
        <p:txBody>
          <a:bodyPr wrap="square" rtlCol="0">
            <a:spAutoFit/>
          </a:bodyPr>
          <a:lstStyle/>
          <a:p>
            <a:r>
              <a:rPr lang="en-US" sz="1100" dirty="0" err="1" smtClean="0"/>
              <a:t>Peto</a:t>
            </a:r>
            <a:r>
              <a:rPr lang="en-US" sz="1100" dirty="0" smtClean="0"/>
              <a:t>, R San Antonia Breast Cancer Symposium on behalf of the Early Breast Cancer </a:t>
            </a:r>
            <a:r>
              <a:rPr lang="en-US" sz="1100" dirty="0" err="1" smtClean="0"/>
              <a:t>Trialists</a:t>
            </a:r>
            <a:r>
              <a:rPr lang="en-US" sz="1100" dirty="0" smtClean="0"/>
              <a:t>’ Collaborative Group</a:t>
            </a:r>
            <a:endParaRPr lang="en-US" sz="1100" dirty="0"/>
          </a:p>
        </p:txBody>
      </p:sp>
    </p:spTree>
    <p:extLst>
      <p:ext uri="{BB962C8B-B14F-4D97-AF65-F5344CB8AC3E}">
        <p14:creationId xmlns:p14="http://schemas.microsoft.com/office/powerpoint/2010/main" val="2549641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 </a:t>
            </a:r>
            <a:endParaRPr lang="en-US" dirty="0"/>
          </a:p>
        </p:txBody>
      </p:sp>
      <p:sp>
        <p:nvSpPr>
          <p:cNvPr id="9" name="Content Placeholder 8"/>
          <p:cNvSpPr>
            <a:spLocks noGrp="1"/>
          </p:cNvSpPr>
          <p:nvPr>
            <p:ph idx="1"/>
          </p:nvPr>
        </p:nvSpPr>
        <p:spPr/>
        <p:txBody>
          <a:bodyPr/>
          <a:lstStyle/>
          <a:p>
            <a:r>
              <a:rPr lang="en-US" dirty="0" smtClean="0"/>
              <a:t>EBCTCG meta-analysis (2011)</a:t>
            </a:r>
          </a:p>
          <a:p>
            <a:pPr lvl="1"/>
            <a:r>
              <a:rPr lang="en-US" dirty="0" smtClean="0"/>
              <a:t>Anthracycline- containing regimens</a:t>
            </a:r>
          </a:p>
          <a:p>
            <a:pPr lvl="3"/>
            <a:r>
              <a:rPr lang="en-US" dirty="0" smtClean="0"/>
              <a:t>Decreased risk of recurrence resulting in an absolute reduction of 8%</a:t>
            </a:r>
          </a:p>
          <a:p>
            <a:pPr lvl="3"/>
            <a:r>
              <a:rPr lang="en-US" dirty="0" smtClean="0"/>
              <a:t>Reduction of BC mortality to an absolute decreased of 6.5%</a:t>
            </a:r>
          </a:p>
          <a:p>
            <a:pPr lvl="3"/>
            <a:r>
              <a:rPr lang="en-US" dirty="0" smtClean="0"/>
              <a:t>Reduction in overall mortality to an absolute of 5.0% </a:t>
            </a:r>
          </a:p>
          <a:p>
            <a:pPr lvl="1"/>
            <a:r>
              <a:rPr lang="en-US" dirty="0" smtClean="0"/>
              <a:t>CMF</a:t>
            </a:r>
          </a:p>
          <a:p>
            <a:pPr lvl="3"/>
            <a:r>
              <a:rPr lang="en-US" dirty="0" smtClean="0"/>
              <a:t>Decrease in the risk of recurrence in an absolute reduction of 10.2%</a:t>
            </a:r>
          </a:p>
          <a:p>
            <a:pPr lvl="3"/>
            <a:r>
              <a:rPr lang="en-US" dirty="0" smtClean="0"/>
              <a:t>Reduction in BC mortality to an absolute decreased of 6.2%</a:t>
            </a:r>
          </a:p>
          <a:p>
            <a:pPr lvl="3"/>
            <a:r>
              <a:rPr lang="en-US" dirty="0" smtClean="0"/>
              <a:t>Reduction in overall mortality to absolute decrease of 4.7%</a:t>
            </a:r>
          </a:p>
          <a:p>
            <a:pPr lvl="2"/>
            <a:endParaRPr lang="en-US" dirty="0"/>
          </a:p>
        </p:txBody>
      </p:sp>
      <p:pic>
        <p:nvPicPr>
          <p:cNvPr id="4" name="Picture 3" descr="4159 OCV Powerpoint 200412.pdf"/>
          <p:cNvPicPr>
            <a:picLocks noChangeAspect="1"/>
          </p:cNvPicPr>
          <p:nvPr/>
        </p:nvPicPr>
        <p:blipFill rotWithShape="1">
          <a:blip r:embed="rId3"/>
          <a:srcRect b="84717"/>
          <a:stretch/>
        </p:blipFill>
        <p:spPr>
          <a:xfrm>
            <a:off x="0" y="0"/>
            <a:ext cx="9144000" cy="1048082"/>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Rationale for Adjuvant Therapy</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08709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Adjuvant </a:t>
            </a:r>
            <a:r>
              <a:rPr lang="en-US" sz="1538" spc="100" dirty="0" err="1" smtClean="0">
                <a:solidFill>
                  <a:srgbClr val="54A9D1"/>
                </a:solidFill>
                <a:latin typeface="Helvetica Neue Medium"/>
                <a:cs typeface="Helvetica Neue Light"/>
              </a:rPr>
              <a:t>CTx</a:t>
            </a:r>
            <a:r>
              <a:rPr lang="en-US" sz="1538" spc="100" dirty="0" smtClean="0">
                <a:solidFill>
                  <a:srgbClr val="54A9D1"/>
                </a:solidFill>
                <a:latin typeface="Helvetica Neue Medium"/>
                <a:cs typeface="Helvetica Neue Light"/>
              </a:rPr>
              <a:t>: General Principles</a:t>
            </a:r>
            <a:endParaRPr lang="en-US" sz="1538" spc="100" dirty="0" smtClean="0">
              <a:solidFill>
                <a:srgbClr val="54A9D1"/>
              </a:solidFill>
              <a:latin typeface="Helvetica Neue Medium"/>
              <a:cs typeface="Helvetica Neue Medium"/>
            </a:endParaRPr>
          </a:p>
        </p:txBody>
      </p:sp>
      <p:sp>
        <p:nvSpPr>
          <p:cNvPr id="9" name="Content Placeholder 8"/>
          <p:cNvSpPr>
            <a:spLocks noGrp="1"/>
          </p:cNvSpPr>
          <p:nvPr>
            <p:ph idx="1"/>
          </p:nvPr>
        </p:nvSpPr>
        <p:spPr>
          <a:xfrm>
            <a:off x="457200" y="1929544"/>
            <a:ext cx="8229600" cy="4196620"/>
          </a:xfrm>
        </p:spPr>
        <p:txBody>
          <a:bodyPr>
            <a:normAutofit/>
          </a:bodyPr>
          <a:lstStyle/>
          <a:p>
            <a:r>
              <a:rPr lang="en-US" dirty="0" smtClean="0"/>
              <a:t>Maintain full dose density</a:t>
            </a:r>
          </a:p>
          <a:p>
            <a:r>
              <a:rPr lang="en-US" dirty="0" smtClean="0"/>
              <a:t>Women &gt; 70 need more </a:t>
            </a:r>
            <a:r>
              <a:rPr lang="en-US" dirty="0" err="1" smtClean="0"/>
              <a:t>individualised</a:t>
            </a:r>
            <a:r>
              <a:rPr lang="en-US" dirty="0" smtClean="0"/>
              <a:t> decisions</a:t>
            </a:r>
          </a:p>
          <a:p>
            <a:r>
              <a:rPr lang="en-US" dirty="0" smtClean="0"/>
              <a:t>There is no added benefit to dose escalation in adjuvant treatment</a:t>
            </a:r>
          </a:p>
          <a:p>
            <a:r>
              <a:rPr lang="en-US" dirty="0" smtClean="0"/>
              <a:t>Poly-chemotherapy is preferred</a:t>
            </a:r>
          </a:p>
          <a:p>
            <a:endParaRPr lang="en-US" dirty="0"/>
          </a:p>
        </p:txBody>
      </p:sp>
    </p:spTree>
    <p:extLst>
      <p:ext uri="{BB962C8B-B14F-4D97-AF65-F5344CB8AC3E}">
        <p14:creationId xmlns:p14="http://schemas.microsoft.com/office/powerpoint/2010/main" val="223382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High Grade Basal Disease</a:t>
            </a:r>
            <a:endParaRPr lang="en-US" sz="1538" spc="100" dirty="0" smtClean="0">
              <a:solidFill>
                <a:srgbClr val="54A9D1"/>
              </a:solidFill>
              <a:latin typeface="Helvetica Neue Medium"/>
              <a:cs typeface="Helvetica Neue Medium"/>
            </a:endParaRPr>
          </a:p>
        </p:txBody>
      </p:sp>
      <p:sp>
        <p:nvSpPr>
          <p:cNvPr id="3" name="Content Placeholder 2"/>
          <p:cNvSpPr>
            <a:spLocks noGrp="1"/>
          </p:cNvSpPr>
          <p:nvPr>
            <p:ph idx="1"/>
          </p:nvPr>
        </p:nvSpPr>
        <p:spPr/>
        <p:txBody>
          <a:bodyPr/>
          <a:lstStyle/>
          <a:p>
            <a:r>
              <a:rPr lang="en-US" dirty="0" smtClean="0"/>
              <a:t>Accounts for 10-15% of all breast cancer</a:t>
            </a:r>
          </a:p>
          <a:p>
            <a:pPr lvl="1"/>
            <a:r>
              <a:rPr lang="en-US" dirty="0" smtClean="0"/>
              <a:t>More common in young and/or black patients</a:t>
            </a:r>
          </a:p>
          <a:p>
            <a:pPr lvl="1"/>
            <a:r>
              <a:rPr lang="en-US" dirty="0" smtClean="0"/>
              <a:t>Commonly presents as higher grade</a:t>
            </a:r>
          </a:p>
          <a:p>
            <a:r>
              <a:rPr lang="en-US" dirty="0" smtClean="0"/>
              <a:t>Prognosis is more difficult </a:t>
            </a:r>
          </a:p>
          <a:p>
            <a:pPr lvl="1"/>
            <a:r>
              <a:rPr lang="en-US" dirty="0" smtClean="0"/>
              <a:t>Does not correlate as closely with tumour size or nodal involvement</a:t>
            </a:r>
          </a:p>
          <a:p>
            <a:r>
              <a:rPr lang="en-US" dirty="0" smtClean="0"/>
              <a:t>Requires treatment with adjuvant </a:t>
            </a:r>
            <a:r>
              <a:rPr lang="en-US" dirty="0" err="1" smtClean="0"/>
              <a:t>CTx</a:t>
            </a:r>
            <a:r>
              <a:rPr lang="en-US" dirty="0" smtClean="0"/>
              <a:t> at a smaller tumour size</a:t>
            </a:r>
            <a:endParaRPr lang="en-US" dirty="0"/>
          </a:p>
        </p:txBody>
      </p:sp>
    </p:spTree>
    <p:extLst>
      <p:ext uri="{BB962C8B-B14F-4D97-AF65-F5344CB8AC3E}">
        <p14:creationId xmlns:p14="http://schemas.microsoft.com/office/powerpoint/2010/main" val="92251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2180"/>
          <a:stretch/>
        </p:blipFill>
        <p:spPr>
          <a:xfrm>
            <a:off x="0" y="0"/>
            <a:ext cx="9014538" cy="1222129"/>
          </a:xfrm>
          <a:prstGeom prst="rect">
            <a:avLst/>
          </a:prstGeom>
        </p:spPr>
      </p:pic>
      <p:sp>
        <p:nvSpPr>
          <p:cNvPr id="5" name="Content Placeholder 2"/>
          <p:cNvSpPr txBox="1">
            <a:spLocks/>
          </p:cNvSpPr>
          <p:nvPr/>
        </p:nvSpPr>
        <p:spPr>
          <a:xfrm>
            <a:off x="609600" y="144424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Hormone Receptors </a:t>
            </a:r>
          </a:p>
          <a:p>
            <a:pPr lvl="1"/>
            <a:r>
              <a:rPr lang="en-US" dirty="0" smtClean="0"/>
              <a:t>Oestrogen/ Progesterone</a:t>
            </a:r>
          </a:p>
          <a:p>
            <a:pPr lvl="2"/>
            <a:r>
              <a:rPr lang="en-US" dirty="0" smtClean="0"/>
              <a:t>Regulate gene expression through interaction with hormone response elements. </a:t>
            </a:r>
          </a:p>
          <a:p>
            <a:pPr lvl="2"/>
            <a:endParaRPr lang="en-US" dirty="0"/>
          </a:p>
        </p:txBody>
      </p:sp>
      <p:sp>
        <p:nvSpPr>
          <p:cNvPr id="6" name="Title 1"/>
          <p:cNvSpPr txBox="1">
            <a:spLocks/>
          </p:cNvSpPr>
          <p:nvPr/>
        </p:nvSpPr>
        <p:spPr>
          <a:xfrm>
            <a:off x="2743790" y="26791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Oestrogen and Progesterone Receptors</a:t>
            </a:r>
            <a:endParaRPr lang="en-US" sz="1538" spc="100" dirty="0" smtClean="0">
              <a:solidFill>
                <a:srgbClr val="54A9D1"/>
              </a:solidFill>
              <a:latin typeface="Helvetica Neue Medium"/>
              <a:cs typeface="Helvetica Neue Medium"/>
            </a:endParaRPr>
          </a:p>
        </p:txBody>
      </p:sp>
      <p:pic>
        <p:nvPicPr>
          <p:cNvPr id="8" name="Picture 7"/>
          <p:cNvPicPr>
            <a:picLocks noChangeAspect="1"/>
          </p:cNvPicPr>
          <p:nvPr/>
        </p:nvPicPr>
        <p:blipFill>
          <a:blip r:embed="rId4"/>
          <a:stretch>
            <a:fillRect/>
          </a:stretch>
        </p:blipFill>
        <p:spPr>
          <a:xfrm>
            <a:off x="2605068" y="3707230"/>
            <a:ext cx="3612732" cy="2715865"/>
          </a:xfrm>
          <a:prstGeom prst="rect">
            <a:avLst/>
          </a:prstGeom>
        </p:spPr>
      </p:pic>
    </p:spTree>
    <p:extLst>
      <p:ext uri="{BB962C8B-B14F-4D97-AF65-F5344CB8AC3E}">
        <p14:creationId xmlns:p14="http://schemas.microsoft.com/office/powerpoint/2010/main" val="2226672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96053"/>
            <a:ext cx="8229600" cy="4525963"/>
          </a:xfrm>
        </p:spPr>
        <p:txBody>
          <a:bodyPr>
            <a:normAutofit lnSpcReduction="10000"/>
          </a:bodyPr>
          <a:lstStyle/>
          <a:p>
            <a:r>
              <a:rPr lang="en-US" dirty="0" smtClean="0"/>
              <a:t>Positive prognostic indicator</a:t>
            </a:r>
          </a:p>
          <a:p>
            <a:pPr lvl="1"/>
            <a:r>
              <a:rPr lang="en-US" dirty="0" smtClean="0"/>
              <a:t>Late disease recurrence</a:t>
            </a:r>
          </a:p>
          <a:p>
            <a:pPr lvl="2"/>
            <a:r>
              <a:rPr lang="en-US" dirty="0" smtClean="0"/>
              <a:t>ER/PR –ve: </a:t>
            </a:r>
          </a:p>
          <a:p>
            <a:pPr lvl="3"/>
            <a:r>
              <a:rPr lang="en-US" dirty="0" smtClean="0"/>
              <a:t>greatest risk &lt; 5 years, then dramatic decline</a:t>
            </a:r>
          </a:p>
          <a:p>
            <a:pPr lvl="2"/>
            <a:r>
              <a:rPr lang="en-US" dirty="0" smtClean="0"/>
              <a:t>ER/PR +ve: </a:t>
            </a:r>
          </a:p>
          <a:p>
            <a:pPr lvl="3"/>
            <a:r>
              <a:rPr lang="en-US" dirty="0" smtClean="0"/>
              <a:t>Slower rise in recurrence and more gradual decline</a:t>
            </a:r>
          </a:p>
          <a:p>
            <a:r>
              <a:rPr lang="en-US" dirty="0" smtClean="0"/>
              <a:t>Predictive indicator</a:t>
            </a:r>
          </a:p>
          <a:p>
            <a:pPr lvl="1"/>
            <a:r>
              <a:rPr lang="en-US" dirty="0" smtClean="0"/>
              <a:t>Of response to endocrine therapy</a:t>
            </a:r>
          </a:p>
          <a:p>
            <a:pPr lvl="2"/>
            <a:r>
              <a:rPr lang="en-US" dirty="0" smtClean="0"/>
              <a:t>Higher degrees of positivity indicate increased response</a:t>
            </a:r>
            <a:endParaRPr lang="en-US" dirty="0"/>
          </a:p>
        </p:txBody>
      </p:sp>
      <p:sp>
        <p:nvSpPr>
          <p:cNvPr id="5" name="Title 1"/>
          <p:cNvSpPr txBox="1">
            <a:spLocks/>
          </p:cNvSpPr>
          <p:nvPr/>
        </p:nvSpPr>
        <p:spPr>
          <a:xfrm>
            <a:off x="2603370" y="11551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Oestrogen and Progesterone Receptors</a:t>
            </a:r>
            <a:endParaRPr lang="en-US" sz="1538" spc="100" dirty="0" smtClean="0">
              <a:solidFill>
                <a:srgbClr val="54A9D1"/>
              </a:solidFill>
              <a:latin typeface="Helvetica Neue Medium"/>
              <a:cs typeface="Helvetica Neue Medium"/>
            </a:endParaRPr>
          </a:p>
        </p:txBody>
      </p:sp>
      <p:pic>
        <p:nvPicPr>
          <p:cNvPr id="6" name="Picture 5" descr="4159 OCV Powerpoint 200412.pdf"/>
          <p:cNvPicPr>
            <a:picLocks noChangeAspect="1"/>
          </p:cNvPicPr>
          <p:nvPr/>
        </p:nvPicPr>
        <p:blipFill rotWithShape="1">
          <a:blip r:embed="rId3"/>
          <a:srcRect b="82180"/>
          <a:stretch/>
        </p:blipFill>
        <p:spPr>
          <a:xfrm>
            <a:off x="0" y="227651"/>
            <a:ext cx="9014538" cy="994478"/>
          </a:xfrm>
          <a:prstGeom prst="rect">
            <a:avLst/>
          </a:prstGeom>
        </p:spPr>
      </p:pic>
    </p:spTree>
    <p:extLst>
      <p:ext uri="{BB962C8B-B14F-4D97-AF65-F5344CB8AC3E}">
        <p14:creationId xmlns:p14="http://schemas.microsoft.com/office/powerpoint/2010/main" val="3968865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Endocrine Therapy</a:t>
            </a:r>
          </a:p>
          <a:p>
            <a:pPr lvl="1"/>
            <a:r>
              <a:rPr lang="en-US" dirty="0" smtClean="0"/>
              <a:t>Reduces the risk of systemic recurrence</a:t>
            </a:r>
          </a:p>
          <a:p>
            <a:pPr lvl="1"/>
            <a:r>
              <a:rPr lang="en-US" dirty="0" smtClean="0"/>
              <a:t>Increased overall survival</a:t>
            </a:r>
          </a:p>
          <a:p>
            <a:pPr lvl="2"/>
            <a:r>
              <a:rPr lang="en-US" i="1" dirty="0" smtClean="0"/>
              <a:t>All women regardless of age, menopausal status, nodal involvement, tumour size, HER2 status or use of chemotherapy</a:t>
            </a:r>
          </a:p>
          <a:p>
            <a:r>
              <a:rPr lang="en-US" dirty="0" smtClean="0"/>
              <a:t>Therefore almost universal use across the population of HR +ve patients</a:t>
            </a:r>
          </a:p>
        </p:txBody>
      </p:sp>
      <p:pic>
        <p:nvPicPr>
          <p:cNvPr id="4" name="Picture 3"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Hormone Receptor +ve disease</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723709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diagnosis of menopause is made at the time of diagnosis</a:t>
            </a:r>
          </a:p>
          <a:p>
            <a:r>
              <a:rPr lang="en-US" dirty="0" smtClean="0"/>
              <a:t>Tamoxifen for 5 years is the current standard therapy</a:t>
            </a:r>
          </a:p>
          <a:p>
            <a:r>
              <a:rPr lang="en-US" dirty="0" smtClean="0"/>
              <a:t>Aromatase Inhibitors are not active for women with intact ovarian function </a:t>
            </a:r>
          </a:p>
          <a:p>
            <a:pPr lvl="1"/>
            <a:r>
              <a:rPr lang="en-US" dirty="0" smtClean="0"/>
              <a:t>Including </a:t>
            </a:r>
            <a:r>
              <a:rPr lang="en-US" dirty="0" err="1" smtClean="0"/>
              <a:t>amenorrhic</a:t>
            </a:r>
            <a:r>
              <a:rPr lang="en-US" dirty="0" smtClean="0"/>
              <a:t> women secondary to chemotherapy </a:t>
            </a:r>
          </a:p>
          <a:p>
            <a:r>
              <a:rPr lang="en-US" dirty="0" smtClean="0"/>
              <a:t>Ovarian Suppression</a:t>
            </a:r>
          </a:p>
          <a:p>
            <a:pPr lvl="1"/>
            <a:r>
              <a:rPr lang="en-US" dirty="0" smtClean="0"/>
              <a:t>Ovarian ablation/ Oophorectomy</a:t>
            </a:r>
          </a:p>
          <a:p>
            <a:pPr lvl="1"/>
            <a:r>
              <a:rPr lang="en-US" dirty="0" smtClean="0"/>
              <a:t>LHRH agonist</a:t>
            </a:r>
          </a:p>
        </p:txBody>
      </p:sp>
      <p:pic>
        <p:nvPicPr>
          <p:cNvPr id="4" name="Picture 3" descr="4159 OCV Powerpoint 200412.pdf"/>
          <p:cNvPicPr>
            <a:picLocks noChangeAspect="1"/>
          </p:cNvPicPr>
          <p:nvPr/>
        </p:nvPicPr>
        <p:blipFill rotWithShape="1">
          <a:blip r:embed="rId3"/>
          <a:srcRect b="84451"/>
          <a:stretch/>
        </p:blipFill>
        <p:spPr>
          <a:xfrm>
            <a:off x="0" y="0"/>
            <a:ext cx="89613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Endocrine Therapy: Pre-menopausal</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4048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Incidence rates higher in economically developed regions </a:t>
            </a:r>
          </a:p>
          <a:p>
            <a:pPr lvl="1"/>
            <a:r>
              <a:rPr lang="en-US" dirty="0" smtClean="0"/>
              <a:t>Inc. Australia, Western Europe, Nth. America</a:t>
            </a:r>
          </a:p>
          <a:p>
            <a:r>
              <a:rPr lang="en-US" dirty="0" smtClean="0"/>
              <a:t>Increased Incidence in 1980-1990 </a:t>
            </a:r>
          </a:p>
          <a:p>
            <a:pPr lvl="1"/>
            <a:r>
              <a:rPr lang="en-US" dirty="0" smtClean="0"/>
              <a:t>increased screening </a:t>
            </a:r>
          </a:p>
          <a:p>
            <a:r>
              <a:rPr lang="en-US" dirty="0" smtClean="0"/>
              <a:t>Decline in incidence in since 2000</a:t>
            </a:r>
          </a:p>
          <a:p>
            <a:pPr lvl="1"/>
            <a:r>
              <a:rPr lang="en-US" dirty="0" smtClean="0"/>
              <a:t>HRT related</a:t>
            </a:r>
          </a:p>
          <a:p>
            <a:r>
              <a:rPr lang="en-US" dirty="0" smtClean="0"/>
              <a:t>Worldwide increase in incidence </a:t>
            </a:r>
          </a:p>
          <a:p>
            <a:pPr lvl="1"/>
            <a:r>
              <a:rPr lang="en-US" dirty="0" smtClean="0"/>
              <a:t>Developing Countries</a:t>
            </a:r>
          </a:p>
          <a:p>
            <a:pPr marL="914400" lvl="2" indent="0">
              <a:buNone/>
            </a:pPr>
            <a:endParaRPr lang="en-US" dirty="0"/>
          </a:p>
        </p:txBody>
      </p:sp>
      <p:pic>
        <p:nvPicPr>
          <p:cNvPr id="4" name="Picture 3" descr="4159 OCV Powerpoint 200412.pdf"/>
          <p:cNvPicPr>
            <a:picLocks noChangeAspect="1"/>
          </p:cNvPicPr>
          <p:nvPr/>
        </p:nvPicPr>
        <p:blipFill rotWithShape="1">
          <a:blip r:embed="rId3"/>
          <a:srcRect b="83402"/>
          <a:stretch/>
        </p:blipFill>
        <p:spPr>
          <a:xfrm>
            <a:off x="-88612" y="24403"/>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Worldwide Incidence </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0434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3"/>
          <a:srcRect b="84451"/>
          <a:stretch/>
        </p:blipFill>
        <p:spPr>
          <a:xfrm>
            <a:off x="0" y="0"/>
            <a:ext cx="8961300" cy="106636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Endocrine Therapy: Tamoxifen</a:t>
            </a:r>
            <a:endParaRPr lang="en-US" sz="1538" spc="100" dirty="0" smtClean="0">
              <a:solidFill>
                <a:srgbClr val="54A9D1"/>
              </a:solidFill>
              <a:latin typeface="Helvetica Neue Medium"/>
              <a:cs typeface="Helvetica Neue Medium"/>
            </a:endParaRPr>
          </a:p>
        </p:txBody>
      </p:sp>
      <p:pic>
        <p:nvPicPr>
          <p:cNvPr id="8" name="Picture 7"/>
          <p:cNvPicPr>
            <a:picLocks noChangeAspect="1"/>
          </p:cNvPicPr>
          <p:nvPr/>
        </p:nvPicPr>
        <p:blipFill>
          <a:blip r:embed="rId4"/>
          <a:stretch>
            <a:fillRect/>
          </a:stretch>
        </p:blipFill>
        <p:spPr>
          <a:xfrm>
            <a:off x="1263989" y="1365594"/>
            <a:ext cx="6367492" cy="4781205"/>
          </a:xfrm>
          <a:prstGeom prst="rect">
            <a:avLst/>
          </a:prstGeom>
        </p:spPr>
      </p:pic>
    </p:spTree>
    <p:extLst>
      <p:ext uri="{BB962C8B-B14F-4D97-AF65-F5344CB8AC3E}">
        <p14:creationId xmlns:p14="http://schemas.microsoft.com/office/powerpoint/2010/main" val="267877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1600" spc="100" dirty="0" smtClean="0">
                <a:solidFill>
                  <a:prstClr val="black">
                    <a:lumMod val="75000"/>
                    <a:lumOff val="25000"/>
                  </a:prstClr>
                </a:solidFill>
                <a:latin typeface="Helvetica Neue Light"/>
                <a:cs typeface="Helvetica Neue Light"/>
              </a:rPr>
              <a:t>Breast Cancer | </a:t>
            </a:r>
            <a:r>
              <a:rPr lang="en-US" sz="1600" spc="100" dirty="0" smtClean="0">
                <a:solidFill>
                  <a:srgbClr val="54A9D1"/>
                </a:solidFill>
                <a:latin typeface="Helvetica Neue Medium"/>
                <a:cs typeface="Helvetica Neue Light"/>
              </a:rPr>
              <a:t>Aromatase Inhibitors</a:t>
            </a:r>
            <a:endParaRPr lang="en-US" sz="1600" spc="100" dirty="0" smtClean="0">
              <a:solidFill>
                <a:srgbClr val="54A9D1"/>
              </a:solidFill>
              <a:latin typeface="Helvetica Neue Medium"/>
              <a:cs typeface="Helvetica Neue Medium"/>
            </a:endParaRPr>
          </a:p>
        </p:txBody>
      </p:sp>
      <p:pic>
        <p:nvPicPr>
          <p:cNvPr id="7" name="Picture 6"/>
          <p:cNvPicPr>
            <a:picLocks noChangeAspect="1"/>
          </p:cNvPicPr>
          <p:nvPr/>
        </p:nvPicPr>
        <p:blipFill>
          <a:blip r:embed="rId4"/>
          <a:stretch>
            <a:fillRect/>
          </a:stretch>
        </p:blipFill>
        <p:spPr>
          <a:xfrm>
            <a:off x="457200" y="1600199"/>
            <a:ext cx="4084804" cy="4525963"/>
          </a:xfrm>
          <a:prstGeom prst="rect">
            <a:avLst/>
          </a:prstGeom>
        </p:spPr>
      </p:pic>
      <p:sp>
        <p:nvSpPr>
          <p:cNvPr id="8" name="Content Placeholder 7"/>
          <p:cNvSpPr>
            <a:spLocks noGrp="1"/>
          </p:cNvSpPr>
          <p:nvPr>
            <p:ph idx="1"/>
          </p:nvPr>
        </p:nvSpPr>
        <p:spPr>
          <a:xfrm>
            <a:off x="4656917" y="1722806"/>
            <a:ext cx="4029882" cy="4403357"/>
          </a:xfrm>
        </p:spPr>
        <p:txBody>
          <a:bodyPr>
            <a:normAutofit/>
          </a:bodyPr>
          <a:lstStyle/>
          <a:p>
            <a:pPr marL="0" indent="0">
              <a:buNone/>
            </a:pPr>
            <a:endParaRPr lang="en-US" dirty="0" smtClean="0"/>
          </a:p>
          <a:p>
            <a:r>
              <a:rPr lang="en-US" dirty="0" smtClean="0"/>
              <a:t>Suppress plasma oestrogen levels by inhibiting or inactivating aromatase</a:t>
            </a:r>
          </a:p>
        </p:txBody>
      </p:sp>
    </p:spTree>
    <p:extLst>
      <p:ext uri="{BB962C8B-B14F-4D97-AF65-F5344CB8AC3E}">
        <p14:creationId xmlns:p14="http://schemas.microsoft.com/office/powerpoint/2010/main" val="1050536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err="1" smtClean="0"/>
              <a:t>Anastrozole</a:t>
            </a:r>
            <a:endParaRPr lang="en-US" dirty="0" smtClean="0"/>
          </a:p>
          <a:p>
            <a:pPr lvl="1"/>
            <a:r>
              <a:rPr lang="en-US" dirty="0" smtClean="0"/>
              <a:t>Letrozole</a:t>
            </a:r>
          </a:p>
          <a:p>
            <a:pPr lvl="1"/>
            <a:r>
              <a:rPr lang="en-US" dirty="0" err="1" smtClean="0"/>
              <a:t>Exemestane</a:t>
            </a:r>
            <a:r>
              <a:rPr lang="en-US" dirty="0" smtClean="0"/>
              <a:t> (steroidal inhibitor) </a:t>
            </a:r>
          </a:p>
          <a:p>
            <a:r>
              <a:rPr lang="en-US" dirty="0" smtClean="0"/>
              <a:t>Comparable in efficacy</a:t>
            </a:r>
          </a:p>
          <a:p>
            <a:r>
              <a:rPr lang="en-US" dirty="0" smtClean="0"/>
              <a:t>Similar SE profile</a:t>
            </a:r>
          </a:p>
          <a:p>
            <a:pPr lvl="1"/>
            <a:r>
              <a:rPr lang="en-US" dirty="0" err="1" smtClean="0"/>
              <a:t>Arthralgias</a:t>
            </a:r>
            <a:r>
              <a:rPr lang="en-US" dirty="0" smtClean="0"/>
              <a:t>, </a:t>
            </a:r>
            <a:r>
              <a:rPr lang="en-US" dirty="0" err="1" smtClean="0"/>
              <a:t>myalgias</a:t>
            </a:r>
            <a:r>
              <a:rPr lang="en-US" dirty="0" smtClean="0"/>
              <a:t>, reduction in bone density</a:t>
            </a:r>
            <a:endParaRPr lang="en-US" dirty="0"/>
          </a:p>
        </p:txBody>
      </p:sp>
      <p:pic>
        <p:nvPicPr>
          <p:cNvPr id="4" name="Picture 3"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1600" spc="100" dirty="0" smtClean="0">
                <a:solidFill>
                  <a:prstClr val="black">
                    <a:lumMod val="75000"/>
                    <a:lumOff val="25000"/>
                  </a:prstClr>
                </a:solidFill>
                <a:latin typeface="Helvetica Neue Light"/>
                <a:cs typeface="Helvetica Neue Light"/>
              </a:rPr>
              <a:t>Breast Cancer | </a:t>
            </a:r>
            <a:r>
              <a:rPr lang="en-US" sz="1600" spc="100" dirty="0" smtClean="0">
                <a:solidFill>
                  <a:srgbClr val="54A9D1"/>
                </a:solidFill>
                <a:latin typeface="Helvetica Neue Medium"/>
                <a:cs typeface="Helvetica Neue Light"/>
              </a:rPr>
              <a:t>Postmenopausal </a:t>
            </a:r>
            <a:r>
              <a:rPr lang="en-US" sz="1600" spc="100" dirty="0" err="1" smtClean="0">
                <a:solidFill>
                  <a:srgbClr val="54A9D1"/>
                </a:solidFill>
                <a:latin typeface="Helvetica Neue Medium"/>
                <a:cs typeface="Helvetica Neue Light"/>
              </a:rPr>
              <a:t>HR+ve</a:t>
            </a:r>
            <a:r>
              <a:rPr lang="en-US" sz="1600" spc="100" dirty="0" smtClean="0">
                <a:solidFill>
                  <a:srgbClr val="54A9D1"/>
                </a:solidFill>
                <a:latin typeface="Helvetica Neue Medium"/>
                <a:cs typeface="Helvetica Neue Light"/>
              </a:rPr>
              <a:t> </a:t>
            </a:r>
            <a:endParaRPr lang="en-US" sz="1600"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965337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1600" spc="100" dirty="0" smtClean="0">
                <a:solidFill>
                  <a:prstClr val="black">
                    <a:lumMod val="75000"/>
                    <a:lumOff val="25000"/>
                  </a:prstClr>
                </a:solidFill>
                <a:latin typeface="Helvetica Neue Light"/>
                <a:cs typeface="Helvetica Neue Light"/>
              </a:rPr>
              <a:t>Breast Cancer | </a:t>
            </a:r>
            <a:r>
              <a:rPr lang="en-US" sz="1600" spc="100" dirty="0" smtClean="0">
                <a:solidFill>
                  <a:srgbClr val="54A9D1"/>
                </a:solidFill>
                <a:latin typeface="Helvetica Neue Medium"/>
                <a:cs typeface="Helvetica Neue Light"/>
              </a:rPr>
              <a:t>Tamoxifen or AI</a:t>
            </a:r>
            <a:endParaRPr lang="en-US" sz="1600" spc="100" dirty="0" smtClean="0">
              <a:solidFill>
                <a:srgbClr val="54A9D1"/>
              </a:solidFill>
              <a:latin typeface="Helvetica Neue Medium"/>
              <a:cs typeface="Helvetica Neue Medium"/>
            </a:endParaRPr>
          </a:p>
        </p:txBody>
      </p:sp>
      <p:pic>
        <p:nvPicPr>
          <p:cNvPr id="7" name="Picture 6" descr="Screen Shot 2014-03-20 at 2.48.53 a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6539" y="798706"/>
            <a:ext cx="7826146" cy="5691495"/>
          </a:xfrm>
          <a:prstGeom prst="rect">
            <a:avLst/>
          </a:prstGeom>
        </p:spPr>
      </p:pic>
    </p:spTree>
    <p:extLst>
      <p:ext uri="{BB962C8B-B14F-4D97-AF65-F5344CB8AC3E}">
        <p14:creationId xmlns:p14="http://schemas.microsoft.com/office/powerpoint/2010/main" val="356174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4-03-20 at 2.54.50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382" t="3627" b="988"/>
          <a:stretch/>
        </p:blipFill>
        <p:spPr>
          <a:xfrm>
            <a:off x="1821416" y="1184503"/>
            <a:ext cx="5491900" cy="4174114"/>
          </a:xfrm>
        </p:spPr>
      </p:pic>
      <p:pic>
        <p:nvPicPr>
          <p:cNvPr id="4" name="Picture 3" descr="4159 OCV Powerpoint 200412.pdf"/>
          <p:cNvPicPr>
            <a:picLocks noChangeAspect="1"/>
          </p:cNvPicPr>
          <p:nvPr/>
        </p:nvPicPr>
        <p:blipFill rotWithShape="1">
          <a:blip r:embed="rId4"/>
          <a:srcRect b="84451"/>
          <a:stretch/>
        </p:blipFill>
        <p:spPr>
          <a:xfrm>
            <a:off x="0" y="53664"/>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1600" spc="100" dirty="0" smtClean="0">
                <a:solidFill>
                  <a:prstClr val="black">
                    <a:lumMod val="75000"/>
                    <a:lumOff val="25000"/>
                  </a:prstClr>
                </a:solidFill>
                <a:latin typeface="Helvetica Neue Light"/>
                <a:cs typeface="Helvetica Neue Light"/>
              </a:rPr>
              <a:t>Breast Cancer | </a:t>
            </a:r>
            <a:r>
              <a:rPr lang="en-US" sz="1600" spc="100" dirty="0" smtClean="0">
                <a:solidFill>
                  <a:srgbClr val="54A9D1"/>
                </a:solidFill>
                <a:latin typeface="Helvetica Neue Medium"/>
                <a:cs typeface="Helvetica Neue Light"/>
              </a:rPr>
              <a:t>Tamoxifen then AI</a:t>
            </a:r>
            <a:endParaRPr lang="en-US" sz="1600"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863515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6812" t="-7561" r="-18449" b="-15498"/>
          <a:stretch/>
        </p:blipFill>
        <p:spPr>
          <a:xfrm>
            <a:off x="-643881" y="809651"/>
            <a:ext cx="11017980" cy="4404412"/>
          </a:xfrm>
        </p:spPr>
      </p:pic>
      <p:pic>
        <p:nvPicPr>
          <p:cNvPr id="4" name="Picture 3" descr="4159 OCV Powerpoint 200412.pdf"/>
          <p:cNvPicPr>
            <a:picLocks noChangeAspect="1"/>
          </p:cNvPicPr>
          <p:nvPr/>
        </p:nvPicPr>
        <p:blipFill rotWithShape="1">
          <a:blip r:embed="rId4"/>
          <a:srcRect b="84451"/>
          <a:stretch/>
        </p:blipFill>
        <p:spPr>
          <a:xfrm>
            <a:off x="0" y="53664"/>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1600" spc="100" dirty="0" smtClean="0">
                <a:solidFill>
                  <a:prstClr val="black">
                    <a:lumMod val="75000"/>
                    <a:lumOff val="25000"/>
                  </a:prstClr>
                </a:solidFill>
                <a:latin typeface="Helvetica Neue Light"/>
                <a:cs typeface="Helvetica Neue Light"/>
              </a:rPr>
              <a:t>Breast Cancer | </a:t>
            </a:r>
            <a:r>
              <a:rPr lang="en-US" sz="1600" spc="100" dirty="0" smtClean="0">
                <a:solidFill>
                  <a:srgbClr val="54A9D1"/>
                </a:solidFill>
                <a:latin typeface="Helvetica Neue Medium"/>
                <a:cs typeface="Helvetica Neue Light"/>
              </a:rPr>
              <a:t>Big 1-98 trial</a:t>
            </a:r>
            <a:endParaRPr lang="en-US" sz="1600" spc="100" dirty="0" smtClean="0">
              <a:solidFill>
                <a:srgbClr val="54A9D1"/>
              </a:solidFill>
              <a:latin typeface="Helvetica Neue Medium"/>
              <a:cs typeface="Helvetica Neue Medium"/>
            </a:endParaRPr>
          </a:p>
        </p:txBody>
      </p:sp>
      <p:graphicFrame>
        <p:nvGraphicFramePr>
          <p:cNvPr id="7" name="Content Placeholder 3"/>
          <p:cNvGraphicFramePr>
            <a:graphicFrameLocks/>
          </p:cNvGraphicFramePr>
          <p:nvPr>
            <p:extLst>
              <p:ext uri="{D42A27DB-BD31-4B8C-83A1-F6EECF244321}">
                <p14:modId xmlns:p14="http://schemas.microsoft.com/office/powerpoint/2010/main" val="3290303712"/>
              </p:ext>
            </p:extLst>
          </p:nvPr>
        </p:nvGraphicFramePr>
        <p:xfrm>
          <a:off x="528747" y="4945316"/>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DFS</a:t>
                      </a:r>
                      <a:endParaRPr lang="en-US" dirty="0"/>
                    </a:p>
                  </a:txBody>
                  <a:tcPr/>
                </a:tc>
                <a:tc>
                  <a:txBody>
                    <a:bodyPr/>
                    <a:lstStyle/>
                    <a:p>
                      <a:r>
                        <a:rPr lang="en-US" dirty="0" smtClean="0"/>
                        <a:t>OS</a:t>
                      </a:r>
                      <a:endParaRPr lang="en-US" dirty="0"/>
                    </a:p>
                  </a:txBody>
                  <a:tcPr/>
                </a:tc>
              </a:tr>
              <a:tr h="370840">
                <a:tc>
                  <a:txBody>
                    <a:bodyPr/>
                    <a:lstStyle/>
                    <a:p>
                      <a:r>
                        <a:rPr lang="en-US" dirty="0" smtClean="0"/>
                        <a:t>Letrozole alone</a:t>
                      </a:r>
                      <a:endParaRPr lang="en-US" dirty="0"/>
                    </a:p>
                  </a:txBody>
                  <a:tcPr/>
                </a:tc>
                <a:tc>
                  <a:txBody>
                    <a:bodyPr/>
                    <a:lstStyle/>
                    <a:p>
                      <a:r>
                        <a:rPr lang="en-US" dirty="0" smtClean="0"/>
                        <a:t>78.6%</a:t>
                      </a:r>
                      <a:endParaRPr lang="en-US" dirty="0"/>
                    </a:p>
                  </a:txBody>
                  <a:tcPr/>
                </a:tc>
                <a:tc>
                  <a:txBody>
                    <a:bodyPr/>
                    <a:lstStyle/>
                    <a:p>
                      <a:r>
                        <a:rPr lang="en-US" dirty="0" smtClean="0"/>
                        <a:t>87.5%</a:t>
                      </a:r>
                      <a:endParaRPr lang="en-US" dirty="0"/>
                    </a:p>
                  </a:txBody>
                  <a:tcPr/>
                </a:tc>
              </a:tr>
              <a:tr h="370840">
                <a:tc>
                  <a:txBody>
                    <a:bodyPr/>
                    <a:lstStyle/>
                    <a:p>
                      <a:r>
                        <a:rPr lang="en-US" dirty="0" smtClean="0"/>
                        <a:t>Letrozole2/</a:t>
                      </a:r>
                      <a:r>
                        <a:rPr lang="en-US" baseline="0" dirty="0" smtClean="0"/>
                        <a:t> Tamoxifen 3</a:t>
                      </a:r>
                      <a:endParaRPr lang="en-US" dirty="0"/>
                    </a:p>
                  </a:txBody>
                  <a:tcPr/>
                </a:tc>
                <a:tc>
                  <a:txBody>
                    <a:bodyPr/>
                    <a:lstStyle/>
                    <a:p>
                      <a:r>
                        <a:rPr lang="en-US" dirty="0" smtClean="0"/>
                        <a:t>77.8%</a:t>
                      </a:r>
                      <a:endParaRPr lang="en-US" dirty="0"/>
                    </a:p>
                  </a:txBody>
                  <a:tcPr/>
                </a:tc>
                <a:tc>
                  <a:txBody>
                    <a:bodyPr/>
                    <a:lstStyle/>
                    <a:p>
                      <a:r>
                        <a:rPr lang="en-US" dirty="0" smtClean="0"/>
                        <a:t>87.7%</a:t>
                      </a:r>
                      <a:endParaRPr lang="en-US" dirty="0"/>
                    </a:p>
                  </a:txBody>
                  <a:tcPr/>
                </a:tc>
              </a:tr>
              <a:tr h="370840">
                <a:tc>
                  <a:txBody>
                    <a:bodyPr/>
                    <a:lstStyle/>
                    <a:p>
                      <a:r>
                        <a:rPr lang="en-US" dirty="0" smtClean="0"/>
                        <a:t>Tamoxifen2</a:t>
                      </a:r>
                      <a:r>
                        <a:rPr lang="en-US" baseline="0" dirty="0" smtClean="0"/>
                        <a:t> </a:t>
                      </a:r>
                      <a:r>
                        <a:rPr lang="en-US" dirty="0" smtClean="0"/>
                        <a:t>/ Letrozole 3</a:t>
                      </a:r>
                      <a:endParaRPr lang="en-US" dirty="0"/>
                    </a:p>
                  </a:txBody>
                  <a:tcPr/>
                </a:tc>
                <a:tc>
                  <a:txBody>
                    <a:bodyPr/>
                    <a:lstStyle/>
                    <a:p>
                      <a:r>
                        <a:rPr lang="en-US" dirty="0" smtClean="0"/>
                        <a:t>77.3%</a:t>
                      </a:r>
                      <a:endParaRPr lang="en-US" dirty="0"/>
                    </a:p>
                  </a:txBody>
                  <a:tcPr/>
                </a:tc>
                <a:tc>
                  <a:txBody>
                    <a:bodyPr/>
                    <a:lstStyle/>
                    <a:p>
                      <a:r>
                        <a:rPr lang="en-US" dirty="0" smtClean="0"/>
                        <a:t>85.9%</a:t>
                      </a:r>
                      <a:endParaRPr lang="en-US" dirty="0"/>
                    </a:p>
                  </a:txBody>
                  <a:tcPr/>
                </a:tc>
              </a:tr>
            </a:tbl>
          </a:graphicData>
        </a:graphic>
      </p:graphicFrame>
    </p:spTree>
    <p:extLst>
      <p:ext uri="{BB962C8B-B14F-4D97-AF65-F5344CB8AC3E}">
        <p14:creationId xmlns:p14="http://schemas.microsoft.com/office/powerpoint/2010/main" val="412237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1600" spc="100" dirty="0" smtClean="0">
                <a:solidFill>
                  <a:prstClr val="black">
                    <a:lumMod val="75000"/>
                    <a:lumOff val="25000"/>
                  </a:prstClr>
                </a:solidFill>
                <a:latin typeface="Helvetica Neue Light"/>
                <a:cs typeface="Helvetica Neue Light"/>
              </a:rPr>
              <a:t>Breast Cancer | </a:t>
            </a:r>
            <a:r>
              <a:rPr lang="en-US" sz="1600" spc="100" dirty="0" smtClean="0">
                <a:solidFill>
                  <a:srgbClr val="54A9D1"/>
                </a:solidFill>
                <a:latin typeface="Helvetica Neue Medium"/>
                <a:cs typeface="Helvetica Neue Light"/>
              </a:rPr>
              <a:t>Adjuvant Endocrine Therapy</a:t>
            </a:r>
            <a:endParaRPr lang="en-US" sz="1600" spc="100" dirty="0" smtClean="0">
              <a:solidFill>
                <a:srgbClr val="54A9D1"/>
              </a:solidFill>
              <a:latin typeface="Helvetica Neue Medium"/>
              <a:cs typeface="Helvetica Neue Medium"/>
            </a:endParaRPr>
          </a:p>
        </p:txBody>
      </p:sp>
      <p:graphicFrame>
        <p:nvGraphicFramePr>
          <p:cNvPr id="7" name="Table 6"/>
          <p:cNvGraphicFramePr>
            <a:graphicFrameLocks noGrp="1"/>
          </p:cNvGraphicFramePr>
          <p:nvPr>
            <p:extLst>
              <p:ext uri="{D42A27DB-BD31-4B8C-83A1-F6EECF244321}">
                <p14:modId xmlns:p14="http://schemas.microsoft.com/office/powerpoint/2010/main" val="923338466"/>
              </p:ext>
            </p:extLst>
          </p:nvPr>
        </p:nvGraphicFramePr>
        <p:xfrm>
          <a:off x="383372" y="853761"/>
          <a:ext cx="8098716" cy="5725313"/>
        </p:xfrm>
        <a:graphic>
          <a:graphicData uri="http://schemas.openxmlformats.org/drawingml/2006/table">
            <a:tbl>
              <a:tblPr firstRow="1" bandRow="1">
                <a:tableStyleId>{3C2FFA5D-87B4-456A-9821-1D502468CF0F}</a:tableStyleId>
              </a:tblPr>
              <a:tblGrid>
                <a:gridCol w="2024679"/>
                <a:gridCol w="2024679"/>
                <a:gridCol w="2024679"/>
                <a:gridCol w="2024679"/>
              </a:tblGrid>
              <a:tr h="702809">
                <a:tc>
                  <a:txBody>
                    <a:bodyPr/>
                    <a:lstStyle/>
                    <a:p>
                      <a:r>
                        <a:rPr lang="en-US" sz="1600" dirty="0" smtClean="0"/>
                        <a:t>Study</a:t>
                      </a:r>
                      <a:endParaRPr lang="en-US" sz="1600" dirty="0"/>
                    </a:p>
                  </a:txBody>
                  <a:tcPr/>
                </a:tc>
                <a:tc>
                  <a:txBody>
                    <a:bodyPr/>
                    <a:lstStyle/>
                    <a:p>
                      <a:r>
                        <a:rPr lang="en-US" sz="1600" dirty="0" smtClean="0"/>
                        <a:t>Endocrine therapy and duration </a:t>
                      </a:r>
                      <a:endParaRPr lang="en-US" sz="1600" dirty="0"/>
                    </a:p>
                  </a:txBody>
                  <a:tcPr/>
                </a:tc>
                <a:tc>
                  <a:txBody>
                    <a:bodyPr/>
                    <a:lstStyle/>
                    <a:p>
                      <a:r>
                        <a:rPr lang="en-US" sz="1600" dirty="0" smtClean="0"/>
                        <a:t>Relative risk of recurrence</a:t>
                      </a:r>
                      <a:endParaRPr lang="en-US" sz="1600" dirty="0"/>
                    </a:p>
                  </a:txBody>
                  <a:tcPr/>
                </a:tc>
                <a:tc>
                  <a:txBody>
                    <a:bodyPr/>
                    <a:lstStyle/>
                    <a:p>
                      <a:r>
                        <a:rPr lang="en-US" sz="1600" dirty="0" smtClean="0"/>
                        <a:t>Relative Risk of mortality</a:t>
                      </a:r>
                      <a:endParaRPr lang="en-US" sz="1600" dirty="0"/>
                    </a:p>
                  </a:txBody>
                  <a:tcPr/>
                </a:tc>
              </a:tr>
              <a:tr h="407183">
                <a:tc>
                  <a:txBody>
                    <a:bodyPr/>
                    <a:lstStyle/>
                    <a:p>
                      <a:r>
                        <a:rPr lang="en-US" sz="1600" dirty="0" smtClean="0"/>
                        <a:t>EBCTC</a:t>
                      </a:r>
                      <a:endParaRPr lang="en-US" sz="1600" dirty="0"/>
                    </a:p>
                  </a:txBody>
                  <a:tcPr/>
                </a:tc>
                <a:tc>
                  <a:txBody>
                    <a:bodyPr/>
                    <a:lstStyle/>
                    <a:p>
                      <a:r>
                        <a:rPr lang="en-US" sz="1600" dirty="0" smtClean="0"/>
                        <a:t>Tamoxifen</a:t>
                      </a:r>
                      <a:r>
                        <a:rPr lang="en-US" sz="1600" baseline="0" dirty="0" smtClean="0"/>
                        <a:t> (5 years)</a:t>
                      </a:r>
                      <a:endParaRPr lang="en-US" sz="1600" dirty="0"/>
                    </a:p>
                  </a:txBody>
                  <a:tcPr/>
                </a:tc>
                <a:tc>
                  <a:txBody>
                    <a:bodyPr/>
                    <a:lstStyle/>
                    <a:p>
                      <a:r>
                        <a:rPr lang="en-US" sz="1600" dirty="0" smtClean="0"/>
                        <a:t>0.61</a:t>
                      </a:r>
                      <a:endParaRPr lang="en-US" sz="1600" dirty="0"/>
                    </a:p>
                  </a:txBody>
                  <a:tcPr/>
                </a:tc>
                <a:tc>
                  <a:txBody>
                    <a:bodyPr/>
                    <a:lstStyle/>
                    <a:p>
                      <a:r>
                        <a:rPr lang="en-US" sz="1600" dirty="0" smtClean="0"/>
                        <a:t>0.70</a:t>
                      </a:r>
                      <a:endParaRPr lang="en-US" sz="1600" dirty="0"/>
                    </a:p>
                  </a:txBody>
                  <a:tcPr/>
                </a:tc>
              </a:tr>
              <a:tr h="560576">
                <a:tc>
                  <a:txBody>
                    <a:bodyPr/>
                    <a:lstStyle/>
                    <a:p>
                      <a:r>
                        <a:rPr lang="en-US" sz="1600" dirty="0" smtClean="0"/>
                        <a:t>ATAC</a:t>
                      </a:r>
                      <a:endParaRPr lang="en-US" sz="1600" dirty="0"/>
                    </a:p>
                  </a:txBody>
                  <a:tcPr/>
                </a:tc>
                <a:tc>
                  <a:txBody>
                    <a:bodyPr/>
                    <a:lstStyle/>
                    <a:p>
                      <a:r>
                        <a:rPr lang="en-US" sz="1600" dirty="0" err="1" smtClean="0"/>
                        <a:t>Anastrozole</a:t>
                      </a:r>
                      <a:r>
                        <a:rPr lang="en-US" sz="1600" dirty="0" smtClean="0"/>
                        <a:t> vs. Tamoxifen (5yr)</a:t>
                      </a:r>
                      <a:endParaRPr lang="en-US" sz="1600" dirty="0"/>
                    </a:p>
                  </a:txBody>
                  <a:tcPr/>
                </a:tc>
                <a:tc>
                  <a:txBody>
                    <a:bodyPr/>
                    <a:lstStyle/>
                    <a:p>
                      <a:r>
                        <a:rPr lang="en-US" sz="1600" dirty="0" smtClean="0"/>
                        <a:t>0.90</a:t>
                      </a:r>
                      <a:endParaRPr lang="en-US" sz="1600" dirty="0"/>
                    </a:p>
                  </a:txBody>
                  <a:tcPr/>
                </a:tc>
                <a:tc>
                  <a:txBody>
                    <a:bodyPr/>
                    <a:lstStyle/>
                    <a:p>
                      <a:r>
                        <a:rPr lang="en-US" sz="1600" dirty="0" smtClean="0"/>
                        <a:t>1.00</a:t>
                      </a:r>
                      <a:endParaRPr lang="en-US" sz="1600" dirty="0"/>
                    </a:p>
                  </a:txBody>
                  <a:tcPr/>
                </a:tc>
              </a:tr>
              <a:tr h="560576">
                <a:tc>
                  <a:txBody>
                    <a:bodyPr/>
                    <a:lstStyle/>
                    <a:p>
                      <a:r>
                        <a:rPr lang="en-US" sz="1600" dirty="0" smtClean="0"/>
                        <a:t>BIG 1-98</a:t>
                      </a:r>
                      <a:endParaRPr lang="en-US" sz="1600" dirty="0"/>
                    </a:p>
                  </a:txBody>
                  <a:tcPr/>
                </a:tc>
                <a:tc>
                  <a:txBody>
                    <a:bodyPr/>
                    <a:lstStyle/>
                    <a:p>
                      <a:r>
                        <a:rPr lang="en-US" sz="1600" dirty="0" smtClean="0"/>
                        <a:t>Letrozole vs. Tamoxifen (5yr)</a:t>
                      </a:r>
                      <a:endParaRPr lang="en-US" sz="1600" dirty="0"/>
                    </a:p>
                  </a:txBody>
                  <a:tcPr/>
                </a:tc>
                <a:tc>
                  <a:txBody>
                    <a:bodyPr/>
                    <a:lstStyle/>
                    <a:p>
                      <a:r>
                        <a:rPr lang="en-US" sz="1600" dirty="0" smtClean="0"/>
                        <a:t>0.88</a:t>
                      </a:r>
                      <a:endParaRPr lang="en-US" sz="1600" dirty="0"/>
                    </a:p>
                  </a:txBody>
                  <a:tcPr/>
                </a:tc>
                <a:tc>
                  <a:txBody>
                    <a:bodyPr/>
                    <a:lstStyle/>
                    <a:p>
                      <a:r>
                        <a:rPr lang="en-US" sz="1600" dirty="0" smtClean="0"/>
                        <a:t>0.81</a:t>
                      </a:r>
                      <a:endParaRPr lang="en-US" sz="1600" dirty="0"/>
                    </a:p>
                  </a:txBody>
                  <a:tcPr/>
                </a:tc>
              </a:tr>
              <a:tr h="407183">
                <a:tc>
                  <a:txBody>
                    <a:bodyPr/>
                    <a:lstStyle/>
                    <a:p>
                      <a:r>
                        <a:rPr lang="en-US" sz="1600" b="1" dirty="0" smtClean="0"/>
                        <a:t>Sequential</a:t>
                      </a:r>
                      <a:r>
                        <a:rPr lang="en-US" sz="1600" b="1" baseline="0" dirty="0" smtClean="0"/>
                        <a:t> Therapy</a:t>
                      </a:r>
                      <a:endParaRPr lang="en-US" sz="1600" b="1" dirty="0"/>
                    </a:p>
                  </a:txBody>
                  <a:tcPr/>
                </a:tc>
                <a:tc>
                  <a:txBody>
                    <a:bodyPr/>
                    <a:lstStyle/>
                    <a:p>
                      <a:endParaRPr lang="en-US" sz="1600"/>
                    </a:p>
                  </a:txBody>
                  <a:tcPr/>
                </a:tc>
                <a:tc>
                  <a:txBody>
                    <a:bodyPr/>
                    <a:lstStyle/>
                    <a:p>
                      <a:endParaRPr lang="en-US" sz="1600"/>
                    </a:p>
                  </a:txBody>
                  <a:tcPr/>
                </a:tc>
                <a:tc>
                  <a:txBody>
                    <a:bodyPr/>
                    <a:lstStyle/>
                    <a:p>
                      <a:endParaRPr lang="en-US" sz="1600"/>
                    </a:p>
                  </a:txBody>
                  <a:tcPr/>
                </a:tc>
              </a:tr>
              <a:tr h="1041069">
                <a:tc>
                  <a:txBody>
                    <a:bodyPr/>
                    <a:lstStyle/>
                    <a:p>
                      <a:r>
                        <a:rPr lang="en-US" sz="1600" dirty="0" smtClean="0"/>
                        <a:t>BIG 1-98</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Tamoxifen/ Letrozole vs. </a:t>
                      </a:r>
                      <a:r>
                        <a:rPr lang="en-US" sz="1600" dirty="0" err="1" smtClean="0"/>
                        <a:t>letrozole</a:t>
                      </a:r>
                      <a:endParaRPr lang="en-US" sz="1600" dirty="0" smtClean="0"/>
                    </a:p>
                    <a:p>
                      <a:endParaRPr lang="en-US" sz="1600" dirty="0"/>
                    </a:p>
                  </a:txBody>
                  <a:tcPr/>
                </a:tc>
                <a:tc>
                  <a:txBody>
                    <a:bodyPr/>
                    <a:lstStyle/>
                    <a:p>
                      <a:r>
                        <a:rPr lang="en-US" sz="1600" dirty="0" smtClean="0"/>
                        <a:t>1.05</a:t>
                      </a:r>
                      <a:endParaRPr lang="en-US" sz="1600" dirty="0"/>
                    </a:p>
                  </a:txBody>
                  <a:tcPr/>
                </a:tc>
                <a:tc>
                  <a:txBody>
                    <a:bodyPr/>
                    <a:lstStyle/>
                    <a:p>
                      <a:r>
                        <a:rPr lang="en-US" sz="1600" dirty="0" smtClean="0"/>
                        <a:t>1.13</a:t>
                      </a:r>
                      <a:endParaRPr lang="en-US" sz="1600" dirty="0"/>
                    </a:p>
                  </a:txBody>
                  <a:tcPr/>
                </a:tc>
              </a:tr>
              <a:tr h="800823">
                <a:tc>
                  <a:txBody>
                    <a:bodyPr/>
                    <a:lstStyle/>
                    <a:p>
                      <a:r>
                        <a:rPr lang="en-US" sz="1600" dirty="0" smtClean="0"/>
                        <a:t>BIG 1-98</a:t>
                      </a:r>
                      <a:endParaRPr lang="en-US" sz="1600" dirty="0"/>
                    </a:p>
                  </a:txBody>
                  <a:tcPr/>
                </a:tc>
                <a:tc>
                  <a:txBody>
                    <a:bodyPr/>
                    <a:lstStyle/>
                    <a:p>
                      <a:r>
                        <a:rPr lang="en-US" sz="1600" dirty="0" smtClean="0"/>
                        <a:t>Letrozole/</a:t>
                      </a:r>
                      <a:r>
                        <a:rPr lang="en-US" sz="1600" baseline="0" dirty="0" smtClean="0"/>
                        <a:t> Tamoxifen vs. Letrozole</a:t>
                      </a:r>
                      <a:endParaRPr lang="en-US" sz="1600" dirty="0"/>
                    </a:p>
                  </a:txBody>
                  <a:tcPr/>
                </a:tc>
                <a:tc>
                  <a:txBody>
                    <a:bodyPr/>
                    <a:lstStyle/>
                    <a:p>
                      <a:r>
                        <a:rPr lang="en-US" sz="1600" dirty="0" smtClean="0"/>
                        <a:t>0.96</a:t>
                      </a:r>
                      <a:endParaRPr lang="en-US" sz="1600" dirty="0"/>
                    </a:p>
                  </a:txBody>
                  <a:tcPr/>
                </a:tc>
                <a:tc>
                  <a:txBody>
                    <a:bodyPr/>
                    <a:lstStyle/>
                    <a:p>
                      <a:r>
                        <a:rPr lang="en-US" sz="1600" dirty="0" smtClean="0"/>
                        <a:t>0.9</a:t>
                      </a:r>
                      <a:endParaRPr lang="en-US" sz="1600" dirty="0"/>
                    </a:p>
                  </a:txBody>
                  <a:tcPr/>
                </a:tc>
              </a:tr>
              <a:tr h="407183">
                <a:tc>
                  <a:txBody>
                    <a:bodyPr/>
                    <a:lstStyle/>
                    <a:p>
                      <a:r>
                        <a:rPr lang="en-US" sz="1600" b="1" dirty="0" smtClean="0"/>
                        <a:t>Extended Therapy</a:t>
                      </a:r>
                      <a:endParaRPr lang="en-US" sz="1600" b="1"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tr>
              <a:tr h="800823">
                <a:tc>
                  <a:txBody>
                    <a:bodyPr/>
                    <a:lstStyle/>
                    <a:p>
                      <a:r>
                        <a:rPr lang="en-US" sz="1600" dirty="0" smtClean="0"/>
                        <a:t>NCIC CTG MA.</a:t>
                      </a:r>
                      <a:r>
                        <a:rPr lang="en-US" sz="1600" baseline="0" dirty="0" smtClean="0"/>
                        <a:t> 17</a:t>
                      </a:r>
                      <a:endParaRPr lang="en-US" sz="1600" dirty="0"/>
                    </a:p>
                  </a:txBody>
                  <a:tcPr/>
                </a:tc>
                <a:tc>
                  <a:txBody>
                    <a:bodyPr/>
                    <a:lstStyle/>
                    <a:p>
                      <a:r>
                        <a:rPr lang="en-US" sz="1600" dirty="0" smtClean="0"/>
                        <a:t>Tamoxifen (5</a:t>
                      </a:r>
                      <a:r>
                        <a:rPr lang="en-US" sz="1600" baseline="0" dirty="0" smtClean="0"/>
                        <a:t> </a:t>
                      </a:r>
                      <a:r>
                        <a:rPr lang="en-US" sz="1600" baseline="0" dirty="0" err="1" smtClean="0"/>
                        <a:t>yrs</a:t>
                      </a:r>
                      <a:r>
                        <a:rPr lang="en-US" sz="1600" baseline="0" dirty="0" smtClean="0"/>
                        <a:t>) then Letrozole (5 </a:t>
                      </a:r>
                      <a:r>
                        <a:rPr lang="en-US" sz="1600" baseline="0" dirty="0" err="1" smtClean="0"/>
                        <a:t>yrs</a:t>
                      </a:r>
                      <a:r>
                        <a:rPr lang="en-US" sz="1600" baseline="0" dirty="0" smtClean="0"/>
                        <a:t>)</a:t>
                      </a:r>
                      <a:endParaRPr lang="en-US" sz="1600" dirty="0"/>
                    </a:p>
                  </a:txBody>
                  <a:tcPr/>
                </a:tc>
                <a:tc>
                  <a:txBody>
                    <a:bodyPr/>
                    <a:lstStyle/>
                    <a:p>
                      <a:r>
                        <a:rPr lang="en-US" sz="1600" dirty="0" smtClean="0"/>
                        <a:t>0.68</a:t>
                      </a:r>
                      <a:endParaRPr lang="en-US" sz="1600" dirty="0"/>
                    </a:p>
                  </a:txBody>
                  <a:tcPr/>
                </a:tc>
                <a:tc>
                  <a:txBody>
                    <a:bodyPr/>
                    <a:lstStyle/>
                    <a:p>
                      <a:r>
                        <a:rPr lang="en-US" sz="1600" dirty="0" smtClean="0"/>
                        <a:t>0.98</a:t>
                      </a:r>
                      <a:endParaRPr lang="en-US" sz="1600" dirty="0"/>
                    </a:p>
                  </a:txBody>
                  <a:tcPr/>
                </a:tc>
              </a:tr>
            </a:tbl>
          </a:graphicData>
        </a:graphic>
      </p:graphicFrame>
    </p:spTree>
    <p:extLst>
      <p:ext uri="{BB962C8B-B14F-4D97-AF65-F5344CB8AC3E}">
        <p14:creationId xmlns:p14="http://schemas.microsoft.com/office/powerpoint/2010/main" val="1987445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54946"/>
            <a:ext cx="8229600" cy="1663737"/>
          </a:xfrm>
        </p:spPr>
        <p:txBody>
          <a:bodyPr>
            <a:normAutofit/>
          </a:bodyPr>
          <a:lstStyle/>
          <a:p>
            <a:r>
              <a:rPr lang="en-US" dirty="0" smtClean="0"/>
              <a:t>Member of the epidermal growth factor receptor tyrosine kinase family </a:t>
            </a:r>
          </a:p>
          <a:p>
            <a:pPr lvl="1"/>
            <a:r>
              <a:rPr lang="en-US" dirty="0" smtClean="0"/>
              <a:t>EGFR-1, HER2, HER3, HER4</a:t>
            </a:r>
          </a:p>
        </p:txBody>
      </p:sp>
      <p:sp>
        <p:nvSpPr>
          <p:cNvPr id="4" name="Title 1"/>
          <p:cNvSpPr txBox="1">
            <a:spLocks/>
          </p:cNvSpPr>
          <p:nvPr/>
        </p:nvSpPr>
        <p:spPr>
          <a:xfrm>
            <a:off x="2591390" y="115512"/>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HER-2</a:t>
            </a:r>
            <a:endParaRPr lang="en-US" sz="1538" spc="100" dirty="0" smtClean="0">
              <a:solidFill>
                <a:srgbClr val="54A9D1"/>
              </a:solidFill>
              <a:latin typeface="Helvetica Neue Medium"/>
              <a:cs typeface="Helvetica Neue Medium"/>
            </a:endParaRPr>
          </a:p>
        </p:txBody>
      </p:sp>
      <p:pic>
        <p:nvPicPr>
          <p:cNvPr id="5" name="Picture 4" descr="4159 OCV Powerpoint 200412.pdf"/>
          <p:cNvPicPr>
            <a:picLocks noChangeAspect="1"/>
          </p:cNvPicPr>
          <p:nvPr/>
        </p:nvPicPr>
        <p:blipFill rotWithShape="1">
          <a:blip r:embed="rId3"/>
          <a:srcRect b="82180"/>
          <a:stretch/>
        </p:blipFill>
        <p:spPr>
          <a:xfrm>
            <a:off x="0" y="0"/>
            <a:ext cx="9014538" cy="1222129"/>
          </a:xfrm>
          <a:prstGeom prst="rect">
            <a:avLst/>
          </a:prstGeom>
        </p:spPr>
      </p:pic>
      <p:pic>
        <p:nvPicPr>
          <p:cNvPr id="6" name="Picture 5"/>
          <p:cNvPicPr>
            <a:picLocks noChangeAspect="1"/>
          </p:cNvPicPr>
          <p:nvPr/>
        </p:nvPicPr>
        <p:blipFill>
          <a:blip r:embed="rId4"/>
          <a:stretch>
            <a:fillRect/>
          </a:stretch>
        </p:blipFill>
        <p:spPr>
          <a:xfrm>
            <a:off x="1973488" y="1111961"/>
            <a:ext cx="4518077" cy="3414825"/>
          </a:xfrm>
          <a:prstGeom prst="rect">
            <a:avLst/>
          </a:prstGeom>
        </p:spPr>
      </p:pic>
    </p:spTree>
    <p:extLst>
      <p:ext uri="{BB962C8B-B14F-4D97-AF65-F5344CB8AC3E}">
        <p14:creationId xmlns:p14="http://schemas.microsoft.com/office/powerpoint/2010/main" val="850868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HER2 </a:t>
            </a:r>
            <a:r>
              <a:rPr lang="en-US" sz="1538" spc="100" dirty="0" err="1" smtClean="0">
                <a:solidFill>
                  <a:srgbClr val="54A9D1"/>
                </a:solidFill>
                <a:latin typeface="Helvetica Neue Medium"/>
                <a:cs typeface="Helvetica Neue Light"/>
              </a:rPr>
              <a:t>Overamplification</a:t>
            </a:r>
            <a:endParaRPr lang="en-US" sz="1538" spc="100" dirty="0" smtClean="0">
              <a:solidFill>
                <a:srgbClr val="54A9D1"/>
              </a:solidFill>
              <a:latin typeface="Helvetica Neue Medium"/>
              <a:cs typeface="Helvetica Neue Medium"/>
            </a:endParaRPr>
          </a:p>
        </p:txBody>
      </p:sp>
      <p:pic>
        <p:nvPicPr>
          <p:cNvPr id="5" name="Picture 4" descr="4159 OCV Powerpoint 200412.pdf"/>
          <p:cNvPicPr>
            <a:picLocks noChangeAspect="1"/>
          </p:cNvPicPr>
          <p:nvPr/>
        </p:nvPicPr>
        <p:blipFill rotWithShape="1">
          <a:blip r:embed="rId3"/>
          <a:srcRect b="84451"/>
          <a:stretch/>
        </p:blipFill>
        <p:spPr>
          <a:xfrm>
            <a:off x="23960" y="23380"/>
            <a:ext cx="8961300" cy="1066367"/>
          </a:xfrm>
          <a:prstGeom prst="rect">
            <a:avLst/>
          </a:prstGeom>
        </p:spPr>
      </p:pic>
      <p:pic>
        <p:nvPicPr>
          <p:cNvPr id="6" name="Picture 5"/>
          <p:cNvPicPr>
            <a:picLocks noChangeAspect="1"/>
          </p:cNvPicPr>
          <p:nvPr/>
        </p:nvPicPr>
        <p:blipFill>
          <a:blip r:embed="rId4"/>
          <a:stretch>
            <a:fillRect/>
          </a:stretch>
        </p:blipFill>
        <p:spPr>
          <a:xfrm>
            <a:off x="2131016" y="2155489"/>
            <a:ext cx="4518077" cy="3414825"/>
          </a:xfrm>
          <a:prstGeom prst="rect">
            <a:avLst/>
          </a:prstGeom>
        </p:spPr>
      </p:pic>
      <p:pic>
        <p:nvPicPr>
          <p:cNvPr id="9" name="Content Placeholder 8"/>
          <p:cNvPicPr>
            <a:picLocks noGrp="1" noChangeAspect="1"/>
          </p:cNvPicPr>
          <p:nvPr>
            <p:ph idx="1"/>
          </p:nvPr>
        </p:nvPicPr>
        <p:blipFill rotWithShape="1">
          <a:blip r:embed="rId5"/>
          <a:srcRect t="982" b="4641"/>
          <a:stretch/>
        </p:blipFill>
        <p:spPr>
          <a:xfrm>
            <a:off x="457200" y="1417638"/>
            <a:ext cx="8229600" cy="4708525"/>
          </a:xfrm>
        </p:spPr>
      </p:pic>
    </p:spTree>
    <p:extLst>
      <p:ext uri="{BB962C8B-B14F-4D97-AF65-F5344CB8AC3E}">
        <p14:creationId xmlns:p14="http://schemas.microsoft.com/office/powerpoint/2010/main" val="1189919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Overexpression of the HER2 protein is a consequence of gene amplification </a:t>
            </a:r>
          </a:p>
          <a:p>
            <a:pPr lvl="1"/>
            <a:r>
              <a:rPr lang="en-US" dirty="0" smtClean="0"/>
              <a:t>Occurs in 20% of BC</a:t>
            </a:r>
          </a:p>
          <a:p>
            <a:r>
              <a:rPr lang="en-US" dirty="0" smtClean="0"/>
              <a:t>Strong predictive indicator</a:t>
            </a:r>
          </a:p>
          <a:p>
            <a:pPr lvl="1"/>
            <a:r>
              <a:rPr lang="en-US" dirty="0" smtClean="0"/>
              <a:t>Increased efficacy of certain </a:t>
            </a:r>
            <a:r>
              <a:rPr lang="en-US" dirty="0" err="1" smtClean="0"/>
              <a:t>CTx</a:t>
            </a:r>
            <a:r>
              <a:rPr lang="en-US" dirty="0" smtClean="0"/>
              <a:t> agents</a:t>
            </a:r>
          </a:p>
          <a:p>
            <a:pPr lvl="1"/>
            <a:r>
              <a:rPr lang="en-US" dirty="0" smtClean="0"/>
              <a:t>Increased resistance to endocrine therapy</a:t>
            </a:r>
          </a:p>
          <a:p>
            <a:r>
              <a:rPr lang="en-US" dirty="0" smtClean="0"/>
              <a:t>Modest prognostic indicator</a:t>
            </a:r>
          </a:p>
          <a:p>
            <a:pPr lvl="1"/>
            <a:r>
              <a:rPr lang="en-US" dirty="0" smtClean="0"/>
              <a:t>Independent of other prognostic indicators</a:t>
            </a:r>
            <a:endParaRPr lang="en-US" dirty="0"/>
          </a:p>
        </p:txBody>
      </p:sp>
      <p:pic>
        <p:nvPicPr>
          <p:cNvPr id="4" name="Picture 3" descr="4159 OCV Powerpoint 200412.pdf"/>
          <p:cNvPicPr>
            <a:picLocks noChangeAspect="1"/>
          </p:cNvPicPr>
          <p:nvPr/>
        </p:nvPicPr>
        <p:blipFill rotWithShape="1">
          <a:blip r:embed="rId3"/>
          <a:srcRect b="84451"/>
          <a:stretch/>
        </p:blipFill>
        <p:spPr>
          <a:xfrm>
            <a:off x="23960" y="11982"/>
            <a:ext cx="8961300" cy="1066367"/>
          </a:xfrm>
          <a:prstGeom prst="rect">
            <a:avLst/>
          </a:prstGeom>
        </p:spPr>
      </p:pic>
      <p:sp>
        <p:nvSpPr>
          <p:cNvPr id="5" name="Title 1"/>
          <p:cNvSpPr txBox="1">
            <a:spLocks/>
          </p:cNvSpPr>
          <p:nvPr/>
        </p:nvSpPr>
        <p:spPr>
          <a:xfrm>
            <a:off x="717891" y="249825"/>
            <a:ext cx="8229600" cy="11430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HER2 </a:t>
            </a:r>
            <a:r>
              <a:rPr lang="en-US" sz="1538" spc="100" dirty="0" err="1" smtClean="0">
                <a:solidFill>
                  <a:srgbClr val="54A9D1"/>
                </a:solidFill>
                <a:latin typeface="Helvetica Neue Medium"/>
                <a:cs typeface="Helvetica Neue Light"/>
              </a:rPr>
              <a:t>Overamplification</a:t>
            </a:r>
            <a:endParaRPr lang="en-US" sz="1538" spc="100" dirty="0">
              <a:solidFill>
                <a:srgbClr val="54A9D1"/>
              </a:solidFill>
              <a:latin typeface="Helvetica Neue Medium"/>
              <a:cs typeface="Helvetica Neue Medium"/>
            </a:endParaRPr>
          </a:p>
        </p:txBody>
      </p:sp>
    </p:spTree>
    <p:extLst>
      <p:ext uri="{BB962C8B-B14F-4D97-AF65-F5344CB8AC3E}">
        <p14:creationId xmlns:p14="http://schemas.microsoft.com/office/powerpoint/2010/main" val="32235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72708322"/>
              </p:ext>
            </p:extLst>
          </p:nvPr>
        </p:nvGraphicFramePr>
        <p:xfrm>
          <a:off x="457200" y="965674"/>
          <a:ext cx="8229600" cy="542035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Factor</a:t>
                      </a:r>
                      <a:endParaRPr lang="en-US" dirty="0"/>
                    </a:p>
                  </a:txBody>
                  <a:tcPr/>
                </a:tc>
                <a:tc>
                  <a:txBody>
                    <a:bodyPr/>
                    <a:lstStyle/>
                    <a:p>
                      <a:r>
                        <a:rPr lang="en-US" dirty="0" smtClean="0"/>
                        <a:t>Relative</a:t>
                      </a:r>
                      <a:r>
                        <a:rPr lang="en-US" baseline="0" dirty="0" smtClean="0"/>
                        <a:t> Risk</a:t>
                      </a:r>
                      <a:endParaRPr lang="en-US" dirty="0"/>
                    </a:p>
                  </a:txBody>
                  <a:tcPr/>
                </a:tc>
              </a:tr>
              <a:tr h="370840">
                <a:tc>
                  <a:txBody>
                    <a:bodyPr/>
                    <a:lstStyle/>
                    <a:p>
                      <a:r>
                        <a:rPr lang="en-US" dirty="0" smtClean="0"/>
                        <a:t>Gender</a:t>
                      </a:r>
                      <a:r>
                        <a:rPr lang="en-US" baseline="0" dirty="0" smtClean="0"/>
                        <a:t> (female vs. male)</a:t>
                      </a:r>
                      <a:endParaRPr lang="en-US" dirty="0"/>
                    </a:p>
                  </a:txBody>
                  <a:tcPr/>
                </a:tc>
                <a:tc>
                  <a:txBody>
                    <a:bodyPr/>
                    <a:lstStyle/>
                    <a:p>
                      <a:r>
                        <a:rPr lang="en-US" dirty="0" smtClean="0"/>
                        <a:t>100</a:t>
                      </a:r>
                      <a:endParaRPr lang="en-US" dirty="0"/>
                    </a:p>
                  </a:txBody>
                  <a:tcPr/>
                </a:tc>
              </a:tr>
              <a:tr h="370840">
                <a:tc>
                  <a:txBody>
                    <a:bodyPr/>
                    <a:lstStyle/>
                    <a:p>
                      <a:r>
                        <a:rPr lang="en-US" dirty="0" smtClean="0"/>
                        <a:t>Age (&lt;50 vs. &gt;50)</a:t>
                      </a:r>
                      <a:endParaRPr lang="en-US" dirty="0"/>
                    </a:p>
                  </a:txBody>
                  <a:tcPr/>
                </a:tc>
                <a:tc>
                  <a:txBody>
                    <a:bodyPr/>
                    <a:lstStyle/>
                    <a:p>
                      <a:r>
                        <a:rPr lang="en-US" dirty="0" smtClean="0"/>
                        <a:t>6.7</a:t>
                      </a:r>
                      <a:endParaRPr lang="en-US" dirty="0"/>
                    </a:p>
                  </a:txBody>
                  <a:tcPr/>
                </a:tc>
              </a:tr>
              <a:tr h="370840">
                <a:tc>
                  <a:txBody>
                    <a:bodyPr/>
                    <a:lstStyle/>
                    <a:p>
                      <a:r>
                        <a:rPr lang="en-US" dirty="0" smtClean="0"/>
                        <a:t>Endocrine</a:t>
                      </a:r>
                      <a:r>
                        <a:rPr lang="en-US" baseline="0" dirty="0" smtClean="0"/>
                        <a:t> Factors</a:t>
                      </a:r>
                    </a:p>
                    <a:p>
                      <a:pPr lvl="1"/>
                      <a:r>
                        <a:rPr lang="en-US" baseline="0" dirty="0" smtClean="0"/>
                        <a:t>-Age of menarche (&lt;10)</a:t>
                      </a:r>
                    </a:p>
                    <a:p>
                      <a:pPr lvl="1"/>
                      <a:r>
                        <a:rPr lang="en-US" dirty="0" smtClean="0"/>
                        <a:t>-Age at</a:t>
                      </a:r>
                      <a:r>
                        <a:rPr lang="en-US" baseline="0" dirty="0" smtClean="0"/>
                        <a:t> first birth (&gt;35)</a:t>
                      </a:r>
                    </a:p>
                    <a:p>
                      <a:pPr marL="457200" lvl="1" indent="0">
                        <a:buFontTx/>
                        <a:buNone/>
                      </a:pPr>
                      <a:r>
                        <a:rPr lang="en-US" baseline="0" dirty="0" smtClean="0"/>
                        <a:t>-</a:t>
                      </a:r>
                      <a:r>
                        <a:rPr lang="en-US" baseline="0" dirty="0" err="1" smtClean="0"/>
                        <a:t>Nulliparity</a:t>
                      </a:r>
                      <a:endParaRPr lang="en-US" baseline="0" dirty="0" smtClean="0"/>
                    </a:p>
                    <a:p>
                      <a:pPr marL="457200" lvl="1" indent="0">
                        <a:buFontTx/>
                        <a:buNone/>
                      </a:pPr>
                      <a:r>
                        <a:rPr lang="en-US" baseline="0" dirty="0" smtClean="0"/>
                        <a:t>-Age at menopause (&gt;55)</a:t>
                      </a:r>
                    </a:p>
                  </a:txBody>
                  <a:tcPr/>
                </a:tc>
                <a:tc>
                  <a:txBody>
                    <a:bodyPr/>
                    <a:lstStyle/>
                    <a:p>
                      <a:endParaRPr lang="en-US" dirty="0" smtClean="0"/>
                    </a:p>
                    <a:p>
                      <a:r>
                        <a:rPr lang="en-US" dirty="0" smtClean="0"/>
                        <a:t>1.4-1.9</a:t>
                      </a:r>
                    </a:p>
                    <a:p>
                      <a:r>
                        <a:rPr lang="en-US" dirty="0" smtClean="0"/>
                        <a:t>1.7</a:t>
                      </a:r>
                    </a:p>
                    <a:p>
                      <a:r>
                        <a:rPr lang="en-US" dirty="0" smtClean="0"/>
                        <a:t>1.4</a:t>
                      </a:r>
                    </a:p>
                    <a:p>
                      <a:r>
                        <a:rPr lang="en-US" dirty="0" smtClean="0"/>
                        <a:t>1.3</a:t>
                      </a:r>
                      <a:endParaRPr lang="en-US" dirty="0"/>
                    </a:p>
                  </a:txBody>
                  <a:tcPr/>
                </a:tc>
              </a:tr>
              <a:tr h="370840">
                <a:tc>
                  <a:txBody>
                    <a:bodyPr/>
                    <a:lstStyle/>
                    <a:p>
                      <a:r>
                        <a:rPr lang="en-US" dirty="0" smtClean="0"/>
                        <a:t>Benign Breast Disease</a:t>
                      </a:r>
                    </a:p>
                    <a:p>
                      <a:pPr lvl="1"/>
                      <a:r>
                        <a:rPr lang="en-US" dirty="0" smtClean="0"/>
                        <a:t>-</a:t>
                      </a:r>
                      <a:r>
                        <a:rPr lang="en-US" baseline="0" dirty="0" smtClean="0"/>
                        <a:t> ADH, LCIS</a:t>
                      </a:r>
                      <a:endParaRPr lang="en-US" dirty="0"/>
                    </a:p>
                  </a:txBody>
                  <a:tcPr/>
                </a:tc>
                <a:tc>
                  <a:txBody>
                    <a:bodyPr/>
                    <a:lstStyle/>
                    <a:p>
                      <a:endParaRPr lang="en-US" dirty="0" smtClean="0"/>
                    </a:p>
                    <a:p>
                      <a:r>
                        <a:rPr lang="en-US" dirty="0" smtClean="0"/>
                        <a:t>4.0 -5.0</a:t>
                      </a:r>
                      <a:endParaRPr lang="en-US" dirty="0"/>
                    </a:p>
                  </a:txBody>
                  <a:tcPr/>
                </a:tc>
              </a:tr>
              <a:tr h="370840">
                <a:tc>
                  <a:txBody>
                    <a:bodyPr/>
                    <a:lstStyle/>
                    <a:p>
                      <a:r>
                        <a:rPr lang="en-US" dirty="0" smtClean="0"/>
                        <a:t>Family History</a:t>
                      </a:r>
                    </a:p>
                    <a:p>
                      <a:pPr marL="742950" lvl="1" indent="-285750">
                        <a:buFontTx/>
                        <a:buChar char="-"/>
                      </a:pPr>
                      <a:r>
                        <a:rPr lang="en-US" dirty="0" smtClean="0"/>
                        <a:t>First degree relative</a:t>
                      </a:r>
                    </a:p>
                    <a:p>
                      <a:pPr marL="742950" lvl="1" indent="-285750">
                        <a:buFontTx/>
                        <a:buChar char="-"/>
                      </a:pPr>
                      <a:r>
                        <a:rPr lang="en-US" dirty="0" smtClean="0"/>
                        <a:t>BRCA1/</a:t>
                      </a:r>
                      <a:r>
                        <a:rPr lang="en-US" baseline="0" dirty="0" smtClean="0"/>
                        <a:t> BRCA2 mutation</a:t>
                      </a:r>
                    </a:p>
                    <a:p>
                      <a:pPr marL="742950" lvl="1" indent="-285750">
                        <a:buFontTx/>
                        <a:buChar char="-"/>
                      </a:pPr>
                      <a:r>
                        <a:rPr lang="en-US" baseline="0" dirty="0" smtClean="0"/>
                        <a:t>P53 (Li- </a:t>
                      </a:r>
                      <a:r>
                        <a:rPr lang="en-US" baseline="0" dirty="0" err="1" smtClean="0"/>
                        <a:t>Fraumeni</a:t>
                      </a:r>
                      <a:r>
                        <a:rPr lang="en-US" baseline="0" dirty="0" smtClean="0"/>
                        <a:t>)</a:t>
                      </a:r>
                    </a:p>
                    <a:p>
                      <a:pPr marL="742950" lvl="1" indent="-285750">
                        <a:buFontTx/>
                        <a:buChar char="-"/>
                      </a:pPr>
                      <a:r>
                        <a:rPr lang="en-US" baseline="0" dirty="0" smtClean="0"/>
                        <a:t>PTEN (Cowden Syndrome)</a:t>
                      </a:r>
                      <a:endParaRPr lang="en-US" dirty="0"/>
                    </a:p>
                  </a:txBody>
                  <a:tcPr/>
                </a:tc>
                <a:tc>
                  <a:txBody>
                    <a:bodyPr/>
                    <a:lstStyle/>
                    <a:p>
                      <a:endParaRPr lang="en-US" dirty="0" smtClean="0"/>
                    </a:p>
                    <a:p>
                      <a:r>
                        <a:rPr lang="en-US" dirty="0" smtClean="0"/>
                        <a:t>2.0 -7.0</a:t>
                      </a:r>
                    </a:p>
                    <a:p>
                      <a:r>
                        <a:rPr lang="en-US" dirty="0" smtClean="0"/>
                        <a:t>10-30</a:t>
                      </a:r>
                    </a:p>
                    <a:p>
                      <a:r>
                        <a:rPr lang="en-US" dirty="0" smtClean="0"/>
                        <a:t>1.5-6.0</a:t>
                      </a:r>
                    </a:p>
                    <a:p>
                      <a:r>
                        <a:rPr lang="en-US" dirty="0" smtClean="0"/>
                        <a:t>2.0-4.0</a:t>
                      </a:r>
                      <a:endParaRPr lang="en-US" dirty="0"/>
                    </a:p>
                  </a:txBody>
                  <a:tcPr/>
                </a:tc>
              </a:tr>
              <a:tr h="370840">
                <a:tc>
                  <a:txBody>
                    <a:bodyPr/>
                    <a:lstStyle/>
                    <a:p>
                      <a:r>
                        <a:rPr lang="en-US" dirty="0" smtClean="0"/>
                        <a:t>Ethnicity</a:t>
                      </a:r>
                      <a:r>
                        <a:rPr lang="en-US" baseline="0" dirty="0" smtClean="0"/>
                        <a:t> (Ashkenazi Jewish)</a:t>
                      </a:r>
                      <a:endParaRPr lang="en-US" dirty="0"/>
                    </a:p>
                  </a:txBody>
                  <a:tcPr/>
                </a:tc>
                <a:tc>
                  <a:txBody>
                    <a:bodyPr/>
                    <a:lstStyle/>
                    <a:p>
                      <a:r>
                        <a:rPr lang="en-US" dirty="0" smtClean="0"/>
                        <a:t>1.4</a:t>
                      </a:r>
                      <a:endParaRPr lang="en-US" dirty="0"/>
                    </a:p>
                  </a:txBody>
                  <a:tcPr/>
                </a:tc>
              </a:tr>
              <a:tr h="370840">
                <a:tc>
                  <a:txBody>
                    <a:bodyPr/>
                    <a:lstStyle/>
                    <a:p>
                      <a:r>
                        <a:rPr lang="en-US" dirty="0" smtClean="0"/>
                        <a:t>Therapeutic</a:t>
                      </a:r>
                      <a:r>
                        <a:rPr lang="en-US" baseline="0" dirty="0" smtClean="0"/>
                        <a:t> radiation</a:t>
                      </a:r>
                      <a:endParaRPr lang="en-US" dirty="0"/>
                    </a:p>
                  </a:txBody>
                  <a:tcPr/>
                </a:tc>
                <a:tc>
                  <a:txBody>
                    <a:bodyPr/>
                    <a:lstStyle/>
                    <a:p>
                      <a:r>
                        <a:rPr lang="en-US" dirty="0" smtClean="0"/>
                        <a:t>35</a:t>
                      </a:r>
                      <a:endParaRPr lang="en-US" dirty="0"/>
                    </a:p>
                  </a:txBody>
                  <a:tcPr/>
                </a:tc>
              </a:tr>
            </a:tbl>
          </a:graphicData>
        </a:graphic>
      </p:graphicFrame>
      <p:sp>
        <p:nvSpPr>
          <p:cNvPr id="4"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Established Risk Factors: FIXED</a:t>
            </a:r>
          </a:p>
          <a:p>
            <a:pPr>
              <a:spcBef>
                <a:spcPct val="0"/>
              </a:spcBef>
              <a:defRPr/>
            </a:pPr>
            <a:endParaRPr lang="en-US" sz="1538" spc="100" dirty="0" smtClean="0">
              <a:solidFill>
                <a:srgbClr val="54A9D1"/>
              </a:solidFill>
              <a:latin typeface="Helvetica Neue Medium"/>
              <a:cs typeface="Helvetica Neue Medium"/>
            </a:endParaRPr>
          </a:p>
        </p:txBody>
      </p:sp>
      <p:pic>
        <p:nvPicPr>
          <p:cNvPr id="5" name="Picture 4" descr="4159 OCV Powerpoint 200412.pdf"/>
          <p:cNvPicPr>
            <a:picLocks noChangeAspect="1"/>
          </p:cNvPicPr>
          <p:nvPr/>
        </p:nvPicPr>
        <p:blipFill rotWithShape="1">
          <a:blip r:embed="rId3"/>
          <a:srcRect b="83402"/>
          <a:stretch/>
        </p:blipFill>
        <p:spPr>
          <a:xfrm>
            <a:off x="0" y="0"/>
            <a:ext cx="9144000" cy="1138257"/>
          </a:xfrm>
          <a:prstGeom prst="rect">
            <a:avLst/>
          </a:prstGeom>
        </p:spPr>
      </p:pic>
    </p:spTree>
    <p:extLst>
      <p:ext uri="{BB962C8B-B14F-4D97-AF65-F5344CB8AC3E}">
        <p14:creationId xmlns:p14="http://schemas.microsoft.com/office/powerpoint/2010/main" val="2905342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err="1" smtClean="0"/>
              <a:t>Trastuzumab</a:t>
            </a:r>
            <a:r>
              <a:rPr lang="en-US" dirty="0" smtClean="0"/>
              <a:t> (Herceptin)</a:t>
            </a:r>
          </a:p>
          <a:p>
            <a:pPr lvl="2"/>
            <a:r>
              <a:rPr lang="en-US" dirty="0" smtClean="0"/>
              <a:t>Adjuvant: survival advantage</a:t>
            </a:r>
          </a:p>
          <a:p>
            <a:pPr lvl="2"/>
            <a:r>
              <a:rPr lang="en-US" dirty="0" smtClean="0"/>
              <a:t>IV delivery </a:t>
            </a:r>
          </a:p>
          <a:p>
            <a:pPr lvl="3"/>
            <a:r>
              <a:rPr lang="en-US" dirty="0" smtClean="0"/>
              <a:t>? Role for s/c in future</a:t>
            </a:r>
          </a:p>
          <a:p>
            <a:pPr lvl="2"/>
            <a:r>
              <a:rPr lang="en-US" dirty="0" smtClean="0"/>
              <a:t>Side effect profile</a:t>
            </a:r>
          </a:p>
          <a:p>
            <a:pPr lvl="3"/>
            <a:r>
              <a:rPr lang="en-US" dirty="0" smtClean="0"/>
              <a:t>Modify cardiac muscles response to stress</a:t>
            </a:r>
          </a:p>
          <a:p>
            <a:pPr lvl="3"/>
            <a:r>
              <a:rPr lang="en-US" dirty="0" smtClean="0"/>
              <a:t>5% of patients experience asymptomatic decrease in EF</a:t>
            </a:r>
          </a:p>
          <a:p>
            <a:pPr lvl="3"/>
            <a:r>
              <a:rPr lang="en-US" dirty="0" smtClean="0"/>
              <a:t>Increased risk with advanced age, HTN, poor initial EF </a:t>
            </a:r>
            <a:endParaRPr lang="en-US" dirty="0"/>
          </a:p>
        </p:txBody>
      </p:sp>
      <p:pic>
        <p:nvPicPr>
          <p:cNvPr id="4" name="Picture 3"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err="1" smtClean="0">
                <a:solidFill>
                  <a:srgbClr val="54A9D1"/>
                </a:solidFill>
                <a:latin typeface="Helvetica Neue Medium"/>
                <a:cs typeface="Helvetica Neue Light"/>
              </a:rPr>
              <a:t>Trastuzumab</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355563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9589212"/>
              </p:ext>
            </p:extLst>
          </p:nvPr>
        </p:nvGraphicFramePr>
        <p:xfrm>
          <a:off x="457200" y="1600200"/>
          <a:ext cx="8229600" cy="39420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Trial</a:t>
                      </a:r>
                      <a:endParaRPr lang="en-US" dirty="0"/>
                    </a:p>
                  </a:txBody>
                  <a:tcPr/>
                </a:tc>
                <a:tc>
                  <a:txBody>
                    <a:bodyPr/>
                    <a:lstStyle/>
                    <a:p>
                      <a:r>
                        <a:rPr lang="en-US" dirty="0" smtClean="0"/>
                        <a:t>Eligibility</a:t>
                      </a:r>
                      <a:r>
                        <a:rPr lang="en-US" baseline="0" dirty="0" smtClean="0"/>
                        <a:t> Requirements</a:t>
                      </a:r>
                      <a:endParaRPr lang="en-US" dirty="0"/>
                    </a:p>
                  </a:txBody>
                  <a:tcPr/>
                </a:tc>
                <a:tc>
                  <a:txBody>
                    <a:bodyPr/>
                    <a:lstStyle/>
                    <a:p>
                      <a:r>
                        <a:rPr lang="en-US" dirty="0" smtClean="0"/>
                        <a:t>Treatment</a:t>
                      </a:r>
                      <a:endParaRPr lang="en-US" dirty="0"/>
                    </a:p>
                  </a:txBody>
                  <a:tcPr/>
                </a:tc>
                <a:tc>
                  <a:txBody>
                    <a:bodyPr/>
                    <a:lstStyle/>
                    <a:p>
                      <a:r>
                        <a:rPr lang="en-US" dirty="0" smtClean="0"/>
                        <a:t>HR for</a:t>
                      </a:r>
                      <a:r>
                        <a:rPr lang="en-US" baseline="0" dirty="0" smtClean="0"/>
                        <a:t> Disease Free Survival</a:t>
                      </a:r>
                      <a:endParaRPr lang="en-US" dirty="0"/>
                    </a:p>
                  </a:txBody>
                  <a:tcPr/>
                </a:tc>
              </a:tr>
              <a:tr h="370840">
                <a:tc>
                  <a:txBody>
                    <a:bodyPr/>
                    <a:lstStyle/>
                    <a:p>
                      <a:r>
                        <a:rPr lang="en-US" dirty="0" smtClean="0"/>
                        <a:t>NSABP B-31</a:t>
                      </a:r>
                      <a:endParaRPr lang="en-US" dirty="0"/>
                    </a:p>
                  </a:txBody>
                  <a:tcPr/>
                </a:tc>
                <a:tc>
                  <a:txBody>
                    <a:bodyPr/>
                    <a:lstStyle/>
                    <a:p>
                      <a:r>
                        <a:rPr lang="en-US" dirty="0" smtClean="0"/>
                        <a:t>Node +ve disease</a:t>
                      </a:r>
                      <a:endParaRPr lang="en-US" dirty="0"/>
                    </a:p>
                  </a:txBody>
                  <a:tcPr/>
                </a:tc>
                <a:tc>
                  <a:txBody>
                    <a:bodyPr/>
                    <a:lstStyle/>
                    <a:p>
                      <a:r>
                        <a:rPr lang="en-US" dirty="0" smtClean="0"/>
                        <a:t>AC-T </a:t>
                      </a:r>
                      <a:r>
                        <a:rPr lang="en-US" dirty="0" err="1" smtClean="0"/>
                        <a:t>vs</a:t>
                      </a:r>
                      <a:r>
                        <a:rPr lang="en-US" dirty="0" smtClean="0"/>
                        <a:t> AC-TH</a:t>
                      </a:r>
                      <a:endParaRPr lang="en-US" dirty="0"/>
                    </a:p>
                  </a:txBody>
                  <a:tcPr/>
                </a:tc>
                <a:tc>
                  <a:txBody>
                    <a:bodyPr/>
                    <a:lstStyle/>
                    <a:p>
                      <a:r>
                        <a:rPr lang="en-US" dirty="0" smtClean="0"/>
                        <a:t>0.48</a:t>
                      </a:r>
                      <a:endParaRPr lang="en-US" dirty="0"/>
                    </a:p>
                  </a:txBody>
                  <a:tcPr/>
                </a:tc>
              </a:tr>
              <a:tr h="370840">
                <a:tc>
                  <a:txBody>
                    <a:bodyPr/>
                    <a:lstStyle/>
                    <a:p>
                      <a:r>
                        <a:rPr lang="en-US" dirty="0" smtClean="0"/>
                        <a:t>NCCTG N9831</a:t>
                      </a:r>
                      <a:endParaRPr lang="en-US" dirty="0"/>
                    </a:p>
                  </a:txBody>
                  <a:tcPr/>
                </a:tc>
                <a:tc>
                  <a:txBody>
                    <a:bodyPr/>
                    <a:lstStyle/>
                    <a:p>
                      <a:r>
                        <a:rPr lang="en-US" dirty="0" smtClean="0"/>
                        <a:t>Node +ve</a:t>
                      </a:r>
                      <a:r>
                        <a:rPr lang="en-US" baseline="0" dirty="0" smtClean="0"/>
                        <a:t> or high risk node –ve</a:t>
                      </a:r>
                      <a:endParaRPr lang="en-US" dirty="0"/>
                    </a:p>
                  </a:txBody>
                  <a:tcPr/>
                </a:tc>
                <a:tc>
                  <a:txBody>
                    <a:bodyPr/>
                    <a:lstStyle/>
                    <a:p>
                      <a:r>
                        <a:rPr lang="en-US" dirty="0" smtClean="0"/>
                        <a:t>AC-T vs. AC-TH (concurrent)</a:t>
                      </a:r>
                      <a:endParaRPr lang="en-US" dirty="0"/>
                    </a:p>
                  </a:txBody>
                  <a:tcPr/>
                </a:tc>
                <a:tc>
                  <a:txBody>
                    <a:bodyPr/>
                    <a:lstStyle/>
                    <a:p>
                      <a:r>
                        <a:rPr lang="en-US" dirty="0" smtClean="0"/>
                        <a:t>0.48</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AC-T</a:t>
                      </a:r>
                      <a:r>
                        <a:rPr lang="en-US" baseline="0" dirty="0" smtClean="0"/>
                        <a:t> vs. AC-T-H</a:t>
                      </a:r>
                      <a:endParaRPr lang="en-US" dirty="0"/>
                    </a:p>
                  </a:txBody>
                  <a:tcPr/>
                </a:tc>
                <a:tc>
                  <a:txBody>
                    <a:bodyPr/>
                    <a:lstStyle/>
                    <a:p>
                      <a:r>
                        <a:rPr lang="en-US" dirty="0" smtClean="0"/>
                        <a:t>0.86</a:t>
                      </a:r>
                      <a:endParaRPr lang="en-US" dirty="0"/>
                    </a:p>
                  </a:txBody>
                  <a:tcPr/>
                </a:tc>
              </a:tr>
              <a:tr h="370840">
                <a:tc>
                  <a:txBody>
                    <a:bodyPr/>
                    <a:lstStyle/>
                    <a:p>
                      <a:r>
                        <a:rPr lang="en-US" dirty="0" smtClean="0"/>
                        <a:t>BCIRG</a:t>
                      </a:r>
                      <a:r>
                        <a:rPr lang="en-US" baseline="0" dirty="0" smtClean="0"/>
                        <a:t> 006</a:t>
                      </a:r>
                      <a:endParaRPr lang="en-US" dirty="0"/>
                    </a:p>
                  </a:txBody>
                  <a:tcPr/>
                </a:tc>
                <a:tc>
                  <a:txBody>
                    <a:bodyPr/>
                    <a:lstStyle/>
                    <a:p>
                      <a:r>
                        <a:rPr lang="en-US" dirty="0" smtClean="0"/>
                        <a:t>Node +ve</a:t>
                      </a:r>
                      <a:r>
                        <a:rPr lang="en-US" baseline="0" dirty="0" smtClean="0"/>
                        <a:t> or high risk node –ve</a:t>
                      </a:r>
                      <a:endParaRPr lang="en-US" dirty="0"/>
                    </a:p>
                  </a:txBody>
                  <a:tcPr/>
                </a:tc>
                <a:tc>
                  <a:txBody>
                    <a:bodyPr/>
                    <a:lstStyle/>
                    <a:p>
                      <a:r>
                        <a:rPr lang="en-US" dirty="0" smtClean="0"/>
                        <a:t>AC-D vs. AC-DH</a:t>
                      </a:r>
                      <a:endParaRPr lang="en-US" dirty="0"/>
                    </a:p>
                  </a:txBody>
                  <a:tcPr/>
                </a:tc>
                <a:tc>
                  <a:txBody>
                    <a:bodyPr/>
                    <a:lstStyle/>
                    <a:p>
                      <a:r>
                        <a:rPr lang="en-US" dirty="0" smtClean="0"/>
                        <a:t>0.61</a:t>
                      </a:r>
                      <a:endParaRPr lang="en-US" dirty="0"/>
                    </a:p>
                  </a:txBody>
                  <a:tcPr/>
                </a:tc>
              </a:tr>
              <a:tr h="370840">
                <a:tc>
                  <a:txBody>
                    <a:bodyPr/>
                    <a:lstStyle/>
                    <a:p>
                      <a:r>
                        <a:rPr lang="en-US" dirty="0" err="1" smtClean="0"/>
                        <a:t>FinHER</a:t>
                      </a:r>
                      <a:endParaRPr lang="en-US" dirty="0"/>
                    </a:p>
                  </a:txBody>
                  <a:tcPr/>
                </a:tc>
                <a:tc>
                  <a:txBody>
                    <a:bodyPr/>
                    <a:lstStyle/>
                    <a:p>
                      <a:r>
                        <a:rPr lang="en-US" dirty="0" smtClean="0"/>
                        <a:t>Node +ve or high</a:t>
                      </a:r>
                      <a:r>
                        <a:rPr lang="en-US" baseline="0" dirty="0" smtClean="0"/>
                        <a:t> risk node –ve</a:t>
                      </a:r>
                      <a:endParaRPr lang="en-US" dirty="0"/>
                    </a:p>
                  </a:txBody>
                  <a:tcPr/>
                </a:tc>
                <a:tc>
                  <a:txBody>
                    <a:bodyPr/>
                    <a:lstStyle/>
                    <a:p>
                      <a:r>
                        <a:rPr lang="en-US" dirty="0" smtClean="0"/>
                        <a:t>D or V +FEC vs. D or V+</a:t>
                      </a:r>
                      <a:r>
                        <a:rPr lang="en-US" baseline="0" dirty="0" smtClean="0"/>
                        <a:t> FEC + H</a:t>
                      </a:r>
                      <a:endParaRPr lang="en-US" dirty="0"/>
                    </a:p>
                  </a:txBody>
                  <a:tcPr/>
                </a:tc>
                <a:tc>
                  <a:txBody>
                    <a:bodyPr/>
                    <a:lstStyle/>
                    <a:p>
                      <a:endParaRPr lang="en-US" dirty="0"/>
                    </a:p>
                  </a:txBody>
                  <a:tcPr/>
                </a:tc>
              </a:tr>
              <a:tr h="370840">
                <a:tc>
                  <a:txBody>
                    <a:bodyPr/>
                    <a:lstStyle/>
                    <a:p>
                      <a:r>
                        <a:rPr lang="en-US" dirty="0" smtClean="0"/>
                        <a:t>FNCLCC-PACS</a:t>
                      </a:r>
                      <a:r>
                        <a:rPr lang="en-US" baseline="0" dirty="0" smtClean="0"/>
                        <a:t> 04</a:t>
                      </a:r>
                      <a:endParaRPr lang="en-US" dirty="0"/>
                    </a:p>
                  </a:txBody>
                  <a:tcPr/>
                </a:tc>
                <a:tc>
                  <a:txBody>
                    <a:bodyPr/>
                    <a:lstStyle/>
                    <a:p>
                      <a:r>
                        <a:rPr lang="en-US" dirty="0" smtClean="0"/>
                        <a:t>Node +ve</a:t>
                      </a:r>
                      <a:endParaRPr lang="en-US" dirty="0"/>
                    </a:p>
                  </a:txBody>
                  <a:tcPr/>
                </a:tc>
                <a:tc>
                  <a:txBody>
                    <a:bodyPr/>
                    <a:lstStyle/>
                    <a:p>
                      <a:r>
                        <a:rPr lang="en-US" dirty="0" smtClean="0"/>
                        <a:t>FEC or ED vs. FEC</a:t>
                      </a:r>
                      <a:r>
                        <a:rPr lang="en-US" baseline="0" dirty="0" smtClean="0"/>
                        <a:t> of ED + H</a:t>
                      </a:r>
                      <a:endParaRPr lang="en-US" dirty="0"/>
                    </a:p>
                  </a:txBody>
                  <a:tcPr/>
                </a:tc>
                <a:tc>
                  <a:txBody>
                    <a:bodyPr/>
                    <a:lstStyle/>
                    <a:p>
                      <a:r>
                        <a:rPr lang="en-US" dirty="0" smtClean="0"/>
                        <a:t>0.86</a:t>
                      </a:r>
                      <a:endParaRPr lang="en-US" dirty="0"/>
                    </a:p>
                  </a:txBody>
                  <a:tcPr/>
                </a:tc>
              </a:tr>
            </a:tbl>
          </a:graphicData>
        </a:graphic>
      </p:graphicFrame>
      <p:pic>
        <p:nvPicPr>
          <p:cNvPr id="5" name="Picture 4"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7"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Seminal Adjuvant </a:t>
            </a:r>
            <a:r>
              <a:rPr lang="en-US" sz="1538" spc="100" dirty="0" err="1" smtClean="0">
                <a:solidFill>
                  <a:srgbClr val="54A9D1"/>
                </a:solidFill>
                <a:latin typeface="Helvetica Neue Medium"/>
                <a:cs typeface="Helvetica Neue Light"/>
              </a:rPr>
              <a:t>Trastuzumab</a:t>
            </a:r>
            <a:r>
              <a:rPr lang="en-US" sz="1538" spc="100" dirty="0" smtClean="0">
                <a:solidFill>
                  <a:srgbClr val="54A9D1"/>
                </a:solidFill>
                <a:latin typeface="Helvetica Neue Medium"/>
                <a:cs typeface="Helvetica Neue Light"/>
              </a:rPr>
              <a:t> Trials</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538336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HER2 is a tyrosine kinase receptor that activates downstream oncogenic signaling pathways</a:t>
            </a:r>
          </a:p>
          <a:p>
            <a:r>
              <a:rPr lang="en-US" dirty="0" smtClean="0"/>
              <a:t>HER2/HER3 Dimers may provide an escape mechanism for </a:t>
            </a:r>
            <a:r>
              <a:rPr lang="en-US" dirty="0" err="1" smtClean="0"/>
              <a:t>trastuzumab</a:t>
            </a:r>
            <a:endParaRPr lang="en-US" dirty="0" smtClean="0"/>
          </a:p>
          <a:p>
            <a:pPr lvl="1"/>
            <a:r>
              <a:rPr lang="en-US" dirty="0" smtClean="0"/>
              <a:t>Therefore it has been postulated that a combination of HER2 receptor targets may have synergistic effects</a:t>
            </a:r>
            <a:endParaRPr lang="en-US" dirty="0"/>
          </a:p>
        </p:txBody>
      </p:sp>
      <p:sp>
        <p:nvSpPr>
          <p:cNvPr id="4"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New Therapies</a:t>
            </a:r>
            <a:endParaRPr lang="en-US" sz="1538" spc="100" dirty="0" smtClean="0">
              <a:solidFill>
                <a:srgbClr val="54A9D1"/>
              </a:solidFill>
              <a:latin typeface="Helvetica Neue Medium"/>
              <a:cs typeface="Helvetica Neue Medium"/>
            </a:endParaRPr>
          </a:p>
        </p:txBody>
      </p:sp>
      <p:pic>
        <p:nvPicPr>
          <p:cNvPr id="5" name="Picture 4" descr="4159 OCV Powerpoint 200412.pdf"/>
          <p:cNvPicPr>
            <a:picLocks noChangeAspect="1"/>
          </p:cNvPicPr>
          <p:nvPr/>
        </p:nvPicPr>
        <p:blipFill rotWithShape="1">
          <a:blip r:embed="rId2"/>
          <a:srcRect b="84451"/>
          <a:stretch/>
        </p:blipFill>
        <p:spPr>
          <a:xfrm>
            <a:off x="-9850" y="30831"/>
            <a:ext cx="9144000" cy="1066367"/>
          </a:xfrm>
          <a:prstGeom prst="rect">
            <a:avLst/>
          </a:prstGeom>
        </p:spPr>
      </p:pic>
    </p:spTree>
    <p:extLst>
      <p:ext uri="{BB962C8B-B14F-4D97-AF65-F5344CB8AC3E}">
        <p14:creationId xmlns:p14="http://schemas.microsoft.com/office/powerpoint/2010/main" val="3243986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err="1" smtClean="0"/>
              <a:t>Pertuzumab</a:t>
            </a:r>
            <a:endParaRPr lang="en-US" dirty="0" smtClean="0"/>
          </a:p>
          <a:p>
            <a:pPr lvl="2"/>
            <a:r>
              <a:rPr lang="en-US" dirty="0" smtClean="0"/>
              <a:t>Shows survival benefit in neo-adjuvant and metastatic  setting</a:t>
            </a:r>
          </a:p>
          <a:p>
            <a:pPr lvl="2"/>
            <a:r>
              <a:rPr lang="en-US" dirty="0" smtClean="0"/>
              <a:t>NCCN guidelines 2014 indicate that it can be incorporated into adjuvant treatment alongside </a:t>
            </a:r>
            <a:r>
              <a:rPr lang="en-US" dirty="0" err="1" smtClean="0"/>
              <a:t>CTx</a:t>
            </a:r>
            <a:r>
              <a:rPr lang="en-US" dirty="0" smtClean="0"/>
              <a:t> and </a:t>
            </a:r>
            <a:r>
              <a:rPr lang="en-US" dirty="0" err="1" smtClean="0"/>
              <a:t>trastuzumab</a:t>
            </a:r>
            <a:endParaRPr lang="en-US" dirty="0" smtClean="0"/>
          </a:p>
          <a:p>
            <a:pPr lvl="3"/>
            <a:r>
              <a:rPr lang="en-US" dirty="0" smtClean="0"/>
              <a:t>Adjuvant trials ongoing </a:t>
            </a:r>
          </a:p>
          <a:p>
            <a:pPr marL="0" indent="0">
              <a:buNone/>
            </a:pPr>
            <a:endParaRPr lang="en-US" dirty="0"/>
          </a:p>
        </p:txBody>
      </p:sp>
      <p:pic>
        <p:nvPicPr>
          <p:cNvPr id="4" name="Picture 3"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Other HER2 receptor based therapy</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713266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rotWithShape="1">
          <a:blip r:embed="rId3"/>
          <a:srcRect l="-113" r="-3343"/>
          <a:stretch/>
        </p:blipFill>
        <p:spPr>
          <a:xfrm>
            <a:off x="2587317" y="1357903"/>
            <a:ext cx="4115415" cy="2204439"/>
          </a:xfrm>
        </p:spPr>
      </p:pic>
      <p:graphicFrame>
        <p:nvGraphicFramePr>
          <p:cNvPr id="13" name="Content Placeholder 12"/>
          <p:cNvGraphicFramePr>
            <a:graphicFrameLocks noGrp="1"/>
          </p:cNvGraphicFramePr>
          <p:nvPr>
            <p:ph sz="quarter" idx="4"/>
            <p:extLst>
              <p:ext uri="{D42A27DB-BD31-4B8C-83A1-F6EECF244321}">
                <p14:modId xmlns:p14="http://schemas.microsoft.com/office/powerpoint/2010/main" val="1633366353"/>
              </p:ext>
            </p:extLst>
          </p:nvPr>
        </p:nvGraphicFramePr>
        <p:xfrm>
          <a:off x="885825" y="3908425"/>
          <a:ext cx="7800976" cy="2291080"/>
        </p:xfrm>
        <a:graphic>
          <a:graphicData uri="http://schemas.openxmlformats.org/drawingml/2006/table">
            <a:tbl>
              <a:tblPr firstRow="1" bandRow="1">
                <a:tableStyleId>{5C22544A-7EE6-4342-B048-85BDC9FD1C3A}</a:tableStyleId>
              </a:tblPr>
              <a:tblGrid>
                <a:gridCol w="3900488"/>
                <a:gridCol w="3900488"/>
              </a:tblGrid>
              <a:tr h="370840">
                <a:tc>
                  <a:txBody>
                    <a:bodyPr/>
                    <a:lstStyle/>
                    <a:p>
                      <a:r>
                        <a:rPr lang="en-US" dirty="0" smtClean="0"/>
                        <a:t>TRASTUZUMAB</a:t>
                      </a:r>
                      <a:endParaRPr lang="en-US" dirty="0"/>
                    </a:p>
                  </a:txBody>
                  <a:tcPr/>
                </a:tc>
                <a:tc>
                  <a:txBody>
                    <a:bodyPr/>
                    <a:lstStyle/>
                    <a:p>
                      <a:r>
                        <a:rPr lang="en-US" dirty="0" smtClean="0"/>
                        <a:t>PERTUZUMAB</a:t>
                      </a:r>
                      <a:endParaRPr lang="en-US" dirty="0"/>
                    </a:p>
                  </a:txBody>
                  <a:tcPr/>
                </a:tc>
              </a:tr>
              <a:tr h="370840">
                <a:tc>
                  <a:txBody>
                    <a:bodyPr/>
                    <a:lstStyle/>
                    <a:p>
                      <a:r>
                        <a:rPr lang="en-US" dirty="0" err="1" smtClean="0"/>
                        <a:t>Trastuzumab</a:t>
                      </a:r>
                      <a:r>
                        <a:rPr lang="en-US" dirty="0" smtClean="0"/>
                        <a:t> continually</a:t>
                      </a:r>
                      <a:r>
                        <a:rPr lang="en-US" baseline="0" dirty="0" smtClean="0"/>
                        <a:t> suppresses HER2 activity</a:t>
                      </a:r>
                      <a:endParaRPr lang="en-US" dirty="0"/>
                    </a:p>
                  </a:txBody>
                  <a:tcPr/>
                </a:tc>
                <a:tc>
                  <a:txBody>
                    <a:bodyPr/>
                    <a:lstStyle/>
                    <a:p>
                      <a:r>
                        <a:rPr lang="en-US" dirty="0" smtClean="0"/>
                        <a:t>Inhibits HER formation of dimer pairs</a:t>
                      </a:r>
                      <a:endParaRPr lang="en-US" dirty="0"/>
                    </a:p>
                  </a:txBody>
                  <a:tcPr/>
                </a:tc>
              </a:tr>
              <a:tr h="370840">
                <a:tc>
                  <a:txBody>
                    <a:bodyPr/>
                    <a:lstStyle/>
                    <a:p>
                      <a:r>
                        <a:rPr lang="en-US" dirty="0" smtClean="0"/>
                        <a:t>Flags cells for destruction by the immune system</a:t>
                      </a:r>
                      <a:endParaRPr lang="en-US" dirty="0"/>
                    </a:p>
                  </a:txBody>
                  <a:tcPr/>
                </a:tc>
                <a:tc>
                  <a:txBody>
                    <a:bodyPr/>
                    <a:lstStyle/>
                    <a:p>
                      <a:r>
                        <a:rPr lang="en-US" dirty="0" smtClean="0"/>
                        <a:t>Suppresses</a:t>
                      </a:r>
                      <a:r>
                        <a:rPr lang="en-US" baseline="0" dirty="0" smtClean="0"/>
                        <a:t> multiple HER </a:t>
                      </a:r>
                      <a:r>
                        <a:rPr lang="en-US" baseline="0" dirty="0" err="1" smtClean="0"/>
                        <a:t>signalling</a:t>
                      </a:r>
                      <a:r>
                        <a:rPr lang="en-US" baseline="0" dirty="0" smtClean="0"/>
                        <a:t> pathways</a:t>
                      </a:r>
                      <a:endParaRPr lang="en-US" dirty="0"/>
                    </a:p>
                  </a:txBody>
                  <a:tcPr/>
                </a:tc>
              </a:tr>
              <a:tr h="370840">
                <a:tc>
                  <a:txBody>
                    <a:bodyPr/>
                    <a:lstStyle/>
                    <a:p>
                      <a:r>
                        <a:rPr lang="en-US" dirty="0" smtClean="0"/>
                        <a:t>Does</a:t>
                      </a:r>
                      <a:r>
                        <a:rPr lang="en-US" baseline="0" dirty="0" smtClean="0"/>
                        <a:t> not inhibit HER2 dimerization</a:t>
                      </a:r>
                      <a:endParaRPr lang="en-US" dirty="0"/>
                    </a:p>
                  </a:txBody>
                  <a:tcPr/>
                </a:tc>
                <a:tc>
                  <a:txBody>
                    <a:bodyPr/>
                    <a:lstStyle/>
                    <a:p>
                      <a:r>
                        <a:rPr lang="en-US" dirty="0" smtClean="0"/>
                        <a:t>Flags</a:t>
                      </a:r>
                      <a:r>
                        <a:rPr lang="en-US" baseline="0" dirty="0" smtClean="0"/>
                        <a:t> cell for destruction by immune system</a:t>
                      </a:r>
                      <a:endParaRPr lang="en-US" dirty="0"/>
                    </a:p>
                  </a:txBody>
                  <a:tcPr/>
                </a:tc>
              </a:tr>
            </a:tbl>
          </a:graphicData>
        </a:graphic>
      </p:graphicFrame>
      <p:pic>
        <p:nvPicPr>
          <p:cNvPr id="14" name="Picture 13" descr="4159 OCV Powerpoint 200412.pdf"/>
          <p:cNvPicPr>
            <a:picLocks noChangeAspect="1"/>
          </p:cNvPicPr>
          <p:nvPr/>
        </p:nvPicPr>
        <p:blipFill rotWithShape="1">
          <a:blip r:embed="rId4"/>
          <a:srcRect b="84451"/>
          <a:stretch/>
        </p:blipFill>
        <p:spPr>
          <a:xfrm>
            <a:off x="0" y="0"/>
            <a:ext cx="9144000" cy="1066367"/>
          </a:xfrm>
          <a:prstGeom prst="rect">
            <a:avLst/>
          </a:prstGeom>
        </p:spPr>
      </p:pic>
      <p:sp>
        <p:nvSpPr>
          <p:cNvPr id="1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Other HER2 receptor based therapy</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1444583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51654561"/>
              </p:ext>
            </p:extLst>
          </p:nvPr>
        </p:nvGraphicFramePr>
        <p:xfrm>
          <a:off x="457199" y="2033363"/>
          <a:ext cx="8229601" cy="1854200"/>
        </p:xfrm>
        <a:graphic>
          <a:graphicData uri="http://schemas.openxmlformats.org/drawingml/2006/table">
            <a:tbl>
              <a:tblPr firstRow="1" bandRow="1">
                <a:tableStyleId>{5C22544A-7EE6-4342-B048-85BDC9FD1C3A}</a:tableStyleId>
              </a:tblPr>
              <a:tblGrid>
                <a:gridCol w="1495311"/>
                <a:gridCol w="3367145"/>
                <a:gridCol w="3367145"/>
              </a:tblGrid>
              <a:tr h="370840">
                <a:tc>
                  <a:txBody>
                    <a:bodyPr/>
                    <a:lstStyle/>
                    <a:p>
                      <a:r>
                        <a:rPr lang="en-US" dirty="0" smtClean="0"/>
                        <a:t>Trial</a:t>
                      </a:r>
                      <a:r>
                        <a:rPr lang="en-US" baseline="0" dirty="0" smtClean="0"/>
                        <a:t> </a:t>
                      </a:r>
                      <a:r>
                        <a:rPr lang="en-US" dirty="0" smtClean="0"/>
                        <a:t>Arm</a:t>
                      </a:r>
                      <a:endParaRPr lang="en-US" dirty="0"/>
                    </a:p>
                  </a:txBody>
                  <a:tcPr marL="94183" marR="94183"/>
                </a:tc>
                <a:tc>
                  <a:txBody>
                    <a:bodyPr/>
                    <a:lstStyle/>
                    <a:p>
                      <a:r>
                        <a:rPr lang="en-US" dirty="0" smtClean="0"/>
                        <a:t>Complete</a:t>
                      </a:r>
                      <a:r>
                        <a:rPr lang="en-US" baseline="0" dirty="0" smtClean="0"/>
                        <a:t> Pathological Response</a:t>
                      </a:r>
                      <a:endParaRPr lang="en-US" dirty="0"/>
                    </a:p>
                  </a:txBody>
                  <a:tcPr marL="94183" marR="94183"/>
                </a:tc>
                <a:tc>
                  <a:txBody>
                    <a:bodyPr/>
                    <a:lstStyle/>
                    <a:p>
                      <a:r>
                        <a:rPr lang="en-US" dirty="0" smtClean="0"/>
                        <a:t>ER/PR-ve</a:t>
                      </a:r>
                      <a:endParaRPr lang="en-US" dirty="0"/>
                    </a:p>
                  </a:txBody>
                  <a:tcPr marL="94183" marR="94183"/>
                </a:tc>
              </a:tr>
              <a:tr h="370840">
                <a:tc>
                  <a:txBody>
                    <a:bodyPr/>
                    <a:lstStyle/>
                    <a:p>
                      <a:r>
                        <a:rPr lang="en-US" dirty="0" smtClean="0"/>
                        <a:t>A (107)</a:t>
                      </a:r>
                      <a:endParaRPr lang="en-US" dirty="0"/>
                    </a:p>
                  </a:txBody>
                  <a:tcPr marL="94183" marR="94183"/>
                </a:tc>
                <a:tc>
                  <a:txBody>
                    <a:bodyPr/>
                    <a:lstStyle/>
                    <a:p>
                      <a:r>
                        <a:rPr lang="en-US" dirty="0" smtClean="0"/>
                        <a:t>29.0% (31 0f 107)</a:t>
                      </a:r>
                      <a:endParaRPr lang="en-US" dirty="0"/>
                    </a:p>
                  </a:txBody>
                  <a:tcPr marL="94183" marR="94183"/>
                </a:tc>
                <a:tc>
                  <a:txBody>
                    <a:bodyPr/>
                    <a:lstStyle/>
                    <a:p>
                      <a:r>
                        <a:rPr lang="en-US" dirty="0" smtClean="0"/>
                        <a:t>36.8% </a:t>
                      </a:r>
                      <a:endParaRPr lang="en-US" dirty="0"/>
                    </a:p>
                  </a:txBody>
                  <a:tcPr marL="94183" marR="94183"/>
                </a:tc>
              </a:tr>
              <a:tr h="370840">
                <a:tc>
                  <a:txBody>
                    <a:bodyPr/>
                    <a:lstStyle/>
                    <a:p>
                      <a:r>
                        <a:rPr lang="en-US" b="1" dirty="0" smtClean="0"/>
                        <a:t>B (107)</a:t>
                      </a:r>
                      <a:endParaRPr lang="en-US" b="1" dirty="0"/>
                    </a:p>
                  </a:txBody>
                  <a:tcPr marL="94183" marR="9418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45.8%</a:t>
                      </a:r>
                      <a:r>
                        <a:rPr lang="en-US" b="1" baseline="0" dirty="0" smtClean="0"/>
                        <a:t> (49 of 107)</a:t>
                      </a:r>
                      <a:endParaRPr lang="en-US" b="1" dirty="0" smtClean="0"/>
                    </a:p>
                  </a:txBody>
                  <a:tcPr marL="94183" marR="9418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63.2%</a:t>
                      </a:r>
                    </a:p>
                  </a:txBody>
                  <a:tcPr marL="94183" marR="94183"/>
                </a:tc>
              </a:tr>
              <a:tr h="370840">
                <a:tc>
                  <a:txBody>
                    <a:bodyPr/>
                    <a:lstStyle/>
                    <a:p>
                      <a:r>
                        <a:rPr lang="en-US" i="1" dirty="0" smtClean="0"/>
                        <a:t>C (107)</a:t>
                      </a:r>
                      <a:endParaRPr lang="en-US" i="1" dirty="0"/>
                    </a:p>
                  </a:txBody>
                  <a:tcPr marL="94183" marR="94183"/>
                </a:tc>
                <a:tc>
                  <a:txBody>
                    <a:bodyPr/>
                    <a:lstStyle/>
                    <a:p>
                      <a:r>
                        <a:rPr lang="en-US" i="1" dirty="0" smtClean="0"/>
                        <a:t>16.8% (</a:t>
                      </a:r>
                      <a:r>
                        <a:rPr lang="en-US" i="1" baseline="0" dirty="0" smtClean="0"/>
                        <a:t>18 of 107) </a:t>
                      </a:r>
                      <a:endParaRPr lang="en-US" i="1" dirty="0"/>
                    </a:p>
                  </a:txBody>
                  <a:tcPr marL="94183" marR="94183"/>
                </a:tc>
                <a:tc>
                  <a:txBody>
                    <a:bodyPr/>
                    <a:lstStyle/>
                    <a:p>
                      <a:r>
                        <a:rPr lang="en-US" i="1" dirty="0" smtClean="0"/>
                        <a:t>29.1%</a:t>
                      </a:r>
                      <a:endParaRPr lang="en-US" i="1" dirty="0"/>
                    </a:p>
                  </a:txBody>
                  <a:tcPr marL="94183" marR="94183"/>
                </a:tc>
              </a:tr>
              <a:tr h="370840">
                <a:tc>
                  <a:txBody>
                    <a:bodyPr/>
                    <a:lstStyle/>
                    <a:p>
                      <a:r>
                        <a:rPr lang="en-US" dirty="0" smtClean="0"/>
                        <a:t>D (96)</a:t>
                      </a:r>
                      <a:endParaRPr lang="en-US" dirty="0"/>
                    </a:p>
                  </a:txBody>
                  <a:tcPr marL="94183" marR="94183"/>
                </a:tc>
                <a:tc>
                  <a:txBody>
                    <a:bodyPr/>
                    <a:lstStyle/>
                    <a:p>
                      <a:r>
                        <a:rPr lang="en-US" dirty="0" smtClean="0"/>
                        <a:t>24.0% (24 of 96)</a:t>
                      </a:r>
                      <a:endParaRPr lang="en-US" dirty="0"/>
                    </a:p>
                  </a:txBody>
                  <a:tcPr marL="94183" marR="94183"/>
                </a:tc>
                <a:tc>
                  <a:txBody>
                    <a:bodyPr/>
                    <a:lstStyle/>
                    <a:p>
                      <a:r>
                        <a:rPr lang="en-US" dirty="0" smtClean="0"/>
                        <a:t>30.0%</a:t>
                      </a:r>
                      <a:endParaRPr lang="en-US" dirty="0"/>
                    </a:p>
                  </a:txBody>
                  <a:tcPr marL="94183" marR="94183"/>
                </a:tc>
              </a:tr>
            </a:tbl>
          </a:graphicData>
        </a:graphic>
      </p:graphicFrame>
      <p:sp>
        <p:nvSpPr>
          <p:cNvPr id="11" name="TextBox 10"/>
          <p:cNvSpPr txBox="1"/>
          <p:nvPr/>
        </p:nvSpPr>
        <p:spPr>
          <a:xfrm>
            <a:off x="738412" y="4774635"/>
            <a:ext cx="7807474" cy="923330"/>
          </a:xfrm>
          <a:prstGeom prst="rect">
            <a:avLst/>
          </a:prstGeom>
          <a:noFill/>
        </p:spPr>
        <p:txBody>
          <a:bodyPr wrap="square" rtlCol="0">
            <a:spAutoFit/>
          </a:bodyPr>
          <a:lstStyle/>
          <a:p>
            <a:pPr marL="285750" indent="-285750">
              <a:buFont typeface="Arial"/>
              <a:buChar char="•"/>
            </a:pPr>
            <a:r>
              <a:rPr lang="en-US" dirty="0" smtClean="0"/>
              <a:t>Improvement in </a:t>
            </a:r>
            <a:r>
              <a:rPr lang="en-US" dirty="0" err="1" smtClean="0"/>
              <a:t>pCR</a:t>
            </a:r>
            <a:r>
              <a:rPr lang="en-US" dirty="0" smtClean="0"/>
              <a:t> with use of dual HER2 blocking therapy and </a:t>
            </a:r>
            <a:r>
              <a:rPr lang="en-US" dirty="0" err="1" smtClean="0"/>
              <a:t>CTx</a:t>
            </a:r>
            <a:endParaRPr lang="en-US" dirty="0" smtClean="0"/>
          </a:p>
          <a:p>
            <a:pPr marL="285750" indent="-285750">
              <a:buFont typeface="Arial"/>
              <a:buChar char="•"/>
            </a:pPr>
            <a:r>
              <a:rPr lang="en-US" dirty="0" smtClean="0"/>
              <a:t>Increased efficacy in the patients with ER/PR –ve disease</a:t>
            </a:r>
          </a:p>
          <a:p>
            <a:pPr marL="285750" indent="-285750">
              <a:buFont typeface="Arial"/>
              <a:buChar char="•"/>
            </a:pPr>
            <a:endParaRPr lang="en-US" dirty="0" smtClean="0"/>
          </a:p>
        </p:txBody>
      </p:sp>
      <p:pic>
        <p:nvPicPr>
          <p:cNvPr id="12" name="Picture 11"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13"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Neo-Sphere trial</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368990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2"/>
          <a:srcRect r="37408" b="84451"/>
          <a:stretch/>
        </p:blipFill>
        <p:spPr>
          <a:xfrm>
            <a:off x="1770672" y="3148374"/>
            <a:ext cx="5723384" cy="1066367"/>
          </a:xfrm>
          <a:prstGeom prst="rect">
            <a:avLst/>
          </a:prstGeom>
        </p:spPr>
      </p:pic>
      <p:sp>
        <p:nvSpPr>
          <p:cNvPr id="5" name="Title 1"/>
          <p:cNvSpPr txBox="1">
            <a:spLocks/>
          </p:cNvSpPr>
          <p:nvPr/>
        </p:nvSpPr>
        <p:spPr>
          <a:xfrm>
            <a:off x="4433545" y="3294429"/>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THANK YOU </a:t>
            </a: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01115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68644193"/>
              </p:ext>
            </p:extLst>
          </p:nvPr>
        </p:nvGraphicFramePr>
        <p:xfrm>
          <a:off x="457200" y="1600200"/>
          <a:ext cx="8229600" cy="3413760"/>
        </p:xfrm>
        <a:graphic>
          <a:graphicData uri="http://schemas.openxmlformats.org/drawingml/2006/table">
            <a:tbl>
              <a:tblPr firstRow="1" bandRow="1">
                <a:tableStyleId>{5C22544A-7EE6-4342-B048-85BDC9FD1C3A}</a:tableStyleId>
              </a:tblPr>
              <a:tblGrid>
                <a:gridCol w="5174421"/>
                <a:gridCol w="3055179"/>
              </a:tblGrid>
              <a:tr h="370840">
                <a:tc>
                  <a:txBody>
                    <a:bodyPr/>
                    <a:lstStyle/>
                    <a:p>
                      <a:r>
                        <a:rPr lang="en-US" dirty="0" smtClean="0"/>
                        <a:t>Factor</a:t>
                      </a:r>
                      <a:endParaRPr lang="en-US" dirty="0"/>
                    </a:p>
                  </a:txBody>
                  <a:tcPr/>
                </a:tc>
                <a:tc>
                  <a:txBody>
                    <a:bodyPr/>
                    <a:lstStyle/>
                    <a:p>
                      <a:r>
                        <a:rPr lang="en-US" dirty="0" smtClean="0"/>
                        <a:t>Relative Risk</a:t>
                      </a:r>
                      <a:endParaRPr lang="en-US" dirty="0"/>
                    </a:p>
                  </a:txBody>
                  <a:tcPr/>
                </a:tc>
              </a:tr>
              <a:tr h="370840">
                <a:tc>
                  <a:txBody>
                    <a:bodyPr/>
                    <a:lstStyle/>
                    <a:p>
                      <a:r>
                        <a:rPr lang="en-US" dirty="0" smtClean="0"/>
                        <a:t>Exogenous Hormones</a:t>
                      </a:r>
                    </a:p>
                    <a:p>
                      <a:pPr marL="742950" lvl="1" indent="-285750">
                        <a:buFont typeface="Arial"/>
                        <a:buChar char="•"/>
                      </a:pPr>
                      <a:r>
                        <a:rPr lang="en-US" dirty="0" smtClean="0"/>
                        <a:t>OCP</a:t>
                      </a:r>
                    </a:p>
                    <a:p>
                      <a:pPr marL="742950" lvl="1" indent="-285750">
                        <a:buFont typeface="Arial"/>
                        <a:buChar char="•"/>
                      </a:pPr>
                      <a:r>
                        <a:rPr lang="en-US" dirty="0" smtClean="0"/>
                        <a:t>Oestrogen replacement (&gt;10</a:t>
                      </a:r>
                      <a:r>
                        <a:rPr lang="en-US" baseline="0" dirty="0" smtClean="0"/>
                        <a:t> years)</a:t>
                      </a:r>
                    </a:p>
                    <a:p>
                      <a:pPr marL="742950" lvl="1" indent="-285750">
                        <a:buFont typeface="Arial"/>
                        <a:buChar char="•"/>
                      </a:pPr>
                      <a:r>
                        <a:rPr lang="en-US" baseline="0" dirty="0" smtClean="0"/>
                        <a:t>Oestrogen and Progesterone </a:t>
                      </a:r>
                      <a:endParaRPr lang="en-US" dirty="0"/>
                    </a:p>
                  </a:txBody>
                  <a:tcPr/>
                </a:tc>
                <a:tc>
                  <a:txBody>
                    <a:bodyPr/>
                    <a:lstStyle/>
                    <a:p>
                      <a:endParaRPr lang="en-US" dirty="0" smtClean="0"/>
                    </a:p>
                    <a:p>
                      <a:r>
                        <a:rPr lang="en-US" dirty="0" smtClean="0"/>
                        <a:t>0.9-1.0</a:t>
                      </a:r>
                    </a:p>
                    <a:p>
                      <a:r>
                        <a:rPr lang="en-US" dirty="0" smtClean="0"/>
                        <a:t>1.1</a:t>
                      </a:r>
                    </a:p>
                    <a:p>
                      <a:r>
                        <a:rPr lang="en-US" dirty="0" smtClean="0"/>
                        <a:t>1.4-3.0</a:t>
                      </a:r>
                      <a:endParaRPr lang="en-US" dirty="0"/>
                    </a:p>
                  </a:txBody>
                  <a:tcPr/>
                </a:tc>
              </a:tr>
              <a:tr h="370840">
                <a:tc>
                  <a:txBody>
                    <a:bodyPr/>
                    <a:lstStyle/>
                    <a:p>
                      <a:r>
                        <a:rPr lang="en-US" dirty="0" smtClean="0"/>
                        <a:t>Obesity</a:t>
                      </a:r>
                      <a:r>
                        <a:rPr lang="en-US" baseline="0" dirty="0" smtClean="0"/>
                        <a:t> (&gt;30)</a:t>
                      </a:r>
                      <a:endParaRPr lang="en-US" dirty="0"/>
                    </a:p>
                  </a:txBody>
                  <a:tcPr/>
                </a:tc>
                <a:tc>
                  <a:txBody>
                    <a:bodyPr/>
                    <a:lstStyle/>
                    <a:p>
                      <a:r>
                        <a:rPr lang="en-US" dirty="0" smtClean="0"/>
                        <a:t>2.5</a:t>
                      </a:r>
                      <a:endParaRPr lang="en-US" dirty="0"/>
                    </a:p>
                  </a:txBody>
                  <a:tcPr/>
                </a:tc>
              </a:tr>
              <a:tr h="370840">
                <a:tc>
                  <a:txBody>
                    <a:bodyPr/>
                    <a:lstStyle/>
                    <a:p>
                      <a:r>
                        <a:rPr lang="en-US" dirty="0" smtClean="0"/>
                        <a:t>Exercise (&gt;3 hours/ week)</a:t>
                      </a:r>
                      <a:endParaRPr lang="en-US" dirty="0"/>
                    </a:p>
                  </a:txBody>
                  <a:tcPr/>
                </a:tc>
                <a:tc>
                  <a:txBody>
                    <a:bodyPr/>
                    <a:lstStyle/>
                    <a:p>
                      <a:r>
                        <a:rPr lang="en-US" dirty="0" smtClean="0"/>
                        <a:t>0.6</a:t>
                      </a:r>
                      <a:endParaRPr lang="en-US" dirty="0"/>
                    </a:p>
                  </a:txBody>
                  <a:tcPr/>
                </a:tc>
              </a:tr>
              <a:tr h="370840">
                <a:tc>
                  <a:txBody>
                    <a:bodyPr/>
                    <a:lstStyle/>
                    <a:p>
                      <a:r>
                        <a:rPr lang="en-US" dirty="0" smtClean="0"/>
                        <a:t>Alcohol</a:t>
                      </a:r>
                      <a:r>
                        <a:rPr lang="en-US" baseline="0" dirty="0" smtClean="0"/>
                        <a:t> Use</a:t>
                      </a:r>
                      <a:endParaRPr lang="en-US" dirty="0"/>
                    </a:p>
                  </a:txBody>
                  <a:tcPr/>
                </a:tc>
                <a:tc>
                  <a:txBody>
                    <a:bodyPr/>
                    <a:lstStyle/>
                    <a:p>
                      <a:r>
                        <a:rPr lang="en-US" dirty="0" smtClean="0"/>
                        <a:t>1.1-2.2</a:t>
                      </a:r>
                      <a:endParaRPr lang="en-US" dirty="0"/>
                    </a:p>
                  </a:txBody>
                  <a:tcPr/>
                </a:tc>
              </a:tr>
              <a:tr h="370840">
                <a:tc>
                  <a:txBody>
                    <a:bodyPr/>
                    <a:lstStyle/>
                    <a:p>
                      <a:r>
                        <a:rPr lang="en-US" dirty="0" smtClean="0"/>
                        <a:t>Diet </a:t>
                      </a:r>
                      <a:endParaRPr lang="en-US" dirty="0"/>
                    </a:p>
                  </a:txBody>
                  <a:tcPr/>
                </a:tc>
                <a:tc>
                  <a:txBody>
                    <a:bodyPr/>
                    <a:lstStyle/>
                    <a:p>
                      <a:r>
                        <a:rPr lang="en-US" dirty="0" smtClean="0"/>
                        <a:t>1.0</a:t>
                      </a:r>
                      <a:endParaRPr lang="en-US" dirty="0"/>
                    </a:p>
                  </a:txBody>
                  <a:tcPr/>
                </a:tc>
              </a:tr>
              <a:tr h="370840">
                <a:tc>
                  <a:txBody>
                    <a:bodyPr/>
                    <a:lstStyle/>
                    <a:p>
                      <a:r>
                        <a:rPr lang="en-US" dirty="0" smtClean="0"/>
                        <a:t>Mammographic Density</a:t>
                      </a:r>
                      <a:endParaRPr lang="en-US" dirty="0"/>
                    </a:p>
                  </a:txBody>
                  <a:tcPr/>
                </a:tc>
                <a:tc>
                  <a:txBody>
                    <a:bodyPr/>
                    <a:lstStyle/>
                    <a:p>
                      <a:r>
                        <a:rPr lang="en-US" dirty="0" smtClean="0"/>
                        <a:t>2.2-3.5</a:t>
                      </a:r>
                      <a:endParaRPr lang="en-US" dirty="0"/>
                    </a:p>
                  </a:txBody>
                  <a:tcPr/>
                </a:tc>
              </a:tr>
            </a:tbl>
          </a:graphicData>
        </a:graphic>
      </p:graphicFrame>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Established Risk Factor: MODIFIABLE</a:t>
            </a:r>
          </a:p>
          <a:p>
            <a:pPr>
              <a:spcBef>
                <a:spcPct val="0"/>
              </a:spcBef>
              <a:defRPr/>
            </a:pPr>
            <a:endParaRPr lang="en-US" sz="1538" spc="100" dirty="0" smtClean="0">
              <a:solidFill>
                <a:srgbClr val="54A9D1"/>
              </a:solidFill>
              <a:latin typeface="Helvetica Neue Medium"/>
              <a:cs typeface="Helvetica Neue Medium"/>
            </a:endParaRPr>
          </a:p>
        </p:txBody>
      </p:sp>
    </p:spTree>
    <p:extLst>
      <p:ext uri="{BB962C8B-B14F-4D97-AF65-F5344CB8AC3E}">
        <p14:creationId xmlns:p14="http://schemas.microsoft.com/office/powerpoint/2010/main" val="257438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All breast cancer patients need consideration of adjuvant therapy</a:t>
            </a:r>
          </a:p>
          <a:p>
            <a:pPr lvl="1"/>
            <a:r>
              <a:rPr lang="en-US" dirty="0" smtClean="0"/>
              <a:t>There are multiple possible treatment options which can be used individually or combined </a:t>
            </a:r>
          </a:p>
          <a:p>
            <a:pPr lvl="2"/>
            <a:r>
              <a:rPr lang="en-US" dirty="0" smtClean="0"/>
              <a:t>Includes not </a:t>
            </a:r>
            <a:r>
              <a:rPr lang="en-US" dirty="0"/>
              <a:t>only chemotherapy but endocrine and targeted </a:t>
            </a:r>
            <a:r>
              <a:rPr lang="en-US" dirty="0" smtClean="0"/>
              <a:t>therapy</a:t>
            </a:r>
          </a:p>
          <a:p>
            <a:r>
              <a:rPr lang="en-US" dirty="0" smtClean="0"/>
              <a:t>Who to treat with which agents….</a:t>
            </a:r>
          </a:p>
          <a:p>
            <a:pPr lvl="1"/>
            <a:r>
              <a:rPr lang="en-US" dirty="0" smtClean="0"/>
              <a:t>Prognostic factors</a:t>
            </a:r>
          </a:p>
          <a:p>
            <a:pPr lvl="1"/>
            <a:r>
              <a:rPr lang="en-US" dirty="0" smtClean="0"/>
              <a:t>Predictive factors</a:t>
            </a:r>
          </a:p>
          <a:p>
            <a:endParaRPr lang="en-US" dirty="0" smtClean="0"/>
          </a:p>
        </p:txBody>
      </p:sp>
      <p:sp>
        <p:nvSpPr>
          <p:cNvPr id="4"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Who needs Adjuvant Therapy? </a:t>
            </a:r>
            <a:endParaRPr lang="en-US" sz="1538" spc="100" dirty="0" smtClean="0">
              <a:solidFill>
                <a:srgbClr val="54A9D1"/>
              </a:solidFill>
              <a:latin typeface="Helvetica Neue Medium"/>
              <a:cs typeface="Helvetica Neue Medium"/>
            </a:endParaRPr>
          </a:p>
        </p:txBody>
      </p:sp>
      <p:pic>
        <p:nvPicPr>
          <p:cNvPr id="5" name="Picture 4" descr="4159 OCV Powerpoint 200412.pdf"/>
          <p:cNvPicPr>
            <a:picLocks noChangeAspect="1"/>
          </p:cNvPicPr>
          <p:nvPr/>
        </p:nvPicPr>
        <p:blipFill rotWithShape="1">
          <a:blip r:embed="rId3"/>
          <a:srcRect b="83402"/>
          <a:stretch/>
        </p:blipFill>
        <p:spPr>
          <a:xfrm>
            <a:off x="0" y="50339"/>
            <a:ext cx="9144000" cy="1138257"/>
          </a:xfrm>
          <a:prstGeom prst="rect">
            <a:avLst/>
          </a:prstGeom>
        </p:spPr>
      </p:pic>
    </p:spTree>
    <p:extLst>
      <p:ext uri="{BB962C8B-B14F-4D97-AF65-F5344CB8AC3E}">
        <p14:creationId xmlns:p14="http://schemas.microsoft.com/office/powerpoint/2010/main" val="289771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0732"/>
            <a:ext cx="8229600" cy="4905432"/>
          </a:xfrm>
        </p:spPr>
        <p:txBody>
          <a:bodyPr/>
          <a:lstStyle/>
          <a:p>
            <a:r>
              <a:rPr lang="en-US" dirty="0" smtClean="0"/>
              <a:t>Patient Age</a:t>
            </a:r>
          </a:p>
          <a:p>
            <a:r>
              <a:rPr lang="en-US" dirty="0" smtClean="0"/>
              <a:t>Performance Status</a:t>
            </a:r>
          </a:p>
          <a:p>
            <a:endParaRPr lang="en-US" dirty="0"/>
          </a:p>
        </p:txBody>
      </p:sp>
      <p:pic>
        <p:nvPicPr>
          <p:cNvPr id="4" name="Picture 3" descr="4159 OCV Powerpoint 200412.pdf"/>
          <p:cNvPicPr>
            <a:picLocks noChangeAspect="1"/>
          </p:cNvPicPr>
          <p:nvPr/>
        </p:nvPicPr>
        <p:blipFill rotWithShape="1">
          <a:blip r:embed="rId3"/>
          <a:srcRect b="83402"/>
          <a:stretch/>
        </p:blipFill>
        <p:spPr>
          <a:xfrm>
            <a:off x="0" y="0"/>
            <a:ext cx="9144000" cy="113825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The patient in front of you</a:t>
            </a:r>
          </a:p>
          <a:p>
            <a:pPr>
              <a:spcBef>
                <a:spcPct val="0"/>
              </a:spcBef>
              <a:defRPr/>
            </a:pPr>
            <a:endParaRPr lang="en-US" sz="1538" spc="100" dirty="0" smtClean="0">
              <a:solidFill>
                <a:srgbClr val="54A9D1"/>
              </a:solidFill>
              <a:latin typeface="Helvetica Neue Medium"/>
              <a:cs typeface="Helvetica Neue Medium"/>
            </a:endParaRPr>
          </a:p>
        </p:txBody>
      </p:sp>
      <p:graphicFrame>
        <p:nvGraphicFramePr>
          <p:cNvPr id="6" name="Table 5"/>
          <p:cNvGraphicFramePr>
            <a:graphicFrameLocks noGrp="1"/>
          </p:cNvGraphicFramePr>
          <p:nvPr>
            <p:extLst>
              <p:ext uri="{D42A27DB-BD31-4B8C-83A1-F6EECF244321}">
                <p14:modId xmlns:p14="http://schemas.microsoft.com/office/powerpoint/2010/main" val="3053829662"/>
              </p:ext>
            </p:extLst>
          </p:nvPr>
        </p:nvGraphicFramePr>
        <p:xfrm>
          <a:off x="539041" y="2460217"/>
          <a:ext cx="8147759" cy="3032760"/>
        </p:xfrm>
        <a:graphic>
          <a:graphicData uri="http://schemas.openxmlformats.org/drawingml/2006/table">
            <a:tbl>
              <a:tblPr firstRow="1" bandRow="1">
                <a:tableStyleId>{B301B821-A1FF-4177-AEE7-76D212191A09}</a:tableStyleId>
              </a:tblPr>
              <a:tblGrid>
                <a:gridCol w="1108117"/>
                <a:gridCol w="7039642"/>
              </a:tblGrid>
              <a:tr h="370840">
                <a:tc>
                  <a:txBody>
                    <a:bodyPr/>
                    <a:lstStyle/>
                    <a:p>
                      <a:r>
                        <a:rPr lang="en-US" dirty="0" smtClean="0"/>
                        <a:t>Grade</a:t>
                      </a:r>
                      <a:endParaRPr lang="en-US" dirty="0"/>
                    </a:p>
                  </a:txBody>
                  <a:tcPr/>
                </a:tc>
                <a:tc>
                  <a:txBody>
                    <a:bodyPr/>
                    <a:lstStyle/>
                    <a:p>
                      <a:r>
                        <a:rPr lang="en-US" dirty="0" smtClean="0"/>
                        <a:t>ECOG</a:t>
                      </a:r>
                      <a:r>
                        <a:rPr lang="en-US" baseline="0" dirty="0" smtClean="0"/>
                        <a:t> Performance Status</a:t>
                      </a:r>
                      <a:endParaRPr lang="en-US" dirty="0"/>
                    </a:p>
                  </a:txBody>
                  <a:tcPr/>
                </a:tc>
              </a:tr>
              <a:tr h="370840">
                <a:tc>
                  <a:txBody>
                    <a:bodyPr/>
                    <a:lstStyle/>
                    <a:p>
                      <a:r>
                        <a:rPr lang="en-US" dirty="0" smtClean="0"/>
                        <a:t>0</a:t>
                      </a:r>
                      <a:endParaRPr lang="en-US" dirty="0"/>
                    </a:p>
                  </a:txBody>
                  <a:tcPr/>
                </a:tc>
                <a:tc>
                  <a:txBody>
                    <a:bodyPr/>
                    <a:lstStyle/>
                    <a:p>
                      <a:r>
                        <a:rPr lang="en-US" dirty="0" smtClean="0"/>
                        <a:t>Fully active</a:t>
                      </a:r>
                      <a:endParaRPr lang="en-US" dirty="0"/>
                    </a:p>
                  </a:txBody>
                  <a:tcPr/>
                </a:tc>
              </a:tr>
              <a:tr h="370840">
                <a:tc>
                  <a:txBody>
                    <a:bodyPr/>
                    <a:lstStyle/>
                    <a:p>
                      <a:r>
                        <a:rPr lang="en-US" dirty="0" smtClean="0"/>
                        <a:t>1</a:t>
                      </a:r>
                      <a:endParaRPr lang="en-US" dirty="0"/>
                    </a:p>
                  </a:txBody>
                  <a:tcPr/>
                </a:tc>
                <a:tc>
                  <a:txBody>
                    <a:bodyPr/>
                    <a:lstStyle/>
                    <a:p>
                      <a:r>
                        <a:rPr lang="en-US" dirty="0" smtClean="0"/>
                        <a:t>Restricted</a:t>
                      </a:r>
                      <a:r>
                        <a:rPr lang="en-US" baseline="0" dirty="0" smtClean="0"/>
                        <a:t> in physically strenuous activity but ambulatory and able to carry out work of light or sedentary nature</a:t>
                      </a:r>
                      <a:endParaRPr lang="en-US" dirty="0"/>
                    </a:p>
                  </a:txBody>
                  <a:tcPr/>
                </a:tc>
              </a:tr>
              <a:tr h="370840">
                <a:tc>
                  <a:txBody>
                    <a:bodyPr/>
                    <a:lstStyle/>
                    <a:p>
                      <a:r>
                        <a:rPr lang="en-US" dirty="0" smtClean="0"/>
                        <a:t>2</a:t>
                      </a:r>
                      <a:endParaRPr lang="en-US" dirty="0"/>
                    </a:p>
                  </a:txBody>
                  <a:tcPr/>
                </a:tc>
                <a:tc>
                  <a:txBody>
                    <a:bodyPr/>
                    <a:lstStyle/>
                    <a:p>
                      <a:r>
                        <a:rPr lang="en-US" dirty="0" smtClean="0"/>
                        <a:t>Ambulatory</a:t>
                      </a:r>
                      <a:r>
                        <a:rPr lang="en-US" baseline="0" dirty="0" smtClean="0"/>
                        <a:t> and capable of all self care.  Up &gt; 50% of waking hours</a:t>
                      </a:r>
                      <a:endParaRPr lang="en-US" dirty="0"/>
                    </a:p>
                  </a:txBody>
                  <a:tcPr/>
                </a:tc>
              </a:tr>
              <a:tr h="370840">
                <a:tc>
                  <a:txBody>
                    <a:bodyPr/>
                    <a:lstStyle/>
                    <a:p>
                      <a:r>
                        <a:rPr lang="en-US" dirty="0" smtClean="0"/>
                        <a:t>3</a:t>
                      </a:r>
                      <a:endParaRPr lang="en-US" dirty="0"/>
                    </a:p>
                  </a:txBody>
                  <a:tcPr/>
                </a:tc>
                <a:tc>
                  <a:txBody>
                    <a:bodyPr/>
                    <a:lstStyle/>
                    <a:p>
                      <a:r>
                        <a:rPr lang="en-US" dirty="0" smtClean="0"/>
                        <a:t>Capable</a:t>
                      </a:r>
                      <a:r>
                        <a:rPr lang="en-US" baseline="0" dirty="0" smtClean="0"/>
                        <a:t> of only limited self care, confined to bed or chair for &gt; 50% of working hours</a:t>
                      </a:r>
                      <a:endParaRPr lang="en-US" dirty="0"/>
                    </a:p>
                  </a:txBody>
                  <a:tcPr/>
                </a:tc>
              </a:tr>
              <a:tr h="370840">
                <a:tc>
                  <a:txBody>
                    <a:bodyPr/>
                    <a:lstStyle/>
                    <a:p>
                      <a:r>
                        <a:rPr lang="en-US" dirty="0" smtClean="0"/>
                        <a:t>4</a:t>
                      </a:r>
                      <a:endParaRPr lang="en-US" dirty="0"/>
                    </a:p>
                  </a:txBody>
                  <a:tcPr/>
                </a:tc>
                <a:tc>
                  <a:txBody>
                    <a:bodyPr/>
                    <a:lstStyle/>
                    <a:p>
                      <a:r>
                        <a:rPr lang="en-US" dirty="0" smtClean="0"/>
                        <a:t>Completely</a:t>
                      </a:r>
                      <a:r>
                        <a:rPr lang="en-US" baseline="0" dirty="0" smtClean="0"/>
                        <a:t> disabled. Cannot carry on any self care.  Totally confined to bed or chair</a:t>
                      </a:r>
                      <a:endParaRPr lang="en-US" dirty="0"/>
                    </a:p>
                  </a:txBody>
                  <a:tcPr/>
                </a:tc>
              </a:tr>
            </a:tbl>
          </a:graphicData>
        </a:graphic>
      </p:graphicFrame>
    </p:spTree>
    <p:extLst>
      <p:ext uri="{BB962C8B-B14F-4D97-AF65-F5344CB8AC3E}">
        <p14:creationId xmlns:p14="http://schemas.microsoft.com/office/powerpoint/2010/main" val="1561758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Staging: AJCC Tumour Staging</a:t>
            </a:r>
            <a:endParaRPr lang="en-US" sz="1538" spc="100" dirty="0" smtClean="0">
              <a:solidFill>
                <a:srgbClr val="54A9D1"/>
              </a:solidFill>
              <a:latin typeface="Helvetica Neue Medium"/>
              <a:cs typeface="Helvetica Neue Medium"/>
            </a:endParaRPr>
          </a:p>
        </p:txBody>
      </p:sp>
      <p:pic>
        <p:nvPicPr>
          <p:cNvPr id="2" name="Picture 1"/>
          <p:cNvPicPr>
            <a:picLocks noChangeAspect="1"/>
          </p:cNvPicPr>
          <p:nvPr/>
        </p:nvPicPr>
        <p:blipFill>
          <a:blip r:embed="rId4"/>
          <a:stretch>
            <a:fillRect/>
          </a:stretch>
        </p:blipFill>
        <p:spPr>
          <a:xfrm>
            <a:off x="1037362" y="1195691"/>
            <a:ext cx="6813586" cy="5080143"/>
          </a:xfrm>
          <a:prstGeom prst="rect">
            <a:avLst/>
          </a:prstGeom>
        </p:spPr>
      </p:pic>
    </p:spTree>
    <p:extLst>
      <p:ext uri="{BB962C8B-B14F-4D97-AF65-F5344CB8AC3E}">
        <p14:creationId xmlns:p14="http://schemas.microsoft.com/office/powerpoint/2010/main" val="1174887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59 OCV Powerpoint 200412.pdf"/>
          <p:cNvPicPr>
            <a:picLocks noChangeAspect="1"/>
          </p:cNvPicPr>
          <p:nvPr/>
        </p:nvPicPr>
        <p:blipFill rotWithShape="1">
          <a:blip r:embed="rId3"/>
          <a:srcRect b="84451"/>
          <a:stretch/>
        </p:blipFill>
        <p:spPr>
          <a:xfrm>
            <a:off x="0" y="0"/>
            <a:ext cx="9144000" cy="1066367"/>
          </a:xfrm>
          <a:prstGeom prst="rect">
            <a:avLst/>
          </a:prstGeom>
        </p:spPr>
      </p:pic>
      <p:sp>
        <p:nvSpPr>
          <p:cNvPr id="6"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a:spcBef>
                <a:spcPct val="0"/>
              </a:spcBef>
              <a:defRPr/>
            </a:pPr>
            <a:r>
              <a:rPr lang="en-US" sz="2051" spc="100" dirty="0" smtClean="0">
                <a:solidFill>
                  <a:prstClr val="black">
                    <a:lumMod val="75000"/>
                    <a:lumOff val="25000"/>
                  </a:prstClr>
                </a:solidFill>
                <a:latin typeface="Helvetica Neue Light"/>
                <a:cs typeface="Helvetica Neue Light"/>
              </a:rPr>
              <a:t>Breast Cancer | </a:t>
            </a:r>
            <a:r>
              <a:rPr lang="en-US" sz="1538" spc="100" dirty="0" smtClean="0">
                <a:solidFill>
                  <a:srgbClr val="54A9D1"/>
                </a:solidFill>
                <a:latin typeface="Helvetica Neue Medium"/>
                <a:cs typeface="Helvetica Neue Light"/>
              </a:rPr>
              <a:t>Staging: AJCC TNM Staging</a:t>
            </a:r>
            <a:endParaRPr lang="en-US" sz="1538" spc="100" dirty="0" smtClean="0">
              <a:solidFill>
                <a:srgbClr val="54A9D1"/>
              </a:solidFill>
              <a:latin typeface="Helvetica Neue Medium"/>
              <a:cs typeface="Helvetica Neue Medium"/>
            </a:endParaRPr>
          </a:p>
        </p:txBody>
      </p:sp>
      <p:graphicFrame>
        <p:nvGraphicFramePr>
          <p:cNvPr id="9" name="Table 8"/>
          <p:cNvGraphicFramePr>
            <a:graphicFrameLocks noGrp="1"/>
          </p:cNvGraphicFramePr>
          <p:nvPr>
            <p:extLst>
              <p:ext uri="{D42A27DB-BD31-4B8C-83A1-F6EECF244321}">
                <p14:modId xmlns:p14="http://schemas.microsoft.com/office/powerpoint/2010/main" val="921027034"/>
              </p:ext>
            </p:extLst>
          </p:nvPr>
        </p:nvGraphicFramePr>
        <p:xfrm>
          <a:off x="503174" y="1252524"/>
          <a:ext cx="3553168" cy="4155440"/>
        </p:xfrm>
        <a:graphic>
          <a:graphicData uri="http://schemas.openxmlformats.org/drawingml/2006/table">
            <a:tbl>
              <a:tblPr firstRow="1" bandRow="1">
                <a:tableStyleId>{3C2FFA5D-87B4-456A-9821-1D502468CF0F}</a:tableStyleId>
              </a:tblPr>
              <a:tblGrid>
                <a:gridCol w="686328"/>
                <a:gridCol w="2866840"/>
              </a:tblGrid>
              <a:tr h="370840">
                <a:tc>
                  <a:txBody>
                    <a:bodyPr/>
                    <a:lstStyle/>
                    <a:p>
                      <a:endParaRPr lang="en-US" dirty="0"/>
                    </a:p>
                  </a:txBody>
                  <a:tcPr/>
                </a:tc>
                <a:tc>
                  <a:txBody>
                    <a:bodyPr/>
                    <a:lstStyle/>
                    <a:p>
                      <a:r>
                        <a:rPr lang="en-US" dirty="0" smtClean="0"/>
                        <a:t>PRIMARY TUMOUR</a:t>
                      </a:r>
                      <a:endParaRPr lang="en-US" dirty="0"/>
                    </a:p>
                  </a:txBody>
                  <a:tcPr/>
                </a:tc>
              </a:tr>
              <a:tr h="370840">
                <a:tc>
                  <a:txBody>
                    <a:bodyPr/>
                    <a:lstStyle/>
                    <a:p>
                      <a:r>
                        <a:rPr lang="en-US" dirty="0" smtClean="0"/>
                        <a:t>TX</a:t>
                      </a:r>
                      <a:endParaRPr lang="en-US" dirty="0"/>
                    </a:p>
                  </a:txBody>
                  <a:tcPr/>
                </a:tc>
                <a:tc>
                  <a:txBody>
                    <a:bodyPr/>
                    <a:lstStyle/>
                    <a:p>
                      <a:r>
                        <a:rPr lang="en-US" dirty="0" smtClean="0"/>
                        <a:t>Can</a:t>
                      </a:r>
                      <a:r>
                        <a:rPr lang="en-US" baseline="0" dirty="0" smtClean="0"/>
                        <a:t> not be assessed</a:t>
                      </a:r>
                      <a:endParaRPr lang="en-US" dirty="0"/>
                    </a:p>
                  </a:txBody>
                  <a:tcPr/>
                </a:tc>
              </a:tr>
              <a:tr h="370840">
                <a:tc>
                  <a:txBody>
                    <a:bodyPr/>
                    <a:lstStyle/>
                    <a:p>
                      <a:r>
                        <a:rPr lang="en-US" dirty="0" smtClean="0"/>
                        <a:t>T0</a:t>
                      </a:r>
                      <a:endParaRPr lang="en-US" dirty="0"/>
                    </a:p>
                  </a:txBody>
                  <a:tcPr/>
                </a:tc>
                <a:tc>
                  <a:txBody>
                    <a:bodyPr/>
                    <a:lstStyle/>
                    <a:p>
                      <a:r>
                        <a:rPr lang="en-US" dirty="0" smtClean="0"/>
                        <a:t>Tumour not present</a:t>
                      </a:r>
                      <a:endParaRPr lang="en-US" dirty="0"/>
                    </a:p>
                  </a:txBody>
                  <a:tcPr/>
                </a:tc>
              </a:tr>
              <a:tr h="370840">
                <a:tc>
                  <a:txBody>
                    <a:bodyPr/>
                    <a:lstStyle/>
                    <a:p>
                      <a:r>
                        <a:rPr lang="en-US" dirty="0" smtClean="0"/>
                        <a:t>Tis</a:t>
                      </a:r>
                      <a:endParaRPr lang="en-US" dirty="0"/>
                    </a:p>
                  </a:txBody>
                  <a:tcPr/>
                </a:tc>
                <a:tc>
                  <a:txBody>
                    <a:bodyPr/>
                    <a:lstStyle/>
                    <a:p>
                      <a:r>
                        <a:rPr lang="en-US" dirty="0" smtClean="0"/>
                        <a:t>Carcinoma in situ</a:t>
                      </a:r>
                      <a:endParaRPr lang="en-US" dirty="0"/>
                    </a:p>
                  </a:txBody>
                  <a:tcPr/>
                </a:tc>
              </a:tr>
              <a:tr h="370840">
                <a:tc>
                  <a:txBody>
                    <a:bodyPr/>
                    <a:lstStyle/>
                    <a:p>
                      <a:r>
                        <a:rPr lang="en-US" dirty="0" smtClean="0"/>
                        <a:t>T1</a:t>
                      </a:r>
                      <a:endParaRPr lang="en-US" dirty="0"/>
                    </a:p>
                  </a:txBody>
                  <a:tcPr/>
                </a:tc>
                <a:tc>
                  <a:txBody>
                    <a:bodyPr/>
                    <a:lstStyle/>
                    <a:p>
                      <a:r>
                        <a:rPr lang="en-US" dirty="0" smtClean="0"/>
                        <a:t>&lt;2.0cm</a:t>
                      </a:r>
                      <a:endParaRPr lang="en-US" dirty="0"/>
                    </a:p>
                  </a:txBody>
                  <a:tcPr/>
                </a:tc>
              </a:tr>
              <a:tr h="370840">
                <a:tc>
                  <a:txBody>
                    <a:bodyPr/>
                    <a:lstStyle/>
                    <a:p>
                      <a:r>
                        <a:rPr lang="en-US" dirty="0" smtClean="0"/>
                        <a:t>T2</a:t>
                      </a:r>
                      <a:endParaRPr lang="en-US" dirty="0"/>
                    </a:p>
                  </a:txBody>
                  <a:tcPr/>
                </a:tc>
                <a:tc>
                  <a:txBody>
                    <a:bodyPr/>
                    <a:lstStyle/>
                    <a:p>
                      <a:r>
                        <a:rPr lang="en-US" dirty="0" smtClean="0"/>
                        <a:t>&gt;2.0cm</a:t>
                      </a:r>
                      <a:r>
                        <a:rPr lang="en-US" baseline="0" dirty="0" smtClean="0"/>
                        <a:t> but &lt;5cm</a:t>
                      </a:r>
                      <a:endParaRPr lang="en-US" dirty="0"/>
                    </a:p>
                  </a:txBody>
                  <a:tcPr/>
                </a:tc>
              </a:tr>
              <a:tr h="370840">
                <a:tc>
                  <a:txBody>
                    <a:bodyPr/>
                    <a:lstStyle/>
                    <a:p>
                      <a:r>
                        <a:rPr lang="en-US" dirty="0" smtClean="0"/>
                        <a:t>T3</a:t>
                      </a:r>
                      <a:endParaRPr lang="en-US" dirty="0"/>
                    </a:p>
                  </a:txBody>
                  <a:tcPr/>
                </a:tc>
                <a:tc>
                  <a:txBody>
                    <a:bodyPr/>
                    <a:lstStyle/>
                    <a:p>
                      <a:r>
                        <a:rPr lang="en-US" dirty="0" smtClean="0"/>
                        <a:t>&gt;5.0cm</a:t>
                      </a:r>
                      <a:endParaRPr lang="en-US" dirty="0"/>
                    </a:p>
                  </a:txBody>
                  <a:tcPr/>
                </a:tc>
              </a:tr>
              <a:tr h="370840">
                <a:tc>
                  <a:txBody>
                    <a:bodyPr/>
                    <a:lstStyle/>
                    <a:p>
                      <a:r>
                        <a:rPr lang="en-US" dirty="0" smtClean="0"/>
                        <a:t>T4</a:t>
                      </a:r>
                      <a:endParaRPr lang="en-US" dirty="0"/>
                    </a:p>
                  </a:txBody>
                  <a:tcPr/>
                </a:tc>
                <a:tc>
                  <a:txBody>
                    <a:bodyPr/>
                    <a:lstStyle/>
                    <a:p>
                      <a:r>
                        <a:rPr lang="en-US" dirty="0" smtClean="0"/>
                        <a:t>Any size tumour with</a:t>
                      </a:r>
                      <a:r>
                        <a:rPr lang="en-US" baseline="0" dirty="0" smtClean="0"/>
                        <a:t> extension through the chest wall or skin ulceration/ nodules or both</a:t>
                      </a:r>
                      <a:endParaRPr lang="en-US" dirty="0"/>
                    </a:p>
                  </a:txBody>
                  <a:tcPr/>
                </a:tc>
              </a:tr>
              <a:tr h="370840">
                <a:tc>
                  <a:txBody>
                    <a:bodyPr/>
                    <a:lstStyle/>
                    <a:p>
                      <a:r>
                        <a:rPr lang="en-US" dirty="0" smtClean="0"/>
                        <a:t>T4d</a:t>
                      </a:r>
                      <a:endParaRPr lang="en-US" dirty="0"/>
                    </a:p>
                  </a:txBody>
                  <a:tcPr/>
                </a:tc>
                <a:tc>
                  <a:txBody>
                    <a:bodyPr/>
                    <a:lstStyle/>
                    <a:p>
                      <a:r>
                        <a:rPr lang="en-US" dirty="0" smtClean="0"/>
                        <a:t>Inflammatory breast cancer</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02577570"/>
              </p:ext>
            </p:extLst>
          </p:nvPr>
        </p:nvGraphicFramePr>
        <p:xfrm>
          <a:off x="4464288" y="1252524"/>
          <a:ext cx="4101262" cy="3855719"/>
        </p:xfrm>
        <a:graphic>
          <a:graphicData uri="http://schemas.openxmlformats.org/drawingml/2006/table">
            <a:tbl>
              <a:tblPr firstRow="1" bandRow="1">
                <a:tableStyleId>{3C2FFA5D-87B4-456A-9821-1D502468CF0F}</a:tableStyleId>
              </a:tblPr>
              <a:tblGrid>
                <a:gridCol w="803023"/>
                <a:gridCol w="3298239"/>
              </a:tblGrid>
              <a:tr h="370840">
                <a:tc>
                  <a:txBody>
                    <a:bodyPr/>
                    <a:lstStyle/>
                    <a:p>
                      <a:endParaRPr lang="en-US" dirty="0"/>
                    </a:p>
                  </a:txBody>
                  <a:tcPr/>
                </a:tc>
                <a:tc>
                  <a:txBody>
                    <a:bodyPr/>
                    <a:lstStyle/>
                    <a:p>
                      <a:r>
                        <a:rPr lang="en-US" dirty="0" smtClean="0"/>
                        <a:t>REGIONAL LYMPH</a:t>
                      </a:r>
                      <a:r>
                        <a:rPr lang="en-US" baseline="0" dirty="0" smtClean="0"/>
                        <a:t> NODES</a:t>
                      </a:r>
                      <a:endParaRPr lang="en-US" dirty="0"/>
                    </a:p>
                  </a:txBody>
                  <a:tcPr/>
                </a:tc>
              </a:tr>
              <a:tr h="370840">
                <a:tc>
                  <a:txBody>
                    <a:bodyPr/>
                    <a:lstStyle/>
                    <a:p>
                      <a:r>
                        <a:rPr lang="en-US" dirty="0" smtClean="0"/>
                        <a:t>NX</a:t>
                      </a:r>
                      <a:endParaRPr lang="en-US" dirty="0"/>
                    </a:p>
                  </a:txBody>
                  <a:tcPr/>
                </a:tc>
                <a:tc>
                  <a:txBody>
                    <a:bodyPr/>
                    <a:lstStyle/>
                    <a:p>
                      <a:r>
                        <a:rPr lang="en-US" dirty="0" smtClean="0"/>
                        <a:t>Can</a:t>
                      </a:r>
                      <a:r>
                        <a:rPr lang="en-US" baseline="0" dirty="0" smtClean="0"/>
                        <a:t> not be assessed</a:t>
                      </a:r>
                      <a:endParaRPr lang="en-US" dirty="0"/>
                    </a:p>
                  </a:txBody>
                  <a:tcPr/>
                </a:tc>
              </a:tr>
              <a:tr h="370840">
                <a:tc>
                  <a:txBody>
                    <a:bodyPr/>
                    <a:lstStyle/>
                    <a:p>
                      <a:r>
                        <a:rPr lang="en-US" dirty="0" smtClean="0"/>
                        <a:t>N0</a:t>
                      </a:r>
                      <a:endParaRPr lang="en-US" dirty="0"/>
                    </a:p>
                  </a:txBody>
                  <a:tcPr/>
                </a:tc>
                <a:tc>
                  <a:txBody>
                    <a:bodyPr/>
                    <a:lstStyle/>
                    <a:p>
                      <a:r>
                        <a:rPr lang="en-US" dirty="0" smtClean="0"/>
                        <a:t>Nodes not involved </a:t>
                      </a:r>
                      <a:endParaRPr lang="en-US" dirty="0"/>
                    </a:p>
                  </a:txBody>
                  <a:tcPr/>
                </a:tc>
              </a:tr>
              <a:tr h="370840">
                <a:tc>
                  <a:txBody>
                    <a:bodyPr/>
                    <a:lstStyle/>
                    <a:p>
                      <a:r>
                        <a:rPr lang="en-US" dirty="0" smtClean="0"/>
                        <a:t>N1</a:t>
                      </a:r>
                      <a:endParaRPr lang="en-US" dirty="0"/>
                    </a:p>
                  </a:txBody>
                  <a:tcPr/>
                </a:tc>
                <a:tc>
                  <a:txBody>
                    <a:bodyPr/>
                    <a:lstStyle/>
                    <a:p>
                      <a:r>
                        <a:rPr lang="en-US" dirty="0" smtClean="0"/>
                        <a:t>Clinical</a:t>
                      </a:r>
                      <a:r>
                        <a:rPr lang="en-US" baseline="0" dirty="0" smtClean="0"/>
                        <a:t>/ Pathological involvement of axillary/ internal mammary LN</a:t>
                      </a:r>
                      <a:endParaRPr lang="en-US" dirty="0"/>
                    </a:p>
                  </a:txBody>
                  <a:tcPr/>
                </a:tc>
              </a:tr>
              <a:tr h="370840">
                <a:tc>
                  <a:txBody>
                    <a:bodyPr/>
                    <a:lstStyle/>
                    <a:p>
                      <a:r>
                        <a:rPr lang="en-US" dirty="0" smtClean="0"/>
                        <a:t>N2</a:t>
                      </a:r>
                      <a:r>
                        <a:rPr lang="en-US" baseline="0" dirty="0" smtClean="0"/>
                        <a:t> </a:t>
                      </a:r>
                      <a:endParaRPr lang="en-US" dirty="0"/>
                    </a:p>
                  </a:txBody>
                  <a:tcPr/>
                </a:tc>
                <a:tc>
                  <a:txBody>
                    <a:bodyPr/>
                    <a:lstStyle/>
                    <a:p>
                      <a:r>
                        <a:rPr lang="en-US" dirty="0" err="1" smtClean="0"/>
                        <a:t>Ipsilateral</a:t>
                      </a:r>
                      <a:r>
                        <a:rPr lang="en-US" baseline="0" dirty="0" smtClean="0"/>
                        <a:t> axillary LN or clinically apparent internal mammary LN in the absence of clinically +ve axillary LN</a:t>
                      </a:r>
                      <a:endParaRPr lang="en-US" dirty="0"/>
                    </a:p>
                  </a:txBody>
                  <a:tcPr/>
                </a:tc>
              </a:tr>
              <a:tr h="370840">
                <a:tc>
                  <a:txBody>
                    <a:bodyPr/>
                    <a:lstStyle/>
                    <a:p>
                      <a:r>
                        <a:rPr lang="en-US" dirty="0" smtClean="0"/>
                        <a:t>N3</a:t>
                      </a:r>
                      <a:endParaRPr lang="en-US" dirty="0"/>
                    </a:p>
                  </a:txBody>
                  <a:tcPr/>
                </a:tc>
                <a:tc>
                  <a:txBody>
                    <a:bodyPr/>
                    <a:lstStyle/>
                    <a:p>
                      <a:r>
                        <a:rPr lang="en-US" dirty="0" err="1" smtClean="0"/>
                        <a:t>Ipsilateral</a:t>
                      </a:r>
                      <a:r>
                        <a:rPr lang="en-US" dirty="0" smtClean="0"/>
                        <a:t> </a:t>
                      </a:r>
                      <a:r>
                        <a:rPr lang="en-US" dirty="0" err="1" smtClean="0"/>
                        <a:t>infraclavicular</a:t>
                      </a:r>
                      <a:r>
                        <a:rPr lang="en-US" baseline="0" dirty="0" smtClean="0"/>
                        <a:t>, supraclavicular</a:t>
                      </a:r>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88737091"/>
              </p:ext>
            </p:extLst>
          </p:nvPr>
        </p:nvGraphicFramePr>
        <p:xfrm>
          <a:off x="4365860" y="5423182"/>
          <a:ext cx="4101262" cy="1112520"/>
        </p:xfrm>
        <a:graphic>
          <a:graphicData uri="http://schemas.openxmlformats.org/drawingml/2006/table">
            <a:tbl>
              <a:tblPr firstRow="1" bandRow="1">
                <a:tableStyleId>{3C2FFA5D-87B4-456A-9821-1D502468CF0F}</a:tableStyleId>
              </a:tblPr>
              <a:tblGrid>
                <a:gridCol w="803023"/>
                <a:gridCol w="3298239"/>
              </a:tblGrid>
              <a:tr h="370840">
                <a:tc>
                  <a:txBody>
                    <a:bodyPr/>
                    <a:lstStyle/>
                    <a:p>
                      <a:endParaRPr lang="en-US" dirty="0"/>
                    </a:p>
                  </a:txBody>
                  <a:tcPr/>
                </a:tc>
                <a:tc>
                  <a:txBody>
                    <a:bodyPr/>
                    <a:lstStyle/>
                    <a:p>
                      <a:r>
                        <a:rPr lang="en-US" dirty="0" smtClean="0"/>
                        <a:t>METASTASES</a:t>
                      </a:r>
                      <a:endParaRPr lang="en-US" dirty="0"/>
                    </a:p>
                  </a:txBody>
                  <a:tcPr/>
                </a:tc>
              </a:tr>
              <a:tr h="370840">
                <a:tc>
                  <a:txBody>
                    <a:bodyPr/>
                    <a:lstStyle/>
                    <a:p>
                      <a:r>
                        <a:rPr lang="en-US" dirty="0" smtClean="0"/>
                        <a:t>M0</a:t>
                      </a:r>
                      <a:endParaRPr lang="en-US" dirty="0"/>
                    </a:p>
                  </a:txBody>
                  <a:tcPr/>
                </a:tc>
                <a:tc>
                  <a:txBody>
                    <a:bodyPr/>
                    <a:lstStyle/>
                    <a:p>
                      <a:r>
                        <a:rPr lang="en-US" dirty="0" smtClean="0"/>
                        <a:t>No Metastatic disease</a:t>
                      </a:r>
                      <a:endParaRPr lang="en-US" dirty="0"/>
                    </a:p>
                  </a:txBody>
                  <a:tcPr/>
                </a:tc>
              </a:tr>
              <a:tr h="370840">
                <a:tc>
                  <a:txBody>
                    <a:bodyPr/>
                    <a:lstStyle/>
                    <a:p>
                      <a:r>
                        <a:rPr lang="en-US" dirty="0" smtClean="0"/>
                        <a:t>M1</a:t>
                      </a:r>
                      <a:endParaRPr lang="en-US" dirty="0"/>
                    </a:p>
                  </a:txBody>
                  <a:tcPr/>
                </a:tc>
                <a:tc>
                  <a:txBody>
                    <a:bodyPr/>
                    <a:lstStyle/>
                    <a:p>
                      <a:r>
                        <a:rPr lang="en-US" dirty="0" smtClean="0"/>
                        <a:t>Metastatic disease</a:t>
                      </a:r>
                      <a:endParaRPr lang="en-US" dirty="0"/>
                    </a:p>
                  </a:txBody>
                  <a:tcPr/>
                </a:tc>
              </a:tr>
            </a:tbl>
          </a:graphicData>
        </a:graphic>
      </p:graphicFrame>
      <p:sp>
        <p:nvSpPr>
          <p:cNvPr id="12" name="TextBox 11"/>
          <p:cNvSpPr txBox="1"/>
          <p:nvPr/>
        </p:nvSpPr>
        <p:spPr>
          <a:xfrm>
            <a:off x="383974" y="5887076"/>
            <a:ext cx="3534532" cy="430887"/>
          </a:xfrm>
          <a:prstGeom prst="rect">
            <a:avLst/>
          </a:prstGeom>
          <a:noFill/>
        </p:spPr>
        <p:txBody>
          <a:bodyPr wrap="square" rtlCol="0">
            <a:spAutoFit/>
          </a:bodyPr>
          <a:lstStyle/>
          <a:p>
            <a:r>
              <a:rPr lang="en-US" sz="1100" dirty="0" smtClean="0"/>
              <a:t>AJCC Cancer Staging Manual, 7</a:t>
            </a:r>
            <a:r>
              <a:rPr lang="en-US" sz="1100" baseline="30000" dirty="0" smtClean="0"/>
              <a:t>th</a:t>
            </a:r>
            <a:r>
              <a:rPr lang="en-US" sz="1100" dirty="0" smtClean="0"/>
              <a:t> Edition (2010) </a:t>
            </a:r>
            <a:r>
              <a:rPr lang="en-US" sz="1100" i="1" dirty="0" smtClean="0"/>
              <a:t>Springer Science and Business Media LLC</a:t>
            </a:r>
            <a:endParaRPr lang="en-US" sz="1100" dirty="0"/>
          </a:p>
        </p:txBody>
      </p:sp>
    </p:spTree>
    <p:extLst>
      <p:ext uri="{BB962C8B-B14F-4D97-AF65-F5344CB8AC3E}">
        <p14:creationId xmlns:p14="http://schemas.microsoft.com/office/powerpoint/2010/main" val="190334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7183</TotalTime>
  <Words>5734</Words>
  <Application>Microsoft Office PowerPoint</Application>
  <PresentationFormat>On-screen Show (4:3)</PresentationFormat>
  <Paragraphs>700</Paragraphs>
  <Slides>46</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Helvetica Neue Light</vt:lpstr>
      <vt:lpstr>Helvetica Neue Medium</vt:lpstr>
      <vt:lpstr>Wingdings</vt:lpstr>
      <vt:lpstr>Office Theme</vt:lpstr>
      <vt:lpstr>PowerPoint Presentation</vt:lpstr>
      <vt:lpstr>Australian Institute of Health and Welfare 2014. ACIM (Australian Cancer Incidence and Mortality) Books. Canberra. AIHW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Breast Cancer | HER2 Overamplification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&amp; Kortnye Morris</dc:creator>
  <cp:lastModifiedBy>Admin4</cp:lastModifiedBy>
  <cp:revision>108</cp:revision>
  <dcterms:created xsi:type="dcterms:W3CDTF">2014-03-15T10:05:10Z</dcterms:created>
  <dcterms:modified xsi:type="dcterms:W3CDTF">2014-04-04T00:00:38Z</dcterms:modified>
</cp:coreProperties>
</file>