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4" r:id="rId10"/>
    <p:sldId id="264" r:id="rId11"/>
    <p:sldId id="266" r:id="rId12"/>
    <p:sldId id="265" r:id="rId13"/>
    <p:sldId id="268" r:id="rId14"/>
    <p:sldId id="269" r:id="rId15"/>
    <p:sldId id="267" r:id="rId16"/>
    <p:sldId id="270" r:id="rId17"/>
    <p:sldId id="271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B50CF-43D6-EF45-8013-C45442E80DAC}" type="datetimeFigureOut">
              <a:rPr lang="en-US" smtClean="0"/>
              <a:t>2/26/2015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D514C-AA61-7E42-9E68-25876484B4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5937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1. </a:t>
            </a:r>
            <a:r>
              <a:rPr lang="en-AU" dirty="0" err="1" smtClean="0"/>
              <a:t>Markman</a:t>
            </a:r>
            <a:r>
              <a:rPr lang="en-AU" dirty="0" smtClean="0"/>
              <a:t> M, Kennedy A, Webster K, Elson P, Peterson G, </a:t>
            </a:r>
            <a:r>
              <a:rPr lang="en-AU" dirty="0" err="1" smtClean="0"/>
              <a:t>Kulp</a:t>
            </a:r>
            <a:r>
              <a:rPr lang="en-AU" dirty="0" smtClean="0"/>
              <a:t> B, </a:t>
            </a:r>
            <a:r>
              <a:rPr lang="en-AU" dirty="0" err="1" smtClean="0"/>
              <a:t>Belinson</a:t>
            </a:r>
            <a:r>
              <a:rPr lang="en-AU" dirty="0" smtClean="0"/>
              <a:t> J. Clinical features of hypersensitivity reactions to carboplatin.</a:t>
            </a:r>
            <a:r>
              <a:rPr lang="en-AU" baseline="0" dirty="0" smtClean="0"/>
              <a:t> J</a:t>
            </a:r>
            <a:r>
              <a:rPr lang="en-AU" dirty="0" smtClean="0"/>
              <a:t> </a:t>
            </a:r>
            <a:r>
              <a:rPr lang="en-AU" dirty="0" err="1" smtClean="0"/>
              <a:t>Clin</a:t>
            </a:r>
            <a:r>
              <a:rPr lang="en-AU" dirty="0" smtClean="0"/>
              <a:t> </a:t>
            </a:r>
            <a:r>
              <a:rPr lang="en-AU" dirty="0" err="1" smtClean="0"/>
              <a:t>Oncol</a:t>
            </a:r>
            <a:r>
              <a:rPr lang="en-AU" dirty="0" smtClean="0"/>
              <a:t>. 1999;17(4):1141.</a:t>
            </a:r>
          </a:p>
          <a:p>
            <a:r>
              <a:rPr lang="en-AU" dirty="0" smtClean="0"/>
              <a:t>2. Gomes ER, </a:t>
            </a:r>
            <a:r>
              <a:rPr lang="en-AU" dirty="0" err="1" smtClean="0"/>
              <a:t>Demoly</a:t>
            </a:r>
            <a:r>
              <a:rPr lang="en-AU" dirty="0" smtClean="0"/>
              <a:t> P. Epidemiology of hypersensitivity drug reactions. </a:t>
            </a:r>
            <a:r>
              <a:rPr lang="en-AU" dirty="0" err="1" smtClean="0"/>
              <a:t>Curr</a:t>
            </a:r>
            <a:r>
              <a:rPr lang="en-AU" dirty="0" smtClean="0"/>
              <a:t> </a:t>
            </a:r>
            <a:r>
              <a:rPr lang="en-AU" dirty="0" err="1" smtClean="0"/>
              <a:t>Opin</a:t>
            </a:r>
            <a:r>
              <a:rPr lang="en-AU" dirty="0" smtClean="0"/>
              <a:t> Allergy </a:t>
            </a:r>
            <a:r>
              <a:rPr lang="en-AU" dirty="0" err="1" smtClean="0"/>
              <a:t>Clin</a:t>
            </a:r>
            <a:r>
              <a:rPr lang="en-AU" dirty="0" smtClean="0"/>
              <a:t> </a:t>
            </a:r>
            <a:r>
              <a:rPr lang="en-AU" dirty="0" err="1" smtClean="0"/>
              <a:t>Immunol</a:t>
            </a:r>
            <a:r>
              <a:rPr lang="en-AU" dirty="0" smtClean="0"/>
              <a:t>. 2005;5(4):309.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D514C-AA61-7E42-9E68-25876484B45A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6614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3. </a:t>
            </a:r>
            <a:r>
              <a:rPr lang="en-AU" dirty="0" err="1" smtClean="0"/>
              <a:t>Suenaga</a:t>
            </a:r>
            <a:r>
              <a:rPr lang="en-AU" dirty="0" smtClean="0"/>
              <a:t> M, </a:t>
            </a:r>
            <a:r>
              <a:rPr lang="en-AU" dirty="0" err="1" smtClean="0"/>
              <a:t>Mizunuma</a:t>
            </a:r>
            <a:r>
              <a:rPr lang="en-AU" dirty="0" smtClean="0"/>
              <a:t> N, Shinozaki E, </a:t>
            </a:r>
            <a:r>
              <a:rPr lang="en-AU" dirty="0" err="1" smtClean="0"/>
              <a:t>Matsusaka</a:t>
            </a:r>
            <a:r>
              <a:rPr lang="en-AU" dirty="0" smtClean="0"/>
              <a:t> S, Chin K, Muto T, </a:t>
            </a:r>
            <a:r>
              <a:rPr lang="en-AU" dirty="0" err="1" smtClean="0"/>
              <a:t>Konishi</a:t>
            </a:r>
            <a:r>
              <a:rPr lang="en-AU" dirty="0" smtClean="0"/>
              <a:t> F, </a:t>
            </a:r>
            <a:r>
              <a:rPr lang="en-AU" dirty="0" err="1" smtClean="0"/>
              <a:t>Hatake</a:t>
            </a:r>
            <a:r>
              <a:rPr lang="en-AU" dirty="0" smtClean="0"/>
              <a:t> K. Management of allergic reactions to </a:t>
            </a:r>
            <a:r>
              <a:rPr lang="en-AU" dirty="0" err="1" smtClean="0"/>
              <a:t>oxaliplatin</a:t>
            </a:r>
            <a:r>
              <a:rPr lang="en-AU" dirty="0" smtClean="0"/>
              <a:t> in colorectal cancer patients. J Support </a:t>
            </a:r>
            <a:r>
              <a:rPr lang="en-AU" dirty="0" err="1" smtClean="0"/>
              <a:t>Oncol</a:t>
            </a:r>
            <a:r>
              <a:rPr lang="en-AU" dirty="0" smtClean="0"/>
              <a:t>. 2008;6(8):373.</a:t>
            </a:r>
          </a:p>
          <a:p>
            <a:r>
              <a:rPr lang="en-AU" dirty="0" smtClean="0"/>
              <a:t>4. </a:t>
            </a:r>
            <a:r>
              <a:rPr lang="en-AU" dirty="0" err="1" smtClean="0"/>
              <a:t>Kidera</a:t>
            </a:r>
            <a:r>
              <a:rPr lang="en-AU" dirty="0" smtClean="0"/>
              <a:t> Y, Satoh T, Ueda S, Okamoto W, Okamoto I, </a:t>
            </a:r>
            <a:r>
              <a:rPr lang="en-AU" dirty="0" err="1" smtClean="0"/>
              <a:t>Fumita</a:t>
            </a:r>
            <a:r>
              <a:rPr lang="en-AU" dirty="0" smtClean="0"/>
              <a:t> S, </a:t>
            </a:r>
            <a:r>
              <a:rPr lang="en-AU" dirty="0" err="1" smtClean="0"/>
              <a:t>Yonesaka</a:t>
            </a:r>
            <a:r>
              <a:rPr lang="en-AU" dirty="0" smtClean="0"/>
              <a:t> K, Hayashi H, </a:t>
            </a:r>
            <a:r>
              <a:rPr lang="en-AU" dirty="0" err="1" smtClean="0"/>
              <a:t>Makimura</a:t>
            </a:r>
            <a:r>
              <a:rPr lang="en-AU" dirty="0" smtClean="0"/>
              <a:t> C, Okamoto K, </a:t>
            </a:r>
            <a:r>
              <a:rPr lang="en-AU" dirty="0" err="1" smtClean="0"/>
              <a:t>Kiyota</a:t>
            </a:r>
            <a:r>
              <a:rPr lang="en-AU" dirty="0" smtClean="0"/>
              <a:t> H, </a:t>
            </a:r>
            <a:r>
              <a:rPr lang="en-AU" dirty="0" err="1" smtClean="0"/>
              <a:t>Tsurutani</a:t>
            </a:r>
            <a:r>
              <a:rPr lang="en-AU" dirty="0" smtClean="0"/>
              <a:t> J, Miyazaki M, </a:t>
            </a:r>
            <a:r>
              <a:rPr lang="en-AU" dirty="0" err="1" smtClean="0"/>
              <a:t>Yoshinaga</a:t>
            </a:r>
            <a:r>
              <a:rPr lang="en-AU" dirty="0" smtClean="0"/>
              <a:t> M, Fujiwara K, </a:t>
            </a:r>
            <a:r>
              <a:rPr lang="en-AU" dirty="0" err="1" smtClean="0"/>
              <a:t>Yamazoe</a:t>
            </a:r>
            <a:r>
              <a:rPr lang="en-AU" dirty="0" smtClean="0"/>
              <a:t> Y, Moriyama K, </a:t>
            </a:r>
            <a:r>
              <a:rPr lang="en-AU" dirty="0" err="1" smtClean="0"/>
              <a:t>Tsubaki</a:t>
            </a:r>
            <a:r>
              <a:rPr lang="en-AU" dirty="0" smtClean="0"/>
              <a:t> M, Chiba Y, Nishida S, Nakagawa K. High-dose dexamethasone plus antihistamine prevents colorectal cancer patients treated with modified FOLFOX6 from hypersensitivity reactions induced by </a:t>
            </a:r>
            <a:r>
              <a:rPr lang="en-AU" dirty="0" err="1" smtClean="0"/>
              <a:t>oxaliplatin</a:t>
            </a:r>
            <a:r>
              <a:rPr lang="en-AU" dirty="0" smtClean="0"/>
              <a:t>. </a:t>
            </a:r>
            <a:r>
              <a:rPr lang="en-AU" dirty="0" err="1" smtClean="0"/>
              <a:t>Int</a:t>
            </a:r>
            <a:r>
              <a:rPr lang="en-AU" dirty="0" smtClean="0"/>
              <a:t> J </a:t>
            </a:r>
            <a:r>
              <a:rPr lang="en-AU" dirty="0" err="1" smtClean="0"/>
              <a:t>Clin</a:t>
            </a:r>
            <a:r>
              <a:rPr lang="en-AU" dirty="0" smtClean="0"/>
              <a:t> </a:t>
            </a:r>
            <a:r>
              <a:rPr lang="en-AU" dirty="0" err="1" smtClean="0"/>
              <a:t>Oncol</a:t>
            </a:r>
            <a:r>
              <a:rPr lang="en-AU" dirty="0" smtClean="0"/>
              <a:t>. 2011;16(3):244.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D514C-AA61-7E42-9E68-25876484B45A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3836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EB5ECD5-515E-4817-8A06-1D2ED2C83850}" type="datetime4">
              <a:rPr lang="en-US" smtClean="0"/>
              <a:pPr/>
              <a:t>February 26, 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59F4-DDCB-41FF-83F5-A48440F36FA7}" type="datetime4">
              <a:rPr lang="en-US" smtClean="0"/>
              <a:pPr/>
              <a:t>February 26,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6348-D703-428C-A1C4-7D6796EF5F41}" type="datetime4">
              <a:rPr lang="en-US" smtClean="0"/>
              <a:pPr/>
              <a:t>February 26,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1919-1B5F-4141-B613-3E5C6008A186}" type="datetime4">
              <a:rPr lang="en-US" smtClean="0"/>
              <a:pPr/>
              <a:t>February 26,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AD22427-B1DD-49E6-9F05-DE0F1467D7DC}" type="datetime4">
              <a:rPr lang="en-US" smtClean="0"/>
              <a:pPr/>
              <a:t>February 26, 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CA7B5-8BC9-491C-A887-7C3E7ED947D8}" type="datetime4">
              <a:rPr lang="en-US" smtClean="0"/>
              <a:pPr/>
              <a:t>February 26,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8ED0-40F2-434C-A848-B92581875164}" type="datetime4">
              <a:rPr lang="en-US" smtClean="0"/>
              <a:pPr/>
              <a:t>February 26,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437F-F4F9-44A9-B4D3-9191CA04E889}" type="datetime4">
              <a:rPr lang="en-US" smtClean="0"/>
              <a:pPr/>
              <a:t>February 26,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E59-01D0-4537-B876-7E5EC75B028D}" type="datetime4">
              <a:rPr lang="en-US" smtClean="0"/>
              <a:pPr/>
              <a:t>February 26,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2E49-18A1-40BC-BA5D-5A2EC8FDDF15}" type="datetime4">
              <a:rPr lang="en-US" smtClean="0"/>
              <a:pPr/>
              <a:t>February 26,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83DA4-3B24-449B-95CA-514EB7E30A99}" type="datetime4">
              <a:rPr lang="en-US" smtClean="0"/>
              <a:pPr/>
              <a:t>February 26,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42120D2-3948-4F8F-BE5D-E7E7D97880B2}" type="datetime4">
              <a:rPr lang="en-US" smtClean="0"/>
              <a:pPr/>
              <a:t>February 26, 2015</a:t>
            </a:fld>
            <a:endParaRPr lang="en-US" dirty="0" err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Infusion Reactions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000" dirty="0" smtClean="0"/>
              <a:t>Colorectal cancer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2957541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2920" indent="-457200">
              <a:buFont typeface="+mj-lt"/>
              <a:buAutoNum type="arabicPeriod"/>
            </a:pPr>
            <a:r>
              <a:rPr lang="en-AU" dirty="0" smtClean="0"/>
              <a:t>Metastatic CRC with liver met</a:t>
            </a:r>
          </a:p>
          <a:p>
            <a:pPr marL="777240" lvl="1" indent="-457200"/>
            <a:r>
              <a:rPr lang="en-AU" dirty="0" smtClean="0"/>
              <a:t>Chemotherapy and post-chemo management</a:t>
            </a:r>
          </a:p>
          <a:p>
            <a:pPr marL="502920" indent="-457200">
              <a:buFont typeface="+mj-lt"/>
              <a:buAutoNum type="arabicPeriod"/>
            </a:pPr>
            <a:r>
              <a:rPr lang="en-AU" dirty="0" smtClean="0"/>
              <a:t>Medical management of IHD</a:t>
            </a:r>
          </a:p>
          <a:p>
            <a:pPr marL="502920" indent="-457200">
              <a:buFont typeface="+mj-lt"/>
              <a:buAutoNum type="arabicPeriod"/>
            </a:pPr>
            <a:r>
              <a:rPr lang="en-AU" dirty="0" smtClean="0"/>
              <a:t>Decline in function and exercise tolerance</a:t>
            </a:r>
          </a:p>
          <a:p>
            <a:pPr marL="777240" lvl="1" indent="-457200"/>
            <a:r>
              <a:rPr lang="en-AU" dirty="0" smtClean="0"/>
              <a:t>EP and OT assessment</a:t>
            </a:r>
          </a:p>
          <a:p>
            <a:pPr marL="502920" indent="-457200">
              <a:buFont typeface="+mj-lt"/>
              <a:buAutoNum type="arabicPeriod"/>
            </a:pPr>
            <a:r>
              <a:rPr lang="en-AU" dirty="0" smtClean="0"/>
              <a:t>Social issues</a:t>
            </a:r>
          </a:p>
          <a:p>
            <a:pPr marL="777240" lvl="1" indent="-457200"/>
            <a:r>
              <a:rPr lang="en-AU" dirty="0" smtClean="0"/>
              <a:t>Age</a:t>
            </a:r>
          </a:p>
          <a:p>
            <a:pPr marL="777240" lvl="1" indent="-457200"/>
            <a:r>
              <a:rPr lang="en-AU" dirty="0" smtClean="0"/>
              <a:t>Assistance with ADL</a:t>
            </a:r>
          </a:p>
          <a:p>
            <a:pPr marL="502920" indent="-457200">
              <a:buFont typeface="+mj-lt"/>
              <a:buAutoNum type="arabicPeriod"/>
            </a:pP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Issues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46696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Infusion reaction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91806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Definition</a:t>
            </a:r>
          </a:p>
          <a:p>
            <a:pPr lvl="1"/>
            <a:r>
              <a:rPr lang="en-AU" dirty="0" smtClean="0"/>
              <a:t>An unexpected reaction that cannot be explained by the known toxicity profile of the drug</a:t>
            </a:r>
          </a:p>
          <a:p>
            <a:r>
              <a:rPr lang="en-AU" dirty="0" smtClean="0"/>
              <a:t>Virtually all chemotherapeutic agents have the potential to initiate an infusion reaction</a:t>
            </a:r>
          </a:p>
          <a:p>
            <a:endParaRPr lang="en-A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Infusion reaction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515884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Standard Infusion Reactions (SIRS) </a:t>
            </a:r>
          </a:p>
          <a:p>
            <a:pPr lvl="1"/>
            <a:r>
              <a:rPr lang="en-AU" dirty="0" smtClean="0"/>
              <a:t>Cutaneous</a:t>
            </a:r>
            <a:endParaRPr lang="en-AU" dirty="0"/>
          </a:p>
          <a:p>
            <a:pPr lvl="2"/>
            <a:r>
              <a:rPr lang="en-AU" dirty="0"/>
              <a:t>Flushing, itching, </a:t>
            </a:r>
            <a:r>
              <a:rPr lang="en-AU" dirty="0" err="1"/>
              <a:t>urticaria</a:t>
            </a:r>
            <a:r>
              <a:rPr lang="en-AU" dirty="0"/>
              <a:t> ± angioedema </a:t>
            </a:r>
          </a:p>
          <a:p>
            <a:pPr lvl="1"/>
            <a:r>
              <a:rPr lang="en-AU" dirty="0"/>
              <a:t>Respiratory</a:t>
            </a:r>
          </a:p>
          <a:p>
            <a:pPr lvl="2"/>
            <a:r>
              <a:rPr lang="en-AU" dirty="0"/>
              <a:t>Cough, nasal congestion, SOB, chest tightness, wheeze, hypoxia</a:t>
            </a:r>
          </a:p>
          <a:p>
            <a:pPr lvl="1"/>
            <a:r>
              <a:rPr lang="en-AU" dirty="0"/>
              <a:t>Cardiovascular</a:t>
            </a:r>
          </a:p>
          <a:p>
            <a:pPr lvl="2"/>
            <a:r>
              <a:rPr lang="en-AU" dirty="0"/>
              <a:t>Dizziness or syncope, tachycardia, hypotension, hypertension</a:t>
            </a:r>
          </a:p>
          <a:p>
            <a:pPr lvl="1"/>
            <a:r>
              <a:rPr lang="en-AU" dirty="0"/>
              <a:t>Gastrointestinal</a:t>
            </a:r>
          </a:p>
          <a:p>
            <a:pPr lvl="2"/>
            <a:r>
              <a:rPr lang="en-AU" dirty="0"/>
              <a:t>N/V, </a:t>
            </a:r>
            <a:r>
              <a:rPr lang="en-AU" dirty="0" err="1"/>
              <a:t>abdo</a:t>
            </a:r>
            <a:r>
              <a:rPr lang="en-AU" dirty="0"/>
              <a:t> pain and diarrhoea</a:t>
            </a:r>
          </a:p>
          <a:p>
            <a:pPr lvl="1"/>
            <a:r>
              <a:rPr lang="en-AU" dirty="0"/>
              <a:t>Neuromuscular</a:t>
            </a:r>
          </a:p>
          <a:p>
            <a:pPr lvl="2"/>
            <a:r>
              <a:rPr lang="en-AU" dirty="0" smtClean="0"/>
              <a:t>Sense of impending doom, tunnel vision, dizziness, seizures, severe back/chest/pelvic pain</a:t>
            </a:r>
          </a:p>
          <a:p>
            <a:r>
              <a:rPr lang="en-AU" dirty="0"/>
              <a:t>A</a:t>
            </a:r>
            <a:r>
              <a:rPr lang="en-AU" dirty="0" smtClean="0"/>
              <a:t>naphylaxis </a:t>
            </a:r>
            <a:r>
              <a:rPr lang="en-AU" dirty="0"/>
              <a:t>if more </a:t>
            </a:r>
            <a:r>
              <a:rPr lang="en-AU" dirty="0" smtClean="0"/>
              <a:t>severe</a:t>
            </a:r>
            <a:endParaRPr lang="en-AU" dirty="0"/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Signs and </a:t>
            </a:r>
            <a:r>
              <a:rPr lang="en-AU" dirty="0" err="1" smtClean="0"/>
              <a:t>sypmtoms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553927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Usually occurs during or within a few hours of drug infusion</a:t>
            </a:r>
          </a:p>
          <a:p>
            <a:r>
              <a:rPr lang="en-AU" dirty="0" smtClean="0"/>
              <a:t>Occasionally one to two days after administration</a:t>
            </a:r>
          </a:p>
          <a:p>
            <a:r>
              <a:rPr lang="en-AU" dirty="0" smtClean="0"/>
              <a:t>Infusion reactions found to be more common in these </a:t>
            </a:r>
            <a:r>
              <a:rPr lang="en-AU" dirty="0" smtClean="0"/>
              <a:t>settings</a:t>
            </a:r>
            <a:endParaRPr lang="en-AU" baseline="-25000" dirty="0" smtClean="0"/>
          </a:p>
          <a:p>
            <a:pPr lvl="1"/>
            <a:r>
              <a:rPr lang="en-AU" dirty="0" smtClean="0"/>
              <a:t>IV administration </a:t>
            </a:r>
          </a:p>
          <a:p>
            <a:pPr lvl="1"/>
            <a:r>
              <a:rPr lang="en-AU" dirty="0" smtClean="0"/>
              <a:t>After multiple cycles of certain agents</a:t>
            </a:r>
          </a:p>
          <a:p>
            <a:pPr lvl="1"/>
            <a:r>
              <a:rPr lang="en-AU" dirty="0" smtClean="0"/>
              <a:t>Prior infusion reactions to drug of same chemical class</a:t>
            </a:r>
          </a:p>
          <a:p>
            <a:pPr lvl="1"/>
            <a:r>
              <a:rPr lang="en-AU" dirty="0" smtClean="0"/>
              <a:t>History of multiple drug allergies</a:t>
            </a:r>
          </a:p>
          <a:p>
            <a:pPr lvl="1"/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Timing and risk factors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05181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AU" dirty="0" err="1" smtClean="0"/>
              <a:t>Taxanes</a:t>
            </a:r>
            <a:endParaRPr lang="en-AU" dirty="0" smtClean="0"/>
          </a:p>
          <a:p>
            <a:r>
              <a:rPr lang="en-AU" dirty="0" smtClean="0"/>
              <a:t>Platinum</a:t>
            </a:r>
          </a:p>
          <a:p>
            <a:r>
              <a:rPr lang="en-AU" dirty="0" smtClean="0"/>
              <a:t>Doxorubicin</a:t>
            </a:r>
          </a:p>
          <a:p>
            <a:r>
              <a:rPr lang="en-AU" dirty="0" smtClean="0"/>
              <a:t>L-</a:t>
            </a:r>
            <a:r>
              <a:rPr lang="en-AU" dirty="0" err="1" smtClean="0"/>
              <a:t>asparaginase</a:t>
            </a:r>
            <a:endParaRPr lang="en-AU" dirty="0" smtClean="0"/>
          </a:p>
          <a:p>
            <a:r>
              <a:rPr lang="en-AU" dirty="0" err="1" smtClean="0"/>
              <a:t>Procarbazine</a:t>
            </a:r>
            <a:endParaRPr lang="en-AU" dirty="0"/>
          </a:p>
          <a:p>
            <a:r>
              <a:rPr lang="en-AU" dirty="0" err="1" smtClean="0"/>
              <a:t>Etoposide</a:t>
            </a:r>
            <a:endParaRPr lang="en-AU" dirty="0" smtClean="0"/>
          </a:p>
          <a:p>
            <a:r>
              <a:rPr lang="en-AU" dirty="0" err="1" smtClean="0"/>
              <a:t>Bleomycin</a:t>
            </a:r>
            <a:endParaRPr lang="en-AU" dirty="0" smtClean="0"/>
          </a:p>
          <a:p>
            <a:r>
              <a:rPr lang="en-AU" dirty="0" err="1" smtClean="0"/>
              <a:t>Cytarabine</a:t>
            </a:r>
            <a:endParaRPr lang="en-AU" dirty="0" smtClean="0"/>
          </a:p>
          <a:p>
            <a:r>
              <a:rPr lang="en-AU" dirty="0" err="1" smtClean="0"/>
              <a:t>Ixabepilone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Commonly implicated agents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087176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Grade</a:t>
            </a:r>
            <a:endParaRPr lang="en-AU" dirty="0"/>
          </a:p>
        </p:txBody>
      </p:sp>
      <p:pic>
        <p:nvPicPr>
          <p:cNvPr id="7" name="Content Placeholder 6" descr="SIRs Grade.pn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5765" b="-35765"/>
          <a:stretch>
            <a:fillRect/>
          </a:stretch>
        </p:blipFill>
        <p:spPr>
          <a:xfrm>
            <a:off x="140993" y="1410241"/>
            <a:ext cx="8854258" cy="4641392"/>
          </a:xfrm>
        </p:spPr>
      </p:pic>
    </p:spTree>
    <p:extLst>
      <p:ext uri="{BB962C8B-B14F-4D97-AF65-F5344CB8AC3E}">
        <p14:creationId xmlns:p14="http://schemas.microsoft.com/office/powerpoint/2010/main" val="10652513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Immediate</a:t>
            </a:r>
          </a:p>
          <a:p>
            <a:pPr lvl="1"/>
            <a:r>
              <a:rPr lang="en-AU" dirty="0" smtClean="0"/>
              <a:t>Symptomatic management ± resuscitation </a:t>
            </a:r>
          </a:p>
          <a:p>
            <a:r>
              <a:rPr lang="en-AU" dirty="0" smtClean="0"/>
              <a:t>Rechallenge</a:t>
            </a:r>
          </a:p>
          <a:p>
            <a:pPr lvl="1"/>
            <a:r>
              <a:rPr lang="en-AU" dirty="0" smtClean="0"/>
              <a:t>Reduced infusion rate </a:t>
            </a:r>
          </a:p>
          <a:p>
            <a:pPr lvl="1"/>
            <a:r>
              <a:rPr lang="en-AU" dirty="0" smtClean="0"/>
              <a:t>Premedication</a:t>
            </a:r>
          </a:p>
          <a:p>
            <a:r>
              <a:rPr lang="en-AU" dirty="0" smtClean="0"/>
              <a:t>Desensitisation </a:t>
            </a:r>
            <a:r>
              <a:rPr lang="en-AU" dirty="0"/>
              <a:t>techniques</a:t>
            </a:r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Management of SIR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347012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Classic type 1 </a:t>
            </a:r>
            <a:r>
              <a:rPr lang="en-AU" dirty="0" err="1" smtClean="0"/>
              <a:t>IgE</a:t>
            </a:r>
            <a:r>
              <a:rPr lang="en-AU" dirty="0" smtClean="0"/>
              <a:t>-mediated allergic reaction</a:t>
            </a:r>
          </a:p>
          <a:p>
            <a:r>
              <a:rPr lang="en-AU" dirty="0" smtClean="0"/>
              <a:t>Characterised by</a:t>
            </a:r>
          </a:p>
          <a:p>
            <a:pPr lvl="1"/>
            <a:r>
              <a:rPr lang="en-AU" dirty="0" smtClean="0"/>
              <a:t>Pruritus, </a:t>
            </a:r>
            <a:r>
              <a:rPr lang="en-AU" dirty="0" err="1" smtClean="0"/>
              <a:t>urticaria</a:t>
            </a:r>
            <a:r>
              <a:rPr lang="en-AU" dirty="0" smtClean="0"/>
              <a:t>, bronchospasm, facial swelling and hypotension</a:t>
            </a:r>
          </a:p>
          <a:p>
            <a:pPr lvl="1"/>
            <a:r>
              <a:rPr lang="en-AU" dirty="0" smtClean="0"/>
              <a:t>Abdominal pain, nausea, vomiting and diarrhoea are also relatively common in platinum drug-induced anaphylaxis</a:t>
            </a:r>
          </a:p>
          <a:p>
            <a:r>
              <a:rPr lang="en-AU" dirty="0" smtClean="0"/>
              <a:t>One study of 272 patients receiving </a:t>
            </a:r>
            <a:r>
              <a:rPr lang="en-AU" dirty="0" err="1" smtClean="0"/>
              <a:t>oxaliplatin</a:t>
            </a:r>
            <a:r>
              <a:rPr lang="en-AU" dirty="0" smtClean="0"/>
              <a:t> found 48 (18%)patients who developed infusion reaction despite prevention regimen of famotidine and dexamethasone</a:t>
            </a:r>
            <a:r>
              <a:rPr lang="en-AU" baseline="-25000" dirty="0" smtClean="0"/>
              <a:t>3</a:t>
            </a:r>
          </a:p>
          <a:p>
            <a:r>
              <a:rPr lang="en-AU" dirty="0" smtClean="0"/>
              <a:t>Another study suggested benefit from higher doses of dexamethasone in conjunction with H1 and H2 receptor blockers (7% vs. 20% reaction rate</a:t>
            </a:r>
            <a:r>
              <a:rPr lang="en-AU" dirty="0" smtClean="0"/>
              <a:t>)</a:t>
            </a:r>
            <a:endParaRPr lang="en-AU" baseline="-25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Oxaliplatin</a:t>
            </a:r>
            <a:r>
              <a:rPr lang="en-AU" dirty="0" smtClean="0"/>
              <a:t> and platinum drugs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5981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Albert, 83M</a:t>
            </a:r>
          </a:p>
          <a:p>
            <a:pPr lvl="1"/>
            <a:r>
              <a:rPr lang="en-AU" dirty="0" smtClean="0"/>
              <a:t>Retired fashion designer and entrepreneur</a:t>
            </a:r>
          </a:p>
          <a:p>
            <a:pPr lvl="1"/>
            <a:r>
              <a:rPr lang="en-AU" dirty="0" smtClean="0"/>
              <a:t>Presented to Cabrini Brighton for C6 chemotherapy</a:t>
            </a:r>
          </a:p>
          <a:p>
            <a:pPr lvl="1"/>
            <a:r>
              <a:rPr lang="en-AU" dirty="0" smtClean="0"/>
              <a:t>Metastatic CRC with liver met</a:t>
            </a:r>
          </a:p>
          <a:p>
            <a:pPr lvl="1"/>
            <a:r>
              <a:rPr lang="en-AU" dirty="0" smtClean="0"/>
              <a:t>FOLFOX6 regimen with good effect</a:t>
            </a:r>
          </a:p>
          <a:p>
            <a:pPr lvl="1"/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Introduction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46062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Nov 2014</a:t>
            </a:r>
          </a:p>
          <a:p>
            <a:pPr lvl="1"/>
            <a:r>
              <a:rPr lang="en-AU" dirty="0" smtClean="0"/>
              <a:t>U/S and CT-CAP revealed extensive metastatic disease involving entire liver</a:t>
            </a:r>
          </a:p>
          <a:p>
            <a:pPr lvl="1"/>
            <a:r>
              <a:rPr lang="en-AU" dirty="0" smtClean="0"/>
              <a:t>Suspected to be secondary to a previously resected sigmoid polyps</a:t>
            </a:r>
          </a:p>
          <a:p>
            <a:pPr marL="365760" lvl="1" indent="0">
              <a:buNone/>
            </a:pPr>
            <a:endParaRPr lang="en-AU" dirty="0" smtClean="0"/>
          </a:p>
          <a:p>
            <a:r>
              <a:rPr lang="en-AU" dirty="0" smtClean="0"/>
              <a:t>Initial presentation</a:t>
            </a:r>
          </a:p>
          <a:p>
            <a:pPr lvl="1"/>
            <a:r>
              <a:rPr lang="en-AU" dirty="0" smtClean="0"/>
              <a:t>Persistent nausea, anorexia and generalised weakness</a:t>
            </a:r>
          </a:p>
          <a:p>
            <a:pPr lvl="1"/>
            <a:r>
              <a:rPr lang="en-AU" dirty="0" smtClean="0"/>
              <a:t>Bowel symptoms of constipation</a:t>
            </a:r>
          </a:p>
          <a:p>
            <a:pPr lvl="1"/>
            <a:r>
              <a:rPr lang="en-AU" dirty="0" smtClean="0"/>
              <a:t>Weight loss 5kg</a:t>
            </a:r>
          </a:p>
          <a:p>
            <a:pPr lvl="1"/>
            <a:r>
              <a:rPr lang="en-AU" dirty="0" smtClean="0"/>
              <a:t>Denied symptoms of liver disease</a:t>
            </a:r>
          </a:p>
          <a:p>
            <a:pPr lvl="1"/>
            <a:r>
              <a:rPr lang="en-AU" dirty="0" smtClean="0"/>
              <a:t>Deranged LFT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HOPC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6197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Hx</a:t>
            </a:r>
            <a:r>
              <a:rPr lang="en-AU" dirty="0" smtClean="0"/>
              <a:t> of colonic polyps</a:t>
            </a:r>
          </a:p>
          <a:p>
            <a:pPr lvl="1"/>
            <a:r>
              <a:rPr lang="en-AU" dirty="0" smtClean="0"/>
              <a:t>Routine colonoscopy for many years</a:t>
            </a:r>
          </a:p>
          <a:p>
            <a:r>
              <a:rPr lang="en-AU" dirty="0" smtClean="0"/>
              <a:t>Dec 2012</a:t>
            </a:r>
          </a:p>
          <a:p>
            <a:pPr lvl="1"/>
            <a:r>
              <a:rPr lang="en-AU" dirty="0" err="1" smtClean="0"/>
              <a:t>Polypectomy</a:t>
            </a:r>
            <a:r>
              <a:rPr lang="en-AU" dirty="0" smtClean="0"/>
              <a:t> with histopathology revealing adenocarcinoma</a:t>
            </a:r>
          </a:p>
          <a:p>
            <a:pPr lvl="1"/>
            <a:r>
              <a:rPr lang="en-AU" dirty="0" smtClean="0"/>
              <a:t>Follow-up CT showed no evidence of nodal or distant metastasis</a:t>
            </a:r>
          </a:p>
          <a:p>
            <a:pPr lvl="1"/>
            <a:r>
              <a:rPr lang="en-AU" dirty="0" smtClean="0"/>
              <a:t>Follow-up colonoscopy all clear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HOPC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6082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Referral to A/</a:t>
            </a:r>
            <a:r>
              <a:rPr lang="en-AU" dirty="0" err="1" smtClean="0"/>
              <a:t>Prof.</a:t>
            </a:r>
            <a:r>
              <a:rPr lang="en-AU" dirty="0" smtClean="0"/>
              <a:t> Gary Richardson</a:t>
            </a:r>
          </a:p>
          <a:p>
            <a:pPr lvl="1"/>
            <a:r>
              <a:rPr lang="en-AU" dirty="0" smtClean="0"/>
              <a:t>Work-up</a:t>
            </a:r>
          </a:p>
          <a:p>
            <a:pPr lvl="2"/>
            <a:r>
              <a:rPr lang="en-AU" dirty="0" smtClean="0"/>
              <a:t>PET scan – bowel and liver involvement</a:t>
            </a:r>
          </a:p>
          <a:p>
            <a:pPr lvl="2"/>
            <a:r>
              <a:rPr lang="en-AU" dirty="0" smtClean="0"/>
              <a:t>Tumour markers – CEA and CA19-9</a:t>
            </a:r>
          </a:p>
          <a:p>
            <a:pPr lvl="2"/>
            <a:r>
              <a:rPr lang="en-AU" dirty="0" smtClean="0"/>
              <a:t>Liver core biopsy – moderately differentiated adenocarcinoma</a:t>
            </a:r>
          </a:p>
          <a:p>
            <a:pPr lvl="2"/>
            <a:r>
              <a:rPr lang="en-AU" dirty="0" smtClean="0"/>
              <a:t>Colonoscopy + biopsy – recurrent adenocarcinoma</a:t>
            </a:r>
          </a:p>
          <a:p>
            <a:pPr lvl="1"/>
            <a:r>
              <a:rPr lang="en-AU" dirty="0" smtClean="0"/>
              <a:t>CRC grade </a:t>
            </a:r>
            <a:r>
              <a:rPr lang="en-AU" dirty="0" smtClean="0"/>
              <a:t>IVA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HOPC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2820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FOLFOX6 regimen</a:t>
            </a:r>
          </a:p>
          <a:p>
            <a:pPr lvl="1"/>
            <a:r>
              <a:rPr lang="en-AU" dirty="0" err="1" smtClean="0"/>
              <a:t>Oxaliplatin</a:t>
            </a:r>
            <a:r>
              <a:rPr lang="en-AU" dirty="0" smtClean="0"/>
              <a:t>, </a:t>
            </a:r>
            <a:r>
              <a:rPr lang="en-AU" dirty="0" err="1" smtClean="0"/>
              <a:t>Leucovorin</a:t>
            </a:r>
            <a:r>
              <a:rPr lang="en-AU" dirty="0" smtClean="0"/>
              <a:t>, 5FU, </a:t>
            </a:r>
            <a:r>
              <a:rPr lang="en-AU" dirty="0" err="1" smtClean="0"/>
              <a:t>Bevacizumab</a:t>
            </a:r>
            <a:endParaRPr lang="en-AU" dirty="0" smtClean="0"/>
          </a:p>
          <a:p>
            <a:pPr lvl="1"/>
            <a:r>
              <a:rPr lang="en-AU" dirty="0" smtClean="0"/>
              <a:t>Serum CEA</a:t>
            </a:r>
          </a:p>
          <a:p>
            <a:pPr lvl="1"/>
            <a:r>
              <a:rPr lang="en-AU" dirty="0" smtClean="0"/>
              <a:t>LFTs</a:t>
            </a:r>
          </a:p>
          <a:p>
            <a:r>
              <a:rPr lang="en-AU" dirty="0" smtClean="0"/>
              <a:t>Side effects</a:t>
            </a:r>
          </a:p>
          <a:p>
            <a:pPr lvl="1"/>
            <a:r>
              <a:rPr lang="en-AU" dirty="0" smtClean="0"/>
              <a:t>Fatigue – exercise tolerance and sleep</a:t>
            </a:r>
          </a:p>
          <a:p>
            <a:pPr lvl="1"/>
            <a:r>
              <a:rPr lang="en-AU" dirty="0" smtClean="0"/>
              <a:t>Bowel symptoms</a:t>
            </a:r>
          </a:p>
          <a:p>
            <a:pPr lvl="1"/>
            <a:r>
              <a:rPr lang="en-AU" dirty="0" smtClean="0"/>
              <a:t>GORD</a:t>
            </a:r>
          </a:p>
          <a:p>
            <a:pPr lvl="1"/>
            <a:r>
              <a:rPr lang="en-AU" dirty="0" smtClean="0"/>
              <a:t>Infusion reaction</a:t>
            </a:r>
          </a:p>
          <a:p>
            <a:pPr lvl="1"/>
            <a:r>
              <a:rPr lang="en-AU" dirty="0" smtClean="0"/>
              <a:t>Weight stable</a:t>
            </a:r>
          </a:p>
          <a:p>
            <a:pPr lvl="1"/>
            <a:r>
              <a:rPr lang="en-AU" dirty="0" smtClean="0"/>
              <a:t>Hypertension well controlled</a:t>
            </a:r>
          </a:p>
          <a:p>
            <a:pPr lvl="1"/>
            <a:r>
              <a:rPr lang="en-AU" dirty="0" smtClean="0"/>
              <a:t>Nil other significant chemo toxicity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Chemotherapy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67807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Ongoing issues</a:t>
            </a:r>
          </a:p>
          <a:p>
            <a:pPr lvl="1"/>
            <a:r>
              <a:rPr lang="en-AU" dirty="0" smtClean="0"/>
              <a:t>Hyperlipidaemia – on Lipitor</a:t>
            </a:r>
          </a:p>
          <a:p>
            <a:pPr lvl="1"/>
            <a:r>
              <a:rPr lang="en-AU" dirty="0" smtClean="0"/>
              <a:t>IHD and hypertension – on </a:t>
            </a:r>
            <a:r>
              <a:rPr lang="en-AU" dirty="0" err="1" smtClean="0"/>
              <a:t>Coversyl</a:t>
            </a:r>
            <a:r>
              <a:rPr lang="en-AU" dirty="0" smtClean="0"/>
              <a:t> and Tenormin</a:t>
            </a:r>
          </a:p>
          <a:p>
            <a:r>
              <a:rPr lang="en-AU" dirty="0" smtClean="0"/>
              <a:t>Inactive issues</a:t>
            </a:r>
          </a:p>
          <a:p>
            <a:pPr lvl="1"/>
            <a:r>
              <a:rPr lang="en-AU" dirty="0" smtClean="0"/>
              <a:t>Gout – on prophylactic allopurinol</a:t>
            </a:r>
          </a:p>
          <a:p>
            <a:pPr lvl="1"/>
            <a:r>
              <a:rPr lang="en-AU" dirty="0" smtClean="0"/>
              <a:t>AF – asymptomatic since 1999</a:t>
            </a:r>
          </a:p>
          <a:p>
            <a:pPr lvl="1"/>
            <a:r>
              <a:rPr lang="en-AU" dirty="0" smtClean="0"/>
              <a:t>Meningioma – excised in 1997</a:t>
            </a:r>
          </a:p>
          <a:p>
            <a:r>
              <a:rPr lang="en-AU" dirty="0" smtClean="0"/>
              <a:t>NKDA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PAST MEDICAL HISTORY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67855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Lives at home with wife</a:t>
            </a:r>
          </a:p>
          <a:p>
            <a:pPr lvl="1"/>
            <a:r>
              <a:rPr lang="en-AU" dirty="0" smtClean="0"/>
              <a:t>Breast cancer</a:t>
            </a:r>
          </a:p>
          <a:p>
            <a:r>
              <a:rPr lang="en-AU" dirty="0" smtClean="0"/>
              <a:t>Previously IADL </a:t>
            </a:r>
          </a:p>
          <a:p>
            <a:pPr lvl="1"/>
            <a:r>
              <a:rPr lang="en-AU" dirty="0" smtClean="0"/>
              <a:t>Golfed twice weekly, walked 18 holes</a:t>
            </a:r>
          </a:p>
          <a:p>
            <a:pPr lvl="1"/>
            <a:r>
              <a:rPr lang="en-AU" dirty="0" smtClean="0"/>
              <a:t>Cleaner fortnightly</a:t>
            </a:r>
          </a:p>
          <a:p>
            <a:r>
              <a:rPr lang="en-AU" dirty="0" smtClean="0"/>
              <a:t>Currently more fatigable </a:t>
            </a:r>
          </a:p>
          <a:p>
            <a:pPr lvl="1"/>
            <a:r>
              <a:rPr lang="en-AU" dirty="0" smtClean="0"/>
              <a:t>Golf once a week, requires buggy</a:t>
            </a:r>
          </a:p>
          <a:p>
            <a:pPr lvl="1"/>
            <a:r>
              <a:rPr lang="en-AU" dirty="0" smtClean="0"/>
              <a:t>Still gardens</a:t>
            </a:r>
          </a:p>
          <a:p>
            <a:r>
              <a:rPr lang="en-AU" dirty="0" smtClean="0"/>
              <a:t>One daughter</a:t>
            </a:r>
          </a:p>
          <a:p>
            <a:pPr lvl="1"/>
            <a:r>
              <a:rPr lang="en-AU" dirty="0" smtClean="0"/>
              <a:t>Lives nearby and helps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Social history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26690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Albert 83M</a:t>
            </a:r>
          </a:p>
          <a:p>
            <a:pPr lvl="1"/>
            <a:r>
              <a:rPr lang="en-AU" dirty="0" smtClean="0"/>
              <a:t>Currently C6 of FOLFOX6 regimen for metastatic CRC with liver met</a:t>
            </a:r>
          </a:p>
          <a:p>
            <a:pPr lvl="1"/>
            <a:r>
              <a:rPr lang="en-AU" dirty="0" smtClean="0"/>
              <a:t>Has been progressing well on treatment with decline in serum CEA and improvement in LFTs</a:t>
            </a:r>
          </a:p>
          <a:p>
            <a:pPr lvl="1"/>
            <a:r>
              <a:rPr lang="en-AU" dirty="0" smtClean="0"/>
              <a:t>Has had relatively minor side effects from chemo</a:t>
            </a:r>
          </a:p>
          <a:p>
            <a:pPr lvl="1"/>
            <a:r>
              <a:rPr lang="en-AU" dirty="0" smtClean="0"/>
              <a:t>But most recently had an infusion reaction that settled with anti-histamines, and since have had </a:t>
            </a:r>
            <a:r>
              <a:rPr lang="en-AU" dirty="0" err="1" smtClean="0"/>
              <a:t>oxaliplatin</a:t>
            </a:r>
            <a:r>
              <a:rPr lang="en-AU" dirty="0" smtClean="0"/>
              <a:t> removed from regimen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Summary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890072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Grid.thmx</Template>
  <TotalTime>119</TotalTime>
  <Words>814</Words>
  <Application>Microsoft Office PowerPoint</Application>
  <PresentationFormat>On-screen Show (4:3)</PresentationFormat>
  <Paragraphs>139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Calibri</vt:lpstr>
      <vt:lpstr>Franklin Gothic Medium</vt:lpstr>
      <vt:lpstr>Wingdings</vt:lpstr>
      <vt:lpstr>Wingdings 2</vt:lpstr>
      <vt:lpstr>Grid</vt:lpstr>
      <vt:lpstr>Colorectal cancer</vt:lpstr>
      <vt:lpstr>Introduction</vt:lpstr>
      <vt:lpstr>HOPC</vt:lpstr>
      <vt:lpstr>HOPC</vt:lpstr>
      <vt:lpstr>HOPC</vt:lpstr>
      <vt:lpstr>Chemotherapy</vt:lpstr>
      <vt:lpstr>PAST MEDICAL HISTORY</vt:lpstr>
      <vt:lpstr>Social history</vt:lpstr>
      <vt:lpstr>Summary</vt:lpstr>
      <vt:lpstr>Issues</vt:lpstr>
      <vt:lpstr>Infusion reaction</vt:lpstr>
      <vt:lpstr>Infusion reaction</vt:lpstr>
      <vt:lpstr>Signs and sypmtoms</vt:lpstr>
      <vt:lpstr>Timing and risk factors</vt:lpstr>
      <vt:lpstr>Commonly implicated agents</vt:lpstr>
      <vt:lpstr>Grade</vt:lpstr>
      <vt:lpstr>Management of SIR</vt:lpstr>
      <vt:lpstr>Oxaliplatin and platinum drugs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Metastatic Colorectal Carcinoma</dc:title>
  <dc:creator>Maggie Chen</dc:creator>
  <cp:lastModifiedBy>Gary Richardson</cp:lastModifiedBy>
  <cp:revision>26</cp:revision>
  <dcterms:created xsi:type="dcterms:W3CDTF">2015-02-18T18:09:57Z</dcterms:created>
  <dcterms:modified xsi:type="dcterms:W3CDTF">2015-02-25T23:44:38Z</dcterms:modified>
</cp:coreProperties>
</file>