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63" r:id="rId3"/>
    <p:sldId id="269" r:id="rId4"/>
    <p:sldId id="270" r:id="rId5"/>
    <p:sldId id="261" r:id="rId6"/>
    <p:sldId id="271" r:id="rId7"/>
    <p:sldId id="264" r:id="rId8"/>
    <p:sldId id="282" r:id="rId9"/>
    <p:sldId id="277" r:id="rId10"/>
    <p:sldId id="291" r:id="rId11"/>
    <p:sldId id="292" r:id="rId12"/>
    <p:sldId id="265" r:id="rId13"/>
    <p:sldId id="266" r:id="rId14"/>
    <p:sldId id="278" r:id="rId15"/>
    <p:sldId id="267" r:id="rId16"/>
    <p:sldId id="279" r:id="rId17"/>
    <p:sldId id="275" r:id="rId18"/>
    <p:sldId id="276" r:id="rId19"/>
    <p:sldId id="272" r:id="rId20"/>
    <p:sldId id="280" r:id="rId21"/>
    <p:sldId id="273" r:id="rId22"/>
    <p:sldId id="281" r:id="rId23"/>
    <p:sldId id="274" r:id="rId24"/>
    <p:sldId id="286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C72C4-90B0-964F-849C-60ED10F569B2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C3F4-4313-4F4F-A47F-D7B74D229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2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7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4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7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AA29-25FC-7F42-9071-FE42850425E0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D1F75-0E06-5246-BE75-D058F9F9F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5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6421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Bone Health</a:t>
            </a:r>
            <a:br>
              <a:rPr lang="en-US" b="1" dirty="0" smtClean="0"/>
            </a:br>
            <a:r>
              <a:rPr lang="en-US" b="1" dirty="0" smtClean="0"/>
              <a:t>Secondary Breast Cancer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500" b="1" dirty="0" err="1" smtClean="0"/>
              <a:t>Dr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Yoland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Antill</a:t>
            </a:r>
            <a:r>
              <a:rPr lang="en-US" sz="3500" b="1" dirty="0" smtClean="0"/>
              <a:t> </a:t>
            </a:r>
          </a:p>
          <a:p>
            <a:r>
              <a:rPr lang="en-US" sz="2800" dirty="0" smtClean="0"/>
              <a:t>Cabrini Health </a:t>
            </a:r>
          </a:p>
          <a:p>
            <a:r>
              <a:rPr lang="en-US" sz="2800" dirty="0" smtClean="0"/>
              <a:t>Frankston Hospital</a:t>
            </a:r>
            <a:endParaRPr lang="en-US" sz="28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083351" y="617605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4027071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Osteoporosis/ bone thinning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2" y="1391346"/>
            <a:ext cx="7861300" cy="53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67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631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70% of patients with secondary breast cancer will have bone metastases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9637"/>
          <a:stretch/>
        </p:blipFill>
        <p:spPr>
          <a:xfrm>
            <a:off x="141128" y="1988840"/>
            <a:ext cx="5054737" cy="3730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600" y="2391013"/>
            <a:ext cx="2528666" cy="3211004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8"/>
          <a:srcRect l="29753" t="41712" r="58445" b="52132"/>
          <a:stretch/>
        </p:blipFill>
        <p:spPr bwMode="auto">
          <a:xfrm>
            <a:off x="6989346" y="6156898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35478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5530" y="6296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70% of patients with secondary breast cancer will have bone metastases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5" y="1355309"/>
            <a:ext cx="8899815" cy="542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809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Bone involvement with metastases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736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Skeletal Related Events</a:t>
            </a:r>
          </a:p>
          <a:p>
            <a:pPr lvl="1"/>
            <a:r>
              <a:rPr lang="en-US" dirty="0" smtClean="0"/>
              <a:t>Pathological fracture</a:t>
            </a:r>
          </a:p>
          <a:p>
            <a:pPr lvl="1"/>
            <a:r>
              <a:rPr lang="en-US" dirty="0" smtClean="0"/>
              <a:t>Radiation to bone</a:t>
            </a:r>
          </a:p>
          <a:p>
            <a:pPr lvl="1"/>
            <a:r>
              <a:rPr lang="en-US" dirty="0" smtClean="0"/>
              <a:t>Surgery to bone</a:t>
            </a:r>
          </a:p>
          <a:p>
            <a:pPr lvl="1"/>
            <a:r>
              <a:rPr lang="en-US" dirty="0" smtClean="0"/>
              <a:t>Spinal cord compression</a:t>
            </a:r>
          </a:p>
          <a:p>
            <a:pPr lvl="1"/>
            <a:r>
              <a:rPr lang="en-US" dirty="0" err="1" smtClean="0"/>
              <a:t>Hypercalcaemia</a:t>
            </a:r>
            <a:endParaRPr lang="en-US" dirty="0" smtClean="0"/>
          </a:p>
          <a:p>
            <a:r>
              <a:rPr lang="en-US" dirty="0" smtClean="0"/>
              <a:t>All SREs increase the risk for…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Impaired mobility</a:t>
            </a:r>
          </a:p>
          <a:p>
            <a:pPr lvl="1"/>
            <a:r>
              <a:rPr lang="en-US" dirty="0" smtClean="0"/>
              <a:t>Decreased quality of life</a:t>
            </a:r>
          </a:p>
          <a:p>
            <a:pPr lvl="1"/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014983" y="6156523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36809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bone metastases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Breast Cancer Treatments</a:t>
            </a:r>
          </a:p>
          <a:p>
            <a:r>
              <a:rPr lang="en-US" dirty="0" err="1" smtClean="0"/>
              <a:t>Denosumab</a:t>
            </a:r>
            <a:r>
              <a:rPr lang="en-US" dirty="0" smtClean="0"/>
              <a:t>/ bisphosphonates</a:t>
            </a:r>
          </a:p>
          <a:p>
            <a:r>
              <a:rPr lang="en-US" dirty="0" smtClean="0"/>
              <a:t>Pain relief</a:t>
            </a:r>
          </a:p>
          <a:p>
            <a:pPr lvl="1"/>
            <a:r>
              <a:rPr lang="en-US" dirty="0" err="1" smtClean="0"/>
              <a:t>Paracetamol</a:t>
            </a:r>
            <a:r>
              <a:rPr lang="en-US" dirty="0" smtClean="0"/>
              <a:t> / NSAIDS</a:t>
            </a:r>
          </a:p>
          <a:p>
            <a:pPr lvl="1"/>
            <a:r>
              <a:rPr lang="en-US" dirty="0" smtClean="0"/>
              <a:t>Opiates</a:t>
            </a:r>
          </a:p>
          <a:p>
            <a:pPr lvl="1"/>
            <a:r>
              <a:rPr lang="en-US" dirty="0" smtClean="0"/>
              <a:t>TENS, heat packs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100442" y="613966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9109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7"/>
            <a:ext cx="8229600" cy="1143000"/>
          </a:xfrm>
        </p:spPr>
        <p:txBody>
          <a:bodyPr/>
          <a:lstStyle/>
          <a:p>
            <a:r>
              <a:rPr lang="en-US" dirty="0" smtClean="0"/>
              <a:t>Bisphosphonates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19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Inhibit osteoclast survival</a:t>
            </a:r>
          </a:p>
          <a:p>
            <a:r>
              <a:rPr lang="en-US" dirty="0" smtClean="0"/>
              <a:t>Promote osteoclast apoptosis</a:t>
            </a:r>
          </a:p>
          <a:p>
            <a:pPr lvl="1"/>
            <a:r>
              <a:rPr lang="en-US" dirty="0" smtClean="0"/>
              <a:t>Decrease bone turn over</a:t>
            </a:r>
          </a:p>
          <a:p>
            <a:pPr lvl="1"/>
            <a:r>
              <a:rPr lang="en-US" dirty="0" smtClean="0"/>
              <a:t>Decreases </a:t>
            </a:r>
            <a:r>
              <a:rPr lang="en-US" dirty="0" err="1" smtClean="0"/>
              <a:t>tumour</a:t>
            </a:r>
            <a:r>
              <a:rPr lang="en-US" dirty="0" smtClean="0"/>
              <a:t> mediated bone </a:t>
            </a:r>
            <a:r>
              <a:rPr lang="en-US" dirty="0" err="1" smtClean="0"/>
              <a:t>resorption</a:t>
            </a:r>
            <a:endParaRPr lang="en-US" dirty="0" smtClean="0"/>
          </a:p>
          <a:p>
            <a:r>
              <a:rPr lang="en-US" dirty="0" smtClean="0"/>
              <a:t>Four available bisphosphonates for use</a:t>
            </a:r>
          </a:p>
          <a:p>
            <a:pPr lvl="1"/>
            <a:r>
              <a:rPr lang="en-US" dirty="0" err="1" smtClean="0"/>
              <a:t>Clodronate</a:t>
            </a:r>
            <a:r>
              <a:rPr lang="en-US" dirty="0" smtClean="0"/>
              <a:t>: oral</a:t>
            </a:r>
          </a:p>
          <a:p>
            <a:pPr lvl="1"/>
            <a:r>
              <a:rPr lang="en-US" dirty="0" err="1" smtClean="0"/>
              <a:t>Pamidronate</a:t>
            </a:r>
            <a:r>
              <a:rPr lang="en-US" dirty="0" smtClean="0"/>
              <a:t>: IV</a:t>
            </a:r>
          </a:p>
          <a:p>
            <a:pPr lvl="1"/>
            <a:r>
              <a:rPr lang="en-US" dirty="0" err="1" smtClean="0"/>
              <a:t>Ibandonate</a:t>
            </a:r>
            <a:r>
              <a:rPr lang="en-US" dirty="0" smtClean="0"/>
              <a:t>: oral 50mg daily or IV 6mg q28 days</a:t>
            </a:r>
          </a:p>
          <a:p>
            <a:pPr lvl="1"/>
            <a:r>
              <a:rPr lang="en-US" dirty="0" err="1" smtClean="0"/>
              <a:t>Zolendronic</a:t>
            </a:r>
            <a:r>
              <a:rPr lang="en-US" dirty="0" smtClean="0"/>
              <a:t> Acid: IV 4mg q28 days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032075" y="6161552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36809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49" y="119637"/>
            <a:ext cx="8899815" cy="66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3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Bisphosphonates: adverse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Nephrotoxicity</a:t>
            </a:r>
          </a:p>
          <a:p>
            <a:pPr lvl="1"/>
            <a:r>
              <a:rPr lang="en-US" dirty="0" err="1" smtClean="0"/>
              <a:t>Pts</a:t>
            </a:r>
            <a:r>
              <a:rPr lang="en-US" dirty="0" smtClean="0"/>
              <a:t> with CRF at greater risk; not recommended if </a:t>
            </a:r>
            <a:r>
              <a:rPr lang="en-US" dirty="0" err="1" smtClean="0"/>
              <a:t>creatinine</a:t>
            </a:r>
            <a:r>
              <a:rPr lang="en-US" dirty="0" smtClean="0"/>
              <a:t> clearance &lt;30mls/min</a:t>
            </a:r>
          </a:p>
          <a:p>
            <a:r>
              <a:rPr lang="en-US" dirty="0" smtClean="0"/>
              <a:t>Hypocalcaemia</a:t>
            </a:r>
          </a:p>
          <a:p>
            <a:pPr lvl="1"/>
            <a:r>
              <a:rPr lang="en-US" dirty="0" smtClean="0"/>
              <a:t>Rapid onset and therefore ideal for treatment of </a:t>
            </a:r>
            <a:r>
              <a:rPr lang="en-US" dirty="0" err="1" smtClean="0"/>
              <a:t>hypercalcaemia</a:t>
            </a:r>
            <a:endParaRPr lang="en-US" dirty="0" smtClean="0"/>
          </a:p>
          <a:p>
            <a:pPr lvl="1"/>
            <a:r>
              <a:rPr lang="en-US" dirty="0" smtClean="0"/>
              <a:t>5% of patients; </a:t>
            </a:r>
            <a:r>
              <a:rPr lang="en-US" dirty="0" err="1" smtClean="0"/>
              <a:t>Ca</a:t>
            </a:r>
            <a:r>
              <a:rPr lang="en-US" dirty="0" smtClean="0"/>
              <a:t> and </a:t>
            </a:r>
            <a:r>
              <a:rPr lang="en-US" dirty="0" err="1" smtClean="0"/>
              <a:t>Vit</a:t>
            </a:r>
            <a:r>
              <a:rPr lang="en-US" dirty="0" smtClean="0"/>
              <a:t> D supplements prevent</a:t>
            </a:r>
          </a:p>
          <a:p>
            <a:r>
              <a:rPr lang="en-US" dirty="0" smtClean="0"/>
              <a:t>Acute phase reactions</a:t>
            </a:r>
          </a:p>
          <a:p>
            <a:pPr lvl="1"/>
            <a:r>
              <a:rPr lang="en-US" dirty="0" smtClean="0"/>
              <a:t>Most common with first infusion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040621" y="613966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9109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Bisphosphonates: adverse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phase reactions</a:t>
            </a:r>
          </a:p>
          <a:p>
            <a:pPr lvl="1"/>
            <a:r>
              <a:rPr lang="en-US" dirty="0" smtClean="0"/>
              <a:t>Usually subside after 72 </a:t>
            </a:r>
            <a:r>
              <a:rPr lang="en-US" dirty="0" err="1" smtClean="0"/>
              <a:t>hrs</a:t>
            </a:r>
            <a:endParaRPr lang="en-US" dirty="0" smtClean="0"/>
          </a:p>
          <a:p>
            <a:r>
              <a:rPr lang="en-US" dirty="0" smtClean="0"/>
              <a:t>Osteonecrosis of the jaw</a:t>
            </a:r>
          </a:p>
          <a:p>
            <a:pPr lvl="1"/>
            <a:r>
              <a:rPr lang="en-US" dirty="0" smtClean="0"/>
              <a:t>1-2.5% (up to 10% in </a:t>
            </a:r>
            <a:r>
              <a:rPr lang="en-US" dirty="0" err="1" smtClean="0"/>
              <a:t>pts</a:t>
            </a:r>
            <a:r>
              <a:rPr lang="en-US" dirty="0" smtClean="0"/>
              <a:t> with multiple risk factors)</a:t>
            </a:r>
          </a:p>
          <a:p>
            <a:pPr lvl="1"/>
            <a:r>
              <a:rPr lang="en-US" dirty="0" smtClean="0"/>
              <a:t>Risk factors: high potency BPs, concurrent chemo, dental disease with </a:t>
            </a:r>
            <a:r>
              <a:rPr lang="en-US" dirty="0" err="1" smtClean="0"/>
              <a:t>Hx</a:t>
            </a:r>
            <a:r>
              <a:rPr lang="en-US" dirty="0" smtClean="0"/>
              <a:t> invasive procedures</a:t>
            </a:r>
          </a:p>
          <a:p>
            <a:r>
              <a:rPr lang="en-US" dirty="0" smtClean="0"/>
              <a:t>Atypical fragility fractures</a:t>
            </a:r>
          </a:p>
          <a:p>
            <a:pPr lvl="1"/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6980800" y="6128165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9109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"/>
            <a:ext cx="8229600" cy="1143000"/>
          </a:xfrm>
        </p:spPr>
        <p:txBody>
          <a:bodyPr/>
          <a:lstStyle/>
          <a:p>
            <a:r>
              <a:rPr lang="en-US" dirty="0" err="1" smtClean="0"/>
              <a:t>Denosumab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68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Fully </a:t>
            </a:r>
            <a:r>
              <a:rPr lang="en-US" dirty="0" err="1" smtClean="0"/>
              <a:t>humanised</a:t>
            </a:r>
            <a:r>
              <a:rPr lang="en-US" dirty="0" smtClean="0"/>
              <a:t> monoclonal </a:t>
            </a:r>
            <a:r>
              <a:rPr lang="en-US" dirty="0" err="1" smtClean="0"/>
              <a:t>Ab</a:t>
            </a:r>
            <a:r>
              <a:rPr lang="en-US" dirty="0" smtClean="0"/>
              <a:t> that binds to RANKL</a:t>
            </a:r>
          </a:p>
          <a:p>
            <a:pPr lvl="1"/>
            <a:r>
              <a:rPr lang="en-US" dirty="0" smtClean="0"/>
              <a:t>surface of osteoclast and osteoclast precursors</a:t>
            </a:r>
          </a:p>
          <a:p>
            <a:pPr lvl="1"/>
            <a:r>
              <a:rPr lang="en-US" dirty="0" smtClean="0"/>
              <a:t>RANK-RANKL interaction is the key mediator of </a:t>
            </a:r>
            <a:r>
              <a:rPr lang="en-US" dirty="0" err="1" smtClean="0"/>
              <a:t>osteoclastic</a:t>
            </a:r>
            <a:r>
              <a:rPr lang="en-US" dirty="0" smtClean="0"/>
              <a:t> activation</a:t>
            </a:r>
          </a:p>
          <a:p>
            <a:pPr lvl="1"/>
            <a:r>
              <a:rPr lang="en-US" dirty="0" smtClean="0"/>
              <a:t>Decreased cancer induced bone destruction</a:t>
            </a:r>
          </a:p>
          <a:p>
            <a:pPr lvl="1"/>
            <a:r>
              <a:rPr lang="en-US" dirty="0" smtClean="0"/>
              <a:t>Also found on mammary cells and may have a direct inhibitory function in breast </a:t>
            </a:r>
            <a:r>
              <a:rPr lang="en-US" dirty="0" err="1" smtClean="0"/>
              <a:t>tumorigenesis</a:t>
            </a:r>
            <a:endParaRPr lang="en-US" dirty="0" smtClean="0"/>
          </a:p>
          <a:p>
            <a:r>
              <a:rPr lang="en-US" dirty="0" smtClean="0"/>
              <a:t>Dose is 120mg </a:t>
            </a:r>
            <a:r>
              <a:rPr lang="en-US" dirty="0" err="1" smtClean="0"/>
              <a:t>subcut</a:t>
            </a:r>
            <a:r>
              <a:rPr lang="en-US" dirty="0" smtClean="0"/>
              <a:t> q28 days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074804" y="613966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8943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160" t="16666" b="18827"/>
          <a:stretch/>
        </p:blipFill>
        <p:spPr>
          <a:xfrm>
            <a:off x="1291166" y="1441459"/>
            <a:ext cx="6709833" cy="4423833"/>
          </a:xfrm>
          <a:prstGeom prst="rect">
            <a:avLst/>
          </a:prstGeom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and bone regeneration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7"/>
          <a:srcRect l="29753" t="41712" r="58445" b="52132"/>
          <a:stretch/>
        </p:blipFill>
        <p:spPr bwMode="auto">
          <a:xfrm>
            <a:off x="6972255" y="617605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70343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00" y="1629845"/>
            <a:ext cx="8890000" cy="5080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Denosumab</a:t>
            </a:r>
            <a:r>
              <a:rPr lang="en-US" dirty="0" smtClean="0"/>
              <a:t>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86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8" y="1384306"/>
            <a:ext cx="8996602" cy="47611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of SREs: Comparing agents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5"/>
          <a:srcRect l="29753" t="41712" r="58445" b="52132"/>
          <a:stretch/>
        </p:blipFill>
        <p:spPr bwMode="auto">
          <a:xfrm>
            <a:off x="7006438" y="6145495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8943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Denosumab</a:t>
            </a:r>
            <a:r>
              <a:rPr lang="en-US" dirty="0" smtClean="0"/>
              <a:t>: adverse events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Hypocalcaemia</a:t>
            </a:r>
          </a:p>
          <a:p>
            <a:pPr lvl="1"/>
            <a:r>
              <a:rPr lang="en-US" dirty="0" smtClean="0"/>
              <a:t>9.5% of patients</a:t>
            </a:r>
          </a:p>
          <a:p>
            <a:pPr lvl="1"/>
            <a:r>
              <a:rPr lang="en-US" dirty="0" smtClean="0"/>
              <a:t>Have been known deaths but mostly G2</a:t>
            </a:r>
          </a:p>
          <a:p>
            <a:pPr lvl="1"/>
            <a:r>
              <a:rPr lang="en-US" dirty="0" smtClean="0"/>
              <a:t>Lasting med of 3 weeks</a:t>
            </a:r>
          </a:p>
          <a:p>
            <a:pPr lvl="1"/>
            <a:r>
              <a:rPr lang="en-US" dirty="0" err="1" smtClean="0"/>
              <a:t>Ca</a:t>
            </a:r>
            <a:r>
              <a:rPr lang="en-US" dirty="0" smtClean="0"/>
              <a:t> and </a:t>
            </a:r>
            <a:r>
              <a:rPr lang="en-US" dirty="0" err="1" smtClean="0"/>
              <a:t>Vit</a:t>
            </a:r>
            <a:r>
              <a:rPr lang="en-US" dirty="0" smtClean="0"/>
              <a:t> D supplements mandatory</a:t>
            </a:r>
          </a:p>
          <a:p>
            <a:pPr lvl="1"/>
            <a:r>
              <a:rPr lang="en-US" dirty="0" err="1" smtClean="0"/>
              <a:t>pts</a:t>
            </a:r>
            <a:r>
              <a:rPr lang="en-US" dirty="0" smtClean="0"/>
              <a:t> education on symptoms of hypocalcaemia</a:t>
            </a:r>
          </a:p>
          <a:p>
            <a:r>
              <a:rPr lang="en-US" dirty="0" smtClean="0"/>
              <a:t>Acute phase reactions</a:t>
            </a:r>
          </a:p>
          <a:p>
            <a:pPr lvl="1"/>
            <a:r>
              <a:rPr lang="en-US" dirty="0" smtClean="0"/>
              <a:t>Headaches, nausea, fatigue, back pain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032075" y="613966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1920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Denosumab</a:t>
            </a:r>
            <a:r>
              <a:rPr lang="en-US" dirty="0" smtClean="0"/>
              <a:t>: adverse events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Osteonecrosis of the jaw</a:t>
            </a:r>
          </a:p>
          <a:p>
            <a:pPr lvl="1"/>
            <a:r>
              <a:rPr lang="en-US" dirty="0" smtClean="0"/>
              <a:t>No greater rate than for BPs</a:t>
            </a:r>
          </a:p>
          <a:p>
            <a:pPr lvl="1"/>
            <a:r>
              <a:rPr lang="en-US" dirty="0" smtClean="0"/>
              <a:t>Similar risk factors</a:t>
            </a:r>
          </a:p>
          <a:p>
            <a:r>
              <a:rPr lang="en-US" dirty="0" smtClean="0"/>
              <a:t>Atypical fractures</a:t>
            </a:r>
          </a:p>
          <a:p>
            <a:pPr lvl="1"/>
            <a:r>
              <a:rPr lang="en-US" dirty="0" smtClean="0"/>
              <a:t>Femur </a:t>
            </a:r>
          </a:p>
          <a:p>
            <a:pPr lvl="1"/>
            <a:r>
              <a:rPr lang="en-US" dirty="0" smtClean="0"/>
              <a:t>tibia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534" y="3221249"/>
            <a:ext cx="4773465" cy="254324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7"/>
          <a:srcRect l="29753" t="41712" r="58445" b="52132"/>
          <a:stretch/>
        </p:blipFill>
        <p:spPr bwMode="auto">
          <a:xfrm>
            <a:off x="7066259" y="6112034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8943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Education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0" y="1417637"/>
            <a:ext cx="5945506" cy="3810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836" y="583843"/>
            <a:ext cx="4772701" cy="2828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47156">
            <a:off x="5753091" y="3681791"/>
            <a:ext cx="1955800" cy="27559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9"/>
          <a:srcRect l="29753" t="41712" r="58445" b="52132"/>
          <a:stretch/>
        </p:blipFill>
        <p:spPr bwMode="auto">
          <a:xfrm>
            <a:off x="7306653" y="6235602"/>
            <a:ext cx="1751889" cy="519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86857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803"/>
            <a:ext cx="8229600" cy="1143000"/>
          </a:xfrm>
        </p:spPr>
        <p:txBody>
          <a:bodyPr/>
          <a:lstStyle/>
          <a:p>
            <a:r>
              <a:rPr lang="en-US" dirty="0" smtClean="0"/>
              <a:t>Orthopedic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029"/>
            <a:ext cx="8229600" cy="4525963"/>
          </a:xfrm>
        </p:spPr>
        <p:txBody>
          <a:bodyPr/>
          <a:lstStyle/>
          <a:p>
            <a:r>
              <a:rPr lang="en-US" dirty="0" smtClean="0"/>
              <a:t>Acute impending spinal cord compression</a:t>
            </a:r>
          </a:p>
          <a:p>
            <a:r>
              <a:rPr lang="en-US" dirty="0" smtClean="0"/>
              <a:t>Management of pain</a:t>
            </a:r>
          </a:p>
          <a:p>
            <a:r>
              <a:rPr lang="en-US" dirty="0" smtClean="0"/>
              <a:t>Prevention of pathological fracture </a:t>
            </a:r>
          </a:p>
          <a:p>
            <a:pPr lvl="1"/>
            <a:r>
              <a:rPr lang="en-US" dirty="0" smtClean="0"/>
              <a:t>Pain</a:t>
            </a:r>
          </a:p>
          <a:p>
            <a:pPr lvl="1"/>
            <a:r>
              <a:rPr lang="en-US" dirty="0" smtClean="0"/>
              <a:t>Metastasis eroding the cortex</a:t>
            </a:r>
          </a:p>
          <a:p>
            <a:pPr lvl="1"/>
            <a:r>
              <a:rPr lang="en-US" dirty="0" smtClean="0"/>
              <a:t>Large </a:t>
            </a:r>
            <a:r>
              <a:rPr lang="en-US" dirty="0" err="1" smtClean="0"/>
              <a:t>expansile</a:t>
            </a:r>
            <a:r>
              <a:rPr lang="en-US" dirty="0" smtClean="0"/>
              <a:t> metastasis</a:t>
            </a:r>
          </a:p>
          <a:p>
            <a:r>
              <a:rPr lang="en-US" dirty="0" smtClean="0"/>
              <a:t>Management of fracture</a:t>
            </a:r>
          </a:p>
          <a:p>
            <a:r>
              <a:rPr lang="en-US" dirty="0" smtClean="0"/>
              <a:t>Followed by radiation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9259" r="50000"/>
          <a:stretch/>
        </p:blipFill>
        <p:spPr>
          <a:xfrm>
            <a:off x="6739772" y="2195703"/>
            <a:ext cx="2232397" cy="3993961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7"/>
          <a:srcRect l="29753" t="41712" r="58445" b="52132"/>
          <a:stretch/>
        </p:blipFill>
        <p:spPr bwMode="auto">
          <a:xfrm>
            <a:off x="7099328" y="6222115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0150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Palliation of pain associated with bone metastasis</a:t>
            </a:r>
          </a:p>
          <a:p>
            <a:r>
              <a:rPr lang="en-US" dirty="0" smtClean="0"/>
              <a:t>Following surgical stabilization intervention</a:t>
            </a:r>
          </a:p>
          <a:p>
            <a:pPr lvl="1"/>
            <a:r>
              <a:rPr lang="en-US" dirty="0" smtClean="0"/>
              <a:t>Remember that some chemotherapies are radio-</a:t>
            </a:r>
            <a:r>
              <a:rPr lang="en-US" dirty="0" err="1" smtClean="0"/>
              <a:t>sensitisers</a:t>
            </a:r>
            <a:r>
              <a:rPr lang="en-US" dirty="0" smtClean="0"/>
              <a:t> and may need to be stopped </a:t>
            </a:r>
          </a:p>
          <a:p>
            <a:r>
              <a:rPr lang="en-US" dirty="0" smtClean="0"/>
              <a:t>Definitive treatment of solitary metastasis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099328" y="6222115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00157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2092" t="9297" r="39016"/>
          <a:stretch/>
        </p:blipFill>
        <p:spPr>
          <a:xfrm>
            <a:off x="6096000" y="684489"/>
            <a:ext cx="2561167" cy="5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5941" t="7029" r="35677" b="17007"/>
          <a:stretch/>
        </p:blipFill>
        <p:spPr>
          <a:xfrm>
            <a:off x="211037" y="160918"/>
            <a:ext cx="2138012" cy="55824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4185" y="1206500"/>
            <a:ext cx="2239582" cy="1545167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68497" y="1735666"/>
            <a:ext cx="3173106" cy="1799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0430" y="865102"/>
            <a:ext cx="3173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SEVEN WEEKS</a:t>
            </a:r>
            <a:endParaRPr lang="en-US" sz="4000" b="1" dirty="0"/>
          </a:p>
        </p:txBody>
      </p:sp>
      <p:sp>
        <p:nvSpPr>
          <p:cNvPr id="15" name="Oval 14"/>
          <p:cNvSpPr/>
          <p:nvPr/>
        </p:nvSpPr>
        <p:spPr>
          <a:xfrm>
            <a:off x="6137882" y="1058347"/>
            <a:ext cx="2239582" cy="1299826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 rotWithShape="1">
          <a:blip r:embed="rId8"/>
          <a:srcRect l="29753" t="41712" r="58445" b="52132"/>
          <a:stretch/>
        </p:blipFill>
        <p:spPr bwMode="auto">
          <a:xfrm>
            <a:off x="6989346" y="6112034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27045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2092" t="9297" r="39016"/>
          <a:stretch/>
        </p:blipFill>
        <p:spPr>
          <a:xfrm>
            <a:off x="6096000" y="684489"/>
            <a:ext cx="2561167" cy="5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45941" t="7029" r="35677" b="17007"/>
          <a:stretch/>
        </p:blipFill>
        <p:spPr>
          <a:xfrm>
            <a:off x="211037" y="160918"/>
            <a:ext cx="2138012" cy="55824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4185" y="1206500"/>
            <a:ext cx="2239582" cy="1545167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668497" y="1735666"/>
            <a:ext cx="3173106" cy="17991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90430" y="865102"/>
            <a:ext cx="3173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SEVEN WEEKS</a:t>
            </a:r>
            <a:endParaRPr lang="en-US" sz="4000" b="1" dirty="0"/>
          </a:p>
        </p:txBody>
      </p:sp>
      <p:sp>
        <p:nvSpPr>
          <p:cNvPr id="15" name="Oval 14"/>
          <p:cNvSpPr/>
          <p:nvPr/>
        </p:nvSpPr>
        <p:spPr>
          <a:xfrm>
            <a:off x="6137882" y="1058347"/>
            <a:ext cx="2239582" cy="1299826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53958" y="3661831"/>
            <a:ext cx="35918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WATCHING TWO BOYS</a:t>
            </a:r>
          </a:p>
          <a:p>
            <a:pPr algn="ctr"/>
            <a:r>
              <a:rPr lang="en-US" sz="2800" b="1" dirty="0" smtClean="0"/>
              <a:t>REMODEL FIVE BONES</a:t>
            </a:r>
          </a:p>
          <a:p>
            <a:pPr algn="ctr"/>
            <a:r>
              <a:rPr lang="en-US" sz="2800" b="1" dirty="0" smtClean="0"/>
              <a:t>OVER ONE </a:t>
            </a:r>
          </a:p>
          <a:p>
            <a:pPr algn="ctr"/>
            <a:r>
              <a:rPr lang="en-US" sz="2800" b="1" dirty="0" smtClean="0"/>
              <a:t>SUMMER HOLIDAY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8"/>
          <a:srcRect l="29753" t="41712" r="58445" b="52132"/>
          <a:stretch/>
        </p:blipFill>
        <p:spPr bwMode="auto">
          <a:xfrm>
            <a:off x="7032076" y="613966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1955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25618" b="20678"/>
          <a:stretch/>
        </p:blipFill>
        <p:spPr>
          <a:xfrm>
            <a:off x="232830" y="1939983"/>
            <a:ext cx="8741833" cy="352101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Modeling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7"/>
          <a:srcRect l="29753" t="41712" r="58445" b="52132"/>
          <a:stretch/>
        </p:blipFill>
        <p:spPr bwMode="auto">
          <a:xfrm>
            <a:off x="7117533" y="613966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92308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034" t="11145" r="7414" b="20394"/>
          <a:stretch/>
        </p:blipFill>
        <p:spPr>
          <a:xfrm>
            <a:off x="1075653" y="1435994"/>
            <a:ext cx="6872246" cy="394033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Factors effecting bone health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658" y="1139656"/>
            <a:ext cx="2328332" cy="1548501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9752" y="1291153"/>
            <a:ext cx="121184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AGE</a:t>
            </a:r>
          </a:p>
          <a:p>
            <a:pPr algn="ctr"/>
            <a:r>
              <a:rPr lang="en-US" sz="2400" b="1" dirty="0" smtClean="0"/>
              <a:t>FEMALE </a:t>
            </a:r>
          </a:p>
          <a:p>
            <a:pPr algn="ctr"/>
            <a:r>
              <a:rPr lang="en-US" sz="2400" b="1" dirty="0" smtClean="0"/>
              <a:t>RACE</a:t>
            </a:r>
            <a:endParaRPr lang="en-US" sz="2400" b="1" dirty="0"/>
          </a:p>
        </p:txBody>
      </p:sp>
      <p:sp>
        <p:nvSpPr>
          <p:cNvPr id="18" name="Oval 17"/>
          <p:cNvSpPr/>
          <p:nvPr/>
        </p:nvSpPr>
        <p:spPr>
          <a:xfrm>
            <a:off x="5588000" y="2491481"/>
            <a:ext cx="3556000" cy="2186352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41603" y="2857500"/>
            <a:ext cx="30699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PRE-EXISTING DISEASE</a:t>
            </a:r>
          </a:p>
          <a:p>
            <a:pPr algn="ctr"/>
            <a:r>
              <a:rPr lang="en-US" sz="2400" b="1" dirty="0" smtClean="0"/>
              <a:t>NUTRITION</a:t>
            </a:r>
          </a:p>
          <a:p>
            <a:pPr algn="ctr"/>
            <a:r>
              <a:rPr lang="en-US" sz="2400" b="1" dirty="0" smtClean="0"/>
              <a:t>SMOKING</a:t>
            </a:r>
          </a:p>
          <a:p>
            <a:pPr algn="ctr"/>
            <a:r>
              <a:rPr lang="en-US" sz="2400" b="1" dirty="0" smtClean="0"/>
              <a:t>EXCERCISE</a:t>
            </a:r>
            <a:endParaRPr lang="en-US" sz="2400" b="1" dirty="0"/>
          </a:p>
        </p:txBody>
      </p:sp>
      <p:sp>
        <p:nvSpPr>
          <p:cNvPr id="20" name="Oval 19"/>
          <p:cNvSpPr/>
          <p:nvPr/>
        </p:nvSpPr>
        <p:spPr>
          <a:xfrm>
            <a:off x="392354" y="3002331"/>
            <a:ext cx="3279681" cy="142483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7096" y="3296331"/>
            <a:ext cx="2272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BREAST CANCER </a:t>
            </a:r>
          </a:p>
          <a:p>
            <a:pPr algn="ctr"/>
            <a:r>
              <a:rPr lang="en-US" sz="2400" b="1" dirty="0" smtClean="0"/>
              <a:t>TREATMENTS</a:t>
            </a:r>
            <a:endParaRPr lang="en-US" sz="2400" b="1" dirty="0"/>
          </a:p>
        </p:txBody>
      </p:sp>
      <p:sp>
        <p:nvSpPr>
          <p:cNvPr id="22" name="Oval 21"/>
          <p:cNvSpPr/>
          <p:nvPr/>
        </p:nvSpPr>
        <p:spPr>
          <a:xfrm>
            <a:off x="2978919" y="4826000"/>
            <a:ext cx="3427850" cy="853822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74141" y="5018496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BONE METASTASES</a:t>
            </a:r>
            <a:endParaRPr lang="en-US" sz="2400" b="1" dirty="0"/>
          </a:p>
        </p:txBody>
      </p:sp>
      <p:pic>
        <p:nvPicPr>
          <p:cNvPr id="19" name="Picture 18"/>
          <p:cNvPicPr/>
          <p:nvPr/>
        </p:nvPicPr>
        <p:blipFill rotWithShape="1">
          <a:blip r:embed="rId7"/>
          <a:srcRect l="29753" t="41712" r="58445" b="52132"/>
          <a:stretch/>
        </p:blipFill>
        <p:spPr bwMode="auto">
          <a:xfrm>
            <a:off x="7083350" y="613966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48284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2" y="1615822"/>
            <a:ext cx="3633511" cy="4148667"/>
          </a:xfrm>
          <a:prstGeom prst="rect">
            <a:avLst/>
          </a:prstGeom>
        </p:spPr>
      </p:pic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68"/>
            <a:ext cx="8229600" cy="1143000"/>
          </a:xfrm>
        </p:spPr>
        <p:txBody>
          <a:bodyPr/>
          <a:lstStyle/>
          <a:p>
            <a:r>
              <a:rPr lang="en-US" dirty="0" smtClean="0"/>
              <a:t>Bone Health and Breast Cancer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38501" y="1205968"/>
            <a:ext cx="59055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Women 100 x risk of men</a:t>
            </a:r>
          </a:p>
          <a:p>
            <a:r>
              <a:rPr lang="en-US" dirty="0" smtClean="0"/>
              <a:t>3:4 cases occur &gt;55yrs</a:t>
            </a:r>
          </a:p>
          <a:p>
            <a:r>
              <a:rPr lang="en-US" dirty="0" smtClean="0"/>
              <a:t>Women lose 2-3% bone mass per </a:t>
            </a:r>
            <a:r>
              <a:rPr lang="en-US" dirty="0" err="1" smtClean="0"/>
              <a:t>yr</a:t>
            </a:r>
            <a:r>
              <a:rPr lang="en-US" dirty="0" smtClean="0"/>
              <a:t> for the first 5 </a:t>
            </a:r>
            <a:r>
              <a:rPr lang="en-US" dirty="0" err="1" smtClean="0"/>
              <a:t>yrs</a:t>
            </a:r>
            <a:r>
              <a:rPr lang="en-US" dirty="0" smtClean="0"/>
              <a:t> post onset menopause then 1%/ </a:t>
            </a:r>
            <a:r>
              <a:rPr lang="en-US" dirty="0" err="1" smtClean="0"/>
              <a:t>yr</a:t>
            </a:r>
            <a:r>
              <a:rPr lang="en-US" dirty="0" smtClean="0"/>
              <a:t> thereafter</a:t>
            </a:r>
          </a:p>
          <a:p>
            <a:r>
              <a:rPr lang="en-US" dirty="0" smtClean="0"/>
              <a:t>2 of 3 women will have an osteoporotic fracture in their lifetime</a:t>
            </a:r>
          </a:p>
          <a:p>
            <a:r>
              <a:rPr lang="en-US" dirty="0" smtClean="0"/>
              <a:t>Less than half eat recommended daily calcium intake.</a:t>
            </a:r>
          </a:p>
          <a:p>
            <a:r>
              <a:rPr lang="en-US" dirty="0" smtClean="0"/>
              <a:t>38% adult Australians partake in recommended exercise regimens</a:t>
            </a:r>
          </a:p>
          <a:p>
            <a:pPr lvl="1"/>
            <a:r>
              <a:rPr lang="en-US" dirty="0" smtClean="0"/>
              <a:t>37% breast cancer </a:t>
            </a:r>
            <a:r>
              <a:rPr lang="en-US" dirty="0" err="1" smtClean="0"/>
              <a:t>pts</a:t>
            </a:r>
            <a:r>
              <a:rPr lang="en-US" dirty="0" smtClean="0"/>
              <a:t> post </a:t>
            </a:r>
            <a:r>
              <a:rPr lang="en-US" dirty="0" err="1" smtClean="0"/>
              <a:t>Dx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7"/>
          <a:srcRect l="29753" t="41712" r="58445" b="52132"/>
          <a:stretch/>
        </p:blipFill>
        <p:spPr bwMode="auto">
          <a:xfrm>
            <a:off x="7083350" y="6176051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36809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64" y="643481"/>
            <a:ext cx="8814654" cy="600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50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185" y="5764489"/>
            <a:ext cx="1346038" cy="94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2483767" y="1988840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0" y="33916"/>
            <a:ext cx="9144000" cy="6824083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2" y="5764489"/>
            <a:ext cx="695090" cy="69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2035" y="6352133"/>
            <a:ext cx="216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tx2">
                    <a:lumMod val="75000"/>
                  </a:schemeClr>
                </a:solidFill>
              </a:rPr>
              <a:t>Frankston Hospital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Chemotherapy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Cyclophosphamide and paclitaxel directly stimulates osteoclasts</a:t>
            </a:r>
          </a:p>
          <a:p>
            <a:r>
              <a:rPr lang="en-US" dirty="0" smtClean="0"/>
              <a:t>Can effect ovarian function</a:t>
            </a:r>
          </a:p>
          <a:p>
            <a:r>
              <a:rPr lang="en-US" dirty="0" smtClean="0"/>
              <a:t>Use of steroids stimulates osteoclast activity</a:t>
            </a:r>
          </a:p>
          <a:p>
            <a:r>
              <a:rPr lang="en-US" dirty="0" smtClean="0"/>
              <a:t>PPIs reduce effective calcium absorption</a:t>
            </a:r>
          </a:p>
          <a:p>
            <a:r>
              <a:rPr lang="en-US" dirty="0" smtClean="0"/>
              <a:t>Poor dietary intake of calcium and </a:t>
            </a:r>
            <a:r>
              <a:rPr lang="en-US" dirty="0" err="1" smtClean="0"/>
              <a:t>Vit</a:t>
            </a:r>
            <a:r>
              <a:rPr lang="en-US" dirty="0" smtClean="0"/>
              <a:t> D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l="29753" t="41712" r="58445" b="52132"/>
          <a:stretch/>
        </p:blipFill>
        <p:spPr bwMode="auto">
          <a:xfrm>
            <a:off x="7057713" y="6112034"/>
            <a:ext cx="1933575" cy="567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9109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10719</TotalTime>
  <Words>604</Words>
  <Application>Microsoft Office PowerPoint</Application>
  <PresentationFormat>On-screen Show (4:3)</PresentationFormat>
  <Paragraphs>150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Bone Health Secondary Breast Cancer</vt:lpstr>
      <vt:lpstr>Bones and bone regeneration</vt:lpstr>
      <vt:lpstr>PowerPoint Presentation</vt:lpstr>
      <vt:lpstr>PowerPoint Presentation</vt:lpstr>
      <vt:lpstr>Bone Modeling</vt:lpstr>
      <vt:lpstr>PowerPoint Presentation</vt:lpstr>
      <vt:lpstr>Bone Health and Breast Cancer</vt:lpstr>
      <vt:lpstr>PowerPoint Presentation</vt:lpstr>
      <vt:lpstr>Chemotherapy effect</vt:lpstr>
      <vt:lpstr>Osteoporosis/ bone thinning</vt:lpstr>
      <vt:lpstr>70% of patients with secondary breast cancer will have bone metastases</vt:lpstr>
      <vt:lpstr>70% of patients with secondary breast cancer will have bone metastases</vt:lpstr>
      <vt:lpstr>Bone involvement with metastases </vt:lpstr>
      <vt:lpstr>Management of bone metastases</vt:lpstr>
      <vt:lpstr>Bisphosphonates</vt:lpstr>
      <vt:lpstr>PowerPoint Presentation</vt:lpstr>
      <vt:lpstr>Bisphosphonates: adverse events</vt:lpstr>
      <vt:lpstr>Bisphosphonates: adverse events</vt:lpstr>
      <vt:lpstr>Denosumab</vt:lpstr>
      <vt:lpstr>Denosumab action</vt:lpstr>
      <vt:lpstr>Prevention of SREs: Comparing agents</vt:lpstr>
      <vt:lpstr>Denosumab: adverse events</vt:lpstr>
      <vt:lpstr>Denosumab: adverse events</vt:lpstr>
      <vt:lpstr>Patient Education</vt:lpstr>
      <vt:lpstr>Orthopedic Intervention</vt:lpstr>
      <vt:lpstr>Radiation Therapy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Health Secondary Breast Cancer</dc:title>
  <dc:creator>Yoland Antill</dc:creator>
  <cp:lastModifiedBy>Zoe</cp:lastModifiedBy>
  <cp:revision>32</cp:revision>
  <dcterms:created xsi:type="dcterms:W3CDTF">2016-03-14T00:52:53Z</dcterms:created>
  <dcterms:modified xsi:type="dcterms:W3CDTF">2016-03-23T04:21:03Z</dcterms:modified>
</cp:coreProperties>
</file>