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51"/>
  </p:notesMasterIdLst>
  <p:sldIdLst>
    <p:sldId id="257" r:id="rId3"/>
    <p:sldId id="319" r:id="rId4"/>
    <p:sldId id="320" r:id="rId5"/>
    <p:sldId id="307" r:id="rId6"/>
    <p:sldId id="322" r:id="rId7"/>
    <p:sldId id="32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24" r:id="rId20"/>
    <p:sldId id="323" r:id="rId21"/>
    <p:sldId id="275" r:id="rId22"/>
    <p:sldId id="276" r:id="rId23"/>
    <p:sldId id="326" r:id="rId24"/>
    <p:sldId id="278" r:id="rId25"/>
    <p:sldId id="280" r:id="rId26"/>
    <p:sldId id="281" r:id="rId27"/>
    <p:sldId id="282" r:id="rId28"/>
    <p:sldId id="284" r:id="rId29"/>
    <p:sldId id="286" r:id="rId30"/>
    <p:sldId id="325" r:id="rId31"/>
    <p:sldId id="327" r:id="rId32"/>
    <p:sldId id="328" r:id="rId33"/>
    <p:sldId id="329" r:id="rId34"/>
    <p:sldId id="330" r:id="rId35"/>
    <p:sldId id="331" r:id="rId36"/>
    <p:sldId id="332" r:id="rId37"/>
    <p:sldId id="317" r:id="rId38"/>
    <p:sldId id="291" r:id="rId39"/>
    <p:sldId id="292" r:id="rId40"/>
    <p:sldId id="293" r:id="rId41"/>
    <p:sldId id="294" r:id="rId42"/>
    <p:sldId id="295" r:id="rId43"/>
    <p:sldId id="311" r:id="rId44"/>
    <p:sldId id="312" r:id="rId45"/>
    <p:sldId id="313" r:id="rId46"/>
    <p:sldId id="316" r:id="rId47"/>
    <p:sldId id="297" r:id="rId48"/>
    <p:sldId id="318" r:id="rId49"/>
    <p:sldId id="31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77" autoAdjust="0"/>
  </p:normalViewPr>
  <p:slideViewPr>
    <p:cSldViewPr snapToGrid="0" snapToObjects="1">
      <p:cViewPr>
        <p:scale>
          <a:sx n="76" d="100"/>
          <a:sy n="76" d="100"/>
        </p:scale>
        <p:origin x="-1206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B124-2418-4CC2-8B78-0E2C69736F65}" type="datetimeFigureOut">
              <a:rPr lang="en-AU" smtClean="0"/>
              <a:t>5/09/2013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0A7E-4222-42C6-8441-EF1E54089D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333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0A7E-4222-42C6-8441-EF1E54089D2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411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2407 </a:t>
            </a:r>
            <a:r>
              <a:rPr lang="en-AU" dirty="0" err="1" smtClean="0"/>
              <a:t>pts</a:t>
            </a:r>
            <a:r>
              <a:rPr lang="en-AU" dirty="0" smtClean="0"/>
              <a:t> with stage 2 (29%) and 3 disease.</a:t>
            </a:r>
          </a:p>
          <a:p>
            <a:r>
              <a:rPr lang="en-AU" dirty="0" smtClean="0"/>
              <a:t>RPMI</a:t>
            </a:r>
            <a:r>
              <a:rPr lang="en-AU" baseline="0" dirty="0" smtClean="0"/>
              <a:t> 3 cycles </a:t>
            </a:r>
            <a:r>
              <a:rPr lang="en-AU" baseline="0" dirty="0" err="1" smtClean="0"/>
              <a:t>vs</a:t>
            </a:r>
            <a:r>
              <a:rPr lang="en-AU" baseline="0" dirty="0" smtClean="0"/>
              <a:t> RPMI with Ox 85mg/m1 in W1,3,5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0A7E-4222-42C6-8441-EF1E54089D2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165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52E8EE-DF61-4E74-8533-30C2D3429A13}" type="slidenum">
              <a:rPr lang="en-GB" b="0">
                <a:latin typeface="Times New Roman" pitchFamily="18" charset="0"/>
              </a:rPr>
              <a:pPr/>
              <a:t>20</a:t>
            </a:fld>
            <a:endParaRPr lang="en-GB" b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6099" y="685387"/>
            <a:ext cx="2585803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523" y="4251050"/>
            <a:ext cx="5878955" cy="43318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This phase III randomized study evaluated whether IFL was superior to weekly bolus 5-FU/LV (Roswell Park regimen) after curative resection for stage III colon cancer. </a:t>
            </a:r>
          </a:p>
          <a:p>
            <a:pPr marL="123825" lvl="1" indent="-122238"/>
            <a:r>
              <a:rPr lang="en-GB" smtClean="0"/>
              <a:t>Eligible patients had TxN1-2M0 disease and no prior chemotherapy. </a:t>
            </a:r>
          </a:p>
          <a:p>
            <a:pPr marL="123825" lvl="1" indent="-122238"/>
            <a:r>
              <a:rPr lang="en-GB" smtClean="0"/>
              <a:t>Patients received</a:t>
            </a:r>
          </a:p>
          <a:p>
            <a:pPr marL="247650" lvl="2" indent="-122238"/>
            <a:r>
              <a:rPr lang="en-GB" smtClean="0"/>
              <a:t>IFL: irinotecan 125mg/m</a:t>
            </a:r>
            <a:r>
              <a:rPr lang="en-GB" baseline="30000" smtClean="0"/>
              <a:t>2</a:t>
            </a:r>
            <a:r>
              <a:rPr lang="en-GB" smtClean="0"/>
              <a:t> (90-minute infusion) followed by leucovorin 20mg/m</a:t>
            </a:r>
            <a:r>
              <a:rPr lang="en-GB" baseline="30000" smtClean="0"/>
              <a:t>2</a:t>
            </a:r>
            <a:r>
              <a:rPr lang="en-GB" smtClean="0"/>
              <a:t> i.v. bolus and then 5-FU 500mg/m</a:t>
            </a:r>
            <a:r>
              <a:rPr lang="en-GB" baseline="30000" smtClean="0"/>
              <a:t>2</a:t>
            </a:r>
            <a:r>
              <a:rPr lang="en-GB" smtClean="0"/>
              <a:t> i.v. bolus, administered for 4 weeks, followed by a 2-week break, for 5 cycles (30 weeks total)</a:t>
            </a:r>
          </a:p>
          <a:p>
            <a:pPr marL="247650" lvl="2" indent="-122238"/>
            <a:r>
              <a:rPr lang="en-GB" smtClean="0"/>
              <a:t>Roswell Park regimen: leucovorin 500mg/m</a:t>
            </a:r>
            <a:r>
              <a:rPr lang="en-GB" baseline="30000" smtClean="0"/>
              <a:t>2</a:t>
            </a:r>
            <a:r>
              <a:rPr lang="en-GB" smtClean="0"/>
              <a:t> i.v. over 2 hours plus 5-FU 500mg/m</a:t>
            </a:r>
            <a:r>
              <a:rPr lang="en-GB" baseline="30000" smtClean="0"/>
              <a:t>2</a:t>
            </a:r>
            <a:r>
              <a:rPr lang="en-GB" smtClean="0"/>
              <a:t>, 1 hour after the start of leucovorin, administered for 6 weeks, followed by a 2-week break, for 4 cycles (32 weeks total). </a:t>
            </a:r>
          </a:p>
          <a:p>
            <a:pPr marL="123825" lvl="1" indent="-122238"/>
            <a:r>
              <a:rPr lang="en-GB" smtClean="0"/>
              <a:t>A total of 1264 patients were randomized between April, 1999 and April, 2001.</a:t>
            </a:r>
          </a:p>
          <a:p>
            <a:pPr algn="r"/>
            <a:endParaRPr lang="en-GB" b="1" smtClean="0"/>
          </a:p>
          <a:p>
            <a:pPr algn="r"/>
            <a:r>
              <a:rPr lang="en-GB" smtClean="0"/>
              <a:t>Saltz L et al. J Clin Oncol Proc ASCO 2004;22:14S (Abst 3500).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AC0D40-8341-4FF5-9EF4-2900A5A24145}" type="slidenum">
              <a:rPr lang="en-GB" b="0">
                <a:latin typeface="Times New Roman" pitchFamily="18" charset="0"/>
              </a:rPr>
              <a:pPr/>
              <a:t>21</a:t>
            </a:fld>
            <a:endParaRPr lang="en-GB" b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6099" y="685387"/>
            <a:ext cx="2585803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523" y="4251050"/>
            <a:ext cx="5878955" cy="43318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3825" lvl="1" indent="-122238"/>
            <a:r>
              <a:rPr lang="en-GB" dirty="0" smtClean="0"/>
              <a:t>Median follow up is 2.6 years, and 67% of total expected deaths and 85% of total expected failures have occurred. </a:t>
            </a:r>
          </a:p>
          <a:p>
            <a:pPr marL="247650" lvl="2" indent="-122238"/>
            <a:r>
              <a:rPr lang="en-GB" dirty="0" smtClean="0"/>
              <a:t>IFL shows no improvement over 5-FU/LV in terms of either overall survival (p=0.88) or DFS (p=0.84); futility boundaries for both of these endpoints have been exceeded</a:t>
            </a:r>
          </a:p>
          <a:p>
            <a:pPr marL="247650" lvl="2" indent="-122238"/>
            <a:r>
              <a:rPr lang="en-GB" dirty="0" smtClean="0"/>
              <a:t>so far 18 deaths have occurred on the IFL arm during treatment versus 6 deaths on the 5-FU/LV arm (p=0.008). </a:t>
            </a:r>
          </a:p>
          <a:p>
            <a:pPr marL="123825" lvl="1" indent="-122238"/>
            <a:r>
              <a:rPr lang="en-GB" dirty="0" smtClean="0"/>
              <a:t>In stage III colon cancer, IFL, as compared to 5-FU/LV, is associated with a greater degree of neutropenia, </a:t>
            </a:r>
            <a:r>
              <a:rPr lang="en-GB" dirty="0" err="1" smtClean="0"/>
              <a:t>neutropenic</a:t>
            </a:r>
            <a:r>
              <a:rPr lang="en-GB" dirty="0" smtClean="0"/>
              <a:t> fever, and death on treatment, with no associated clinical benefit. </a:t>
            </a:r>
          </a:p>
          <a:p>
            <a:pPr marL="123825" lvl="1" indent="-122238"/>
            <a:r>
              <a:rPr lang="en-GB" dirty="0" smtClean="0"/>
              <a:t>Weekly bolus IFL should therefore not be used in the management of stage III colon cancer. </a:t>
            </a:r>
          </a:p>
          <a:p>
            <a:pPr algn="r"/>
            <a:endParaRPr lang="en-GB" dirty="0" smtClean="0"/>
          </a:p>
          <a:p>
            <a:pPr algn="r"/>
            <a:r>
              <a:rPr lang="en-GB" dirty="0" err="1" smtClean="0"/>
              <a:t>Saltz</a:t>
            </a:r>
            <a:r>
              <a:rPr lang="en-GB" dirty="0" smtClean="0"/>
              <a:t> L et al. J </a:t>
            </a:r>
            <a:r>
              <a:rPr lang="en-GB" dirty="0" err="1" smtClean="0"/>
              <a:t>Clin</a:t>
            </a:r>
            <a:r>
              <a:rPr lang="en-GB" dirty="0" smtClean="0"/>
              <a:t> </a:t>
            </a:r>
            <a:r>
              <a:rPr lang="en-GB" dirty="0" err="1" smtClean="0"/>
              <a:t>Oncol</a:t>
            </a:r>
            <a:r>
              <a:rPr lang="en-GB" dirty="0" smtClean="0"/>
              <a:t> </a:t>
            </a:r>
            <a:r>
              <a:rPr lang="en-GB" dirty="0" err="1" smtClean="0"/>
              <a:t>Proc</a:t>
            </a:r>
            <a:r>
              <a:rPr lang="en-GB" dirty="0" smtClean="0"/>
              <a:t> ASCO 2004;22:14S (</a:t>
            </a:r>
            <a:r>
              <a:rPr lang="en-GB" dirty="0" err="1" smtClean="0"/>
              <a:t>Abst</a:t>
            </a:r>
            <a:r>
              <a:rPr lang="en-GB" dirty="0" smtClean="0"/>
              <a:t> 3500).</a:t>
            </a:r>
            <a:endParaRPr lang="de-CH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3278 </a:t>
            </a:r>
            <a:r>
              <a:rPr lang="en-AU" dirty="0" err="1" smtClean="0"/>
              <a:t>pts</a:t>
            </a:r>
            <a:r>
              <a:rPr lang="en-AU" dirty="0" smtClean="0"/>
              <a:t> (stage II and III)</a:t>
            </a:r>
          </a:p>
          <a:p>
            <a:r>
              <a:rPr lang="en-AU" dirty="0" smtClean="0"/>
              <a:t>FOLFIRI (</a:t>
            </a:r>
            <a:r>
              <a:rPr lang="en-AU" dirty="0" err="1" smtClean="0"/>
              <a:t>Iri</a:t>
            </a:r>
            <a:r>
              <a:rPr lang="en-AU" dirty="0" smtClean="0"/>
              <a:t> 180mg/m2 D1) </a:t>
            </a:r>
            <a:r>
              <a:rPr lang="en-AU" dirty="0" err="1" smtClean="0"/>
              <a:t>vs</a:t>
            </a:r>
            <a:r>
              <a:rPr lang="en-AU" dirty="0" smtClean="0"/>
              <a:t> </a:t>
            </a:r>
            <a:r>
              <a:rPr lang="en-AU" dirty="0" err="1" smtClean="0"/>
              <a:t>infusional</a:t>
            </a:r>
            <a:r>
              <a:rPr lang="en-AU" dirty="0" smtClean="0"/>
              <a:t> 5FU </a:t>
            </a:r>
            <a:r>
              <a:rPr lang="en-AU" dirty="0" err="1" smtClean="0"/>
              <a:t>degramont</a:t>
            </a:r>
            <a:endParaRPr lang="en-AU" dirty="0" smtClean="0"/>
          </a:p>
          <a:p>
            <a:r>
              <a:rPr lang="en-AU" dirty="0" smtClean="0"/>
              <a:t>No improvement of DFS or OS at 5 </a:t>
            </a:r>
            <a:r>
              <a:rPr lang="en-AU" dirty="0" err="1" smtClean="0"/>
              <a:t>yrs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0A7E-4222-42C6-8441-EF1E54089D21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9212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EAF2AE-5DC0-4C98-9744-A831D87DC3F6}" type="slidenum">
              <a:rPr lang="en-GB" b="0">
                <a:latin typeface="Times New Roman" pitchFamily="18" charset="0"/>
              </a:rPr>
              <a:pPr/>
              <a:t>23</a:t>
            </a:fld>
            <a:endParaRPr lang="en-GB" b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35" y="4344229"/>
            <a:ext cx="5028732" cy="4112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GB" sz="1300" dirty="0" smtClean="0"/>
              <a:t>X-ACT designed to show equivalence of Cape </a:t>
            </a:r>
            <a:r>
              <a:rPr lang="en-GB" sz="1300" dirty="0" err="1" smtClean="0"/>
              <a:t>vs</a:t>
            </a:r>
            <a:r>
              <a:rPr lang="en-GB" sz="1300" dirty="0" smtClean="0"/>
              <a:t> 5U.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GB" sz="1300" dirty="0" smtClean="0"/>
              <a:t>Capecitabine is firmly established as first-line treatment for MCRC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GB" sz="1300" dirty="0" smtClean="0"/>
              <a:t>Can it replace 5-FU in the adjuvant setting?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GB" sz="1300" dirty="0" smtClean="0"/>
              <a:t>Potential benefits</a:t>
            </a:r>
          </a:p>
          <a:p>
            <a:pPr lvl="1">
              <a:spcBef>
                <a:spcPct val="0"/>
              </a:spcBef>
              <a:spcAft>
                <a:spcPct val="30000"/>
              </a:spcAft>
            </a:pPr>
            <a:r>
              <a:rPr lang="en-GB" sz="1300" dirty="0" smtClean="0"/>
              <a:t>convenient oral therapy</a:t>
            </a:r>
          </a:p>
          <a:p>
            <a:pPr lvl="1">
              <a:spcBef>
                <a:spcPct val="0"/>
              </a:spcBef>
              <a:spcAft>
                <a:spcPct val="30000"/>
              </a:spcAft>
            </a:pPr>
            <a:r>
              <a:rPr lang="en-GB" sz="1300" dirty="0" smtClean="0"/>
              <a:t>improved tolerability</a:t>
            </a:r>
          </a:p>
          <a:p>
            <a:pPr lvl="1">
              <a:spcBef>
                <a:spcPct val="0"/>
              </a:spcBef>
              <a:spcAft>
                <a:spcPct val="60000"/>
              </a:spcAft>
            </a:pPr>
            <a:r>
              <a:rPr lang="en-GB" sz="1300" dirty="0" smtClean="0"/>
              <a:t>cost savings</a:t>
            </a:r>
          </a:p>
          <a:p>
            <a:r>
              <a:rPr lang="en-GB" dirty="0" smtClean="0"/>
              <a:t>X-ACT trial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8493AD-4A0B-42C2-99D0-A239DF20855B}" type="slidenum">
              <a:rPr lang="en-GB" b="0">
                <a:latin typeface="Times New Roman" pitchFamily="18" charset="0"/>
              </a:rPr>
              <a:pPr/>
              <a:t>27</a:t>
            </a:fld>
            <a:endParaRPr lang="en-GB" b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7875" y="3764446"/>
            <a:ext cx="4920990" cy="50855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3" tIns="48610" rIns="95653" bIns="48610"/>
          <a:lstStyle/>
          <a:p>
            <a:pPr defTabSz="949325"/>
            <a:endParaRPr lang="en-US" smtClean="0"/>
          </a:p>
        </p:txBody>
      </p:sp>
      <p:sp>
        <p:nvSpPr>
          <p:cNvPr id="542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513" y="412750"/>
            <a:ext cx="4256087" cy="3194050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A8A028-A669-4CB8-8AC5-5250385D1FE7}" type="slidenum">
              <a:rPr lang="en-GB" b="0">
                <a:latin typeface="Times New Roman" pitchFamily="18" charset="0"/>
              </a:rPr>
              <a:pPr/>
              <a:t>28</a:t>
            </a:fld>
            <a:endParaRPr lang="en-GB" b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5275" y="436563"/>
            <a:ext cx="3735388" cy="280193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27" y="3518039"/>
            <a:ext cx="5388261" cy="51952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171450" algn="l"/>
              </a:tabLst>
            </a:pPr>
            <a:r>
              <a:rPr lang="en-US" smtClean="0"/>
              <a:t>Time spent receiving chemotherapy is reduced for patients receiving Xeloda [1].</a:t>
            </a:r>
          </a:p>
          <a:p>
            <a:pPr marL="114300" lvl="1" indent="-112713">
              <a:buFontTx/>
              <a:buChar char="•"/>
              <a:tabLst>
                <a:tab pos="171450" algn="l"/>
              </a:tabLst>
            </a:pPr>
            <a:r>
              <a:rPr lang="en-US" smtClean="0"/>
              <a:t>Patients’ time is a scarce resource</a:t>
            </a:r>
          </a:p>
          <a:p>
            <a:pPr marL="257175" lvl="2" indent="-141288">
              <a:buFont typeface="Arial" charset="0"/>
              <a:buChar char="–"/>
              <a:tabLst>
                <a:tab pos="171450" algn="l"/>
              </a:tabLst>
            </a:pPr>
            <a:r>
              <a:rPr lang="en-US" smtClean="0"/>
              <a:t>treatment requiring less patient time is preferred, when all other factors are equal.</a:t>
            </a:r>
          </a:p>
          <a:p>
            <a:pPr marL="114300" lvl="1" indent="-112713">
              <a:buFontTx/>
              <a:buChar char="•"/>
              <a:tabLst>
                <a:tab pos="171450" algn="l"/>
              </a:tabLst>
            </a:pPr>
            <a:r>
              <a:rPr lang="en-US" smtClean="0"/>
              <a:t>Time costs include:</a:t>
            </a:r>
          </a:p>
          <a:p>
            <a:pPr marL="257175" lvl="2" indent="-141288">
              <a:buFont typeface="Arial" charset="0"/>
              <a:buChar char="–"/>
              <a:tabLst>
                <a:tab pos="171450" algn="l"/>
              </a:tabLst>
            </a:pPr>
            <a:r>
              <a:rPr lang="en-US" smtClean="0"/>
              <a:t>travel time to/from clinic</a:t>
            </a:r>
          </a:p>
          <a:p>
            <a:pPr marL="257175" lvl="2" indent="-141288">
              <a:buFont typeface="Arial" charset="0"/>
              <a:buChar char="–"/>
              <a:tabLst>
                <a:tab pos="171450" algn="l"/>
              </a:tabLst>
            </a:pPr>
            <a:r>
              <a:rPr lang="en-US" smtClean="0"/>
              <a:t>waiting time</a:t>
            </a:r>
          </a:p>
          <a:p>
            <a:pPr marL="257175" lvl="2" indent="-141288">
              <a:buFont typeface="Arial" charset="0"/>
              <a:buChar char="–"/>
              <a:tabLst>
                <a:tab pos="171450" algn="l"/>
              </a:tabLst>
            </a:pPr>
            <a:r>
              <a:rPr lang="en-US" smtClean="0"/>
              <a:t>time seeing the physician/receiving treatment.</a:t>
            </a:r>
          </a:p>
          <a:p>
            <a:pPr marL="114300" lvl="1" indent="-112713">
              <a:buFontTx/>
              <a:buChar char="•"/>
              <a:tabLst>
                <a:tab pos="171450" algn="l"/>
              </a:tabLst>
            </a:pPr>
            <a:r>
              <a:rPr lang="en-US" smtClean="0"/>
              <a:t>Assumed that the typical time for:</a:t>
            </a:r>
          </a:p>
          <a:p>
            <a:pPr marL="257175" lvl="2" indent="-141288">
              <a:buFont typeface="Arial" charset="0"/>
              <a:buChar char="–"/>
              <a:tabLst>
                <a:tab pos="171450" algn="l"/>
              </a:tabLst>
            </a:pPr>
            <a:r>
              <a:rPr lang="en-US" smtClean="0"/>
              <a:t>an adverse event treatment = 1.5 hours</a:t>
            </a:r>
          </a:p>
          <a:p>
            <a:pPr marL="257175" lvl="2" indent="-141288">
              <a:buFont typeface="Arial" charset="0"/>
              <a:buChar char="–"/>
              <a:tabLst>
                <a:tab pos="171450" algn="l"/>
              </a:tabLst>
            </a:pPr>
            <a:r>
              <a:rPr lang="en-US" smtClean="0"/>
              <a:t>a Xeloda study visit = 2 hours (30 minutes with physician)</a:t>
            </a:r>
          </a:p>
          <a:p>
            <a:pPr marL="257175" lvl="2" indent="-141288">
              <a:buFont typeface="Arial" charset="0"/>
              <a:buChar char="–"/>
              <a:tabLst>
                <a:tab pos="171450" algn="l"/>
              </a:tabLst>
            </a:pPr>
            <a:r>
              <a:rPr lang="en-US" smtClean="0"/>
              <a:t>a 5-FU/LV infusion = 4 hours (including 2.5 hours receiving infusion).</a:t>
            </a:r>
          </a:p>
          <a:p>
            <a:pPr marL="114300" lvl="1" indent="-112713">
              <a:buFont typeface="Wingdings" pitchFamily="2" charset="2"/>
              <a:buChar char="§"/>
              <a:tabLst>
                <a:tab pos="171450" algn="l"/>
              </a:tabLst>
            </a:pPr>
            <a:r>
              <a:rPr lang="en-GB" smtClean="0"/>
              <a:t>Replacement of 5-FU/LV with Xeloda reduces the time each patient spends travelling to, waiting for and receiving chemotherapy by at least 100 hours [1].</a:t>
            </a:r>
            <a:endParaRPr lang="en-US" smtClean="0"/>
          </a:p>
          <a:p>
            <a:pPr>
              <a:tabLst>
                <a:tab pos="171450" algn="l"/>
              </a:tabLst>
            </a:pPr>
            <a:endParaRPr lang="de-CH" smtClean="0"/>
          </a:p>
          <a:p>
            <a:pPr algn="r">
              <a:tabLst>
                <a:tab pos="171450" algn="l"/>
              </a:tabLst>
            </a:pPr>
            <a:r>
              <a:rPr lang="de-CH" sz="1000" smtClean="0"/>
              <a:t>1. McKendrick JJ et al. Proc Am Soc Clin Oncol 2004;23:265 (Abst 3578; poster update).</a:t>
            </a:r>
          </a:p>
          <a:p>
            <a:pPr>
              <a:tabLst>
                <a:tab pos="171450" algn="l"/>
              </a:tabLst>
            </a:pPr>
            <a:endParaRPr lang="de-CH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FA54237-22CF-4FCA-92B8-3F04B885F6F8}" type="slidenum">
              <a:rPr lang="en-AU" b="0">
                <a:latin typeface="Times New Roman" pitchFamily="18" charset="0"/>
              </a:rPr>
              <a:pPr/>
              <a:t>31</a:t>
            </a:fld>
            <a:endParaRPr lang="en-AU" b="0">
              <a:latin typeface="Times New Roman" pitchFamily="18" charset="0"/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400644" y="915229"/>
            <a:ext cx="4055542" cy="31349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68" name="Text Box 3"/>
          <p:cNvSpPr>
            <a:spLocks noGrp="1" noChangeArrowheads="1"/>
          </p:cNvSpPr>
          <p:nvPr>
            <p:ph type="body"/>
          </p:nvPr>
        </p:nvSpPr>
        <p:spPr>
          <a:xfrm>
            <a:off x="1045799" y="4352511"/>
            <a:ext cx="4771088" cy="34786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AU" sz="1200" dirty="0" smtClean="0"/>
              <a:t>2672 </a:t>
            </a:r>
            <a:r>
              <a:rPr lang="en-AU" sz="1200" dirty="0" err="1" smtClean="0"/>
              <a:t>pts</a:t>
            </a:r>
            <a:r>
              <a:rPr lang="en-AU" sz="1200" dirty="0" smtClean="0"/>
              <a:t> with S2 (25%) and 3 CRC</a:t>
            </a:r>
          </a:p>
          <a:p>
            <a:pPr>
              <a:lnSpc>
                <a:spcPct val="80000"/>
              </a:lnSpc>
            </a:pPr>
            <a:r>
              <a:rPr lang="en-AU" sz="1200" dirty="0" smtClean="0"/>
              <a:t>Primary </a:t>
            </a:r>
            <a:r>
              <a:rPr lang="en-AU" sz="1200" dirty="0" smtClean="0"/>
              <a:t>endpoint – DFS</a:t>
            </a:r>
          </a:p>
          <a:p>
            <a:pPr>
              <a:lnSpc>
                <a:spcPct val="80000"/>
              </a:lnSpc>
            </a:pPr>
            <a:r>
              <a:rPr lang="en-AU" sz="1200" dirty="0" smtClean="0"/>
              <a:t>mFOLFOX6 </a:t>
            </a:r>
            <a:r>
              <a:rPr lang="en-AU" sz="1200" dirty="0" err="1" smtClean="0"/>
              <a:t>vs</a:t>
            </a:r>
            <a:r>
              <a:rPr lang="en-AU" sz="1200" dirty="0" smtClean="0"/>
              <a:t> mFOLFOX6+Bev. </a:t>
            </a:r>
            <a:r>
              <a:rPr lang="en-AU" sz="1200" dirty="0" err="1" smtClean="0"/>
              <a:t>Bevacizumab</a:t>
            </a:r>
            <a:r>
              <a:rPr lang="en-AU" sz="1200" dirty="0" smtClean="0"/>
              <a:t> given for 12 months</a:t>
            </a:r>
          </a:p>
          <a:p>
            <a:pPr>
              <a:lnSpc>
                <a:spcPct val="80000"/>
              </a:lnSpc>
            </a:pPr>
            <a:r>
              <a:rPr lang="en-AU" sz="1200" dirty="0" smtClean="0"/>
              <a:t>Median follow-up 36 months</a:t>
            </a:r>
          </a:p>
          <a:p>
            <a:pPr>
              <a:lnSpc>
                <a:spcPct val="80000"/>
              </a:lnSpc>
            </a:pPr>
            <a:r>
              <a:rPr lang="en-AU" sz="1200" dirty="0" smtClean="0"/>
              <a:t>HR (FF6+B vs. mFF6) – 0.89 (0.76-1.04) p=0.15</a:t>
            </a:r>
          </a:p>
          <a:p>
            <a:pPr>
              <a:lnSpc>
                <a:spcPct val="80000"/>
              </a:lnSpc>
            </a:pPr>
            <a:r>
              <a:rPr lang="en-AU" sz="1200" dirty="0" smtClean="0"/>
              <a:t>No significant prolongation in DFS</a:t>
            </a:r>
          </a:p>
          <a:p>
            <a:pPr>
              <a:lnSpc>
                <a:spcPct val="80000"/>
              </a:lnSpc>
            </a:pPr>
            <a:r>
              <a:rPr lang="en-AU" sz="1200" dirty="0" smtClean="0"/>
              <a:t>Indication that Bev decreased DFS during its administration (</a:t>
            </a:r>
            <a:r>
              <a:rPr lang="en-AU" sz="1200" dirty="0" err="1" smtClean="0"/>
              <a:t>ie</a:t>
            </a:r>
            <a:r>
              <a:rPr lang="en-AU" sz="1200" dirty="0" smtClean="0"/>
              <a:t> in the first year)</a:t>
            </a:r>
          </a:p>
          <a:p>
            <a:pPr marL="85725" indent="-85725" defTabSz="457200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BEB4EA1-A910-4C1E-8BD0-267620AF7E63}" type="slidenum">
              <a:rPr lang="en-AU" b="0">
                <a:latin typeface="Times New Roman" pitchFamily="18" charset="0"/>
              </a:rPr>
              <a:pPr/>
              <a:t>32</a:t>
            </a:fld>
            <a:endParaRPr lang="en-AU" b="0">
              <a:latin typeface="Times New Roman" pitchFamily="18" charset="0"/>
            </a:endParaRP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1400644" y="915229"/>
            <a:ext cx="4055542" cy="31349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3492" name="Text Box 3"/>
          <p:cNvSpPr>
            <a:spLocks noGrp="1" noChangeArrowheads="1"/>
          </p:cNvSpPr>
          <p:nvPr>
            <p:ph type="body"/>
          </p:nvPr>
        </p:nvSpPr>
        <p:spPr>
          <a:xfrm>
            <a:off x="1045799" y="4352511"/>
            <a:ext cx="4771088" cy="34786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5725" indent="-85725" defTabSz="457200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mtClean="0"/>
              <a:t>Overall survival for all patients treated with modified fluorouracil, leucovorin, and oxaliplatin (mFF6) alone for 6 months or mFF6 for 6 months plus bevacizumab for 12 months, (mFF6 + Bev). HR, hazard ratio.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European trial of FOLFOX4 v FOLFOX4/Bev </a:t>
            </a:r>
            <a:r>
              <a:rPr lang="en-AU" dirty="0" err="1" smtClean="0"/>
              <a:t>vs</a:t>
            </a:r>
            <a:r>
              <a:rPr lang="en-AU" dirty="0" smtClean="0"/>
              <a:t> XELOX/Bev</a:t>
            </a:r>
          </a:p>
          <a:p>
            <a:r>
              <a:rPr lang="en-AU" dirty="0" smtClean="0"/>
              <a:t>3451 High risk S2</a:t>
            </a:r>
            <a:r>
              <a:rPr lang="en-AU" baseline="0" dirty="0" smtClean="0"/>
              <a:t> or S3 </a:t>
            </a:r>
            <a:r>
              <a:rPr lang="en-AU" baseline="0" dirty="0" err="1" smtClean="0"/>
              <a:t>pts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0A7E-4222-42C6-8441-EF1E54089D21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057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65% CASES SPORADIC. 5% LIFETIME RISK IN GENERAL POPULATION.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0A7E-4222-42C6-8441-EF1E54089D2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0028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09122D-EB8A-4F53-9003-C6457AD54B24}" type="slidenum">
              <a:rPr lang="en-GB" b="0">
                <a:latin typeface="Times New Roman" pitchFamily="18" charset="0"/>
              </a:rPr>
              <a:pPr/>
              <a:t>40</a:t>
            </a:fld>
            <a:endParaRPr lang="en-GB" b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5275" y="436563"/>
            <a:ext cx="3735388" cy="280193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27" y="3518039"/>
            <a:ext cx="5388261" cy="51952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171450" algn="l"/>
              </a:tabLst>
            </a:pPr>
            <a:endParaRPr lang="en-GB" sz="10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T4, </a:t>
            </a:r>
            <a:r>
              <a:rPr lang="en-AU" dirty="0" err="1" smtClean="0"/>
              <a:t>perf</a:t>
            </a:r>
            <a:r>
              <a:rPr lang="en-AU" dirty="0" smtClean="0"/>
              <a:t>, </a:t>
            </a:r>
            <a:r>
              <a:rPr lang="en-AU" dirty="0" err="1" smtClean="0"/>
              <a:t>obs</a:t>
            </a:r>
            <a:r>
              <a:rPr lang="en-AU" dirty="0" smtClean="0"/>
              <a:t>, &lt;10nodes, poorly differentiated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0A7E-4222-42C6-8441-EF1E54089D21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907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dMMR</a:t>
            </a:r>
            <a:r>
              <a:rPr lang="en-AU" dirty="0" smtClean="0"/>
              <a:t> prevalence in S2 is ~20%</a:t>
            </a:r>
            <a:r>
              <a:rPr lang="en-AU" baseline="0" dirty="0" smtClean="0"/>
              <a:t> characteristically proximal tumour with mucinous </a:t>
            </a:r>
            <a:r>
              <a:rPr lang="en-AU" baseline="0" dirty="0" err="1" smtClean="0"/>
              <a:t>histo</a:t>
            </a:r>
            <a:r>
              <a:rPr lang="en-AU" baseline="0" dirty="0" smtClean="0"/>
              <a:t>/Tumour </a:t>
            </a:r>
            <a:r>
              <a:rPr lang="en-AU" baseline="0" dirty="0" err="1" smtClean="0"/>
              <a:t>infil</a:t>
            </a:r>
            <a:r>
              <a:rPr lang="en-AU" baseline="0" dirty="0" smtClean="0"/>
              <a:t> lymph. Better prognosis. </a:t>
            </a:r>
            <a:r>
              <a:rPr lang="en-AU" dirty="0" smtClean="0"/>
              <a:t>IHC</a:t>
            </a:r>
            <a:r>
              <a:rPr lang="en-AU" baseline="0" dirty="0" smtClean="0"/>
              <a:t> is rapid way of screen </a:t>
            </a:r>
            <a:r>
              <a:rPr lang="en-AU" baseline="0" dirty="0" err="1" smtClean="0"/>
              <a:t>cw</a:t>
            </a:r>
            <a:r>
              <a:rPr lang="en-AU" baseline="0" dirty="0" smtClean="0"/>
              <a:t> </a:t>
            </a:r>
            <a:r>
              <a:rPr lang="en-AU" dirty="0" smtClean="0"/>
              <a:t> PCR testing for MSI</a:t>
            </a:r>
            <a:r>
              <a:rPr lang="en-AU" baseline="0" dirty="0" smtClean="0"/>
              <a:t> that takes 6 weeks.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0A7E-4222-42C6-8441-EF1E54089D21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3511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AU" dirty="0" smtClean="0"/>
              <a:t>1279 Participants were enrolled in 2 cohorts in 1980 and 1986</a:t>
            </a:r>
            <a:r>
              <a:rPr lang="en-AU" baseline="0" dirty="0" smtClean="0"/>
              <a:t> prior to the diagnosis of cancer and followed up for median of 11.8 </a:t>
            </a:r>
            <a:r>
              <a:rPr lang="en-AU" baseline="0" dirty="0" err="1" smtClean="0"/>
              <a:t>yrs</a:t>
            </a:r>
            <a:endParaRPr lang="en-AU" baseline="0" dirty="0" smtClean="0"/>
          </a:p>
          <a:p>
            <a:pPr marL="228600" indent="-228600">
              <a:buAutoNum type="arabicParenR"/>
            </a:pPr>
            <a:r>
              <a:rPr lang="en-AU" baseline="0" dirty="0" smtClean="0"/>
              <a:t>964 pts. Hypothesis: aspirin </a:t>
            </a:r>
            <a:r>
              <a:rPr lang="en-AU" baseline="0" dirty="0" err="1" smtClean="0"/>
              <a:t>downregulation</a:t>
            </a:r>
            <a:r>
              <a:rPr lang="en-AU" baseline="0" dirty="0" smtClean="0"/>
              <a:t> of PIK3CA via PTGS2 signalling results in different outcomes.</a:t>
            </a:r>
          </a:p>
          <a:p>
            <a:pPr marL="228600" indent="-228600">
              <a:buAutoNum type="arabicParenR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0A7E-4222-42C6-8441-EF1E54089D21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36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56A7F-BA87-4746-BA27-0CE58836BE3B}" type="slidenum">
              <a:rPr lang="en-AU">
                <a:solidFill>
                  <a:prstClr val="black"/>
                </a:solidFill>
              </a:rPr>
              <a:pPr/>
              <a:t>5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0A7E-4222-42C6-8441-EF1E54089D2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94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3C7046-A6CE-4221-9D1D-FB1CE0F5658B}" type="slidenum">
              <a:rPr lang="en-GB" b="0">
                <a:latin typeface="Times New Roman" pitchFamily="18" charset="0"/>
              </a:rPr>
              <a:pPr/>
              <a:t>7</a:t>
            </a:fld>
            <a:endParaRPr lang="en-GB" b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5275" y="436563"/>
            <a:ext cx="3735388" cy="2801937"/>
          </a:xfrm>
          <a:ln/>
        </p:spPr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560960" y="3592582"/>
            <a:ext cx="5715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Aft>
                <a:spcPct val="30000"/>
              </a:spcAft>
            </a:pPr>
            <a:r>
              <a:rPr lang="en-US" sz="1200" b="0">
                <a:latin typeface="Times New Roman" pitchFamily="18" charset="0"/>
              </a:rPr>
              <a:t>Clinical trials have demonstrated that 5-FU-based adjuvant chemotherapy improves outcomes for patients with resected colon cancer compared with surgery alone. </a:t>
            </a:r>
          </a:p>
          <a:p>
            <a:pPr marL="114300" lvl="1" indent="-112713" eaLnBrk="0" hangingPunct="0">
              <a:spcAft>
                <a:spcPct val="30000"/>
              </a:spcAft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Adjuvant chemotherapy reduces the risk of both disease recurrence and death [1–3].</a:t>
            </a:r>
          </a:p>
          <a:p>
            <a:pPr marL="114300" lvl="1" indent="-112713" eaLnBrk="0" hangingPunct="0">
              <a:spcAft>
                <a:spcPct val="30000"/>
              </a:spcAft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5-FU-based chemotherapy is superior to observation alone: in one trial 5-FU plus levamisole reduced recurrence rate by 40% (p&lt;0.0001) and the death rate by 33% (p=0.0007), whereas levamisole alone reduced recurrence by only 2% and death by only 6% [3]. The first trial to establish Mayo Clinic regimen over observation only was the INT0085 study [4]. This trial showed improvements at 5 years in both relapse-free survival (RFS) (16% absolute difference, p=0.004) and overall survival (11% absolute difference, p=0.02) with addition of 5-FU/LV to curative resection.</a:t>
            </a:r>
          </a:p>
          <a:p>
            <a:pPr marL="114300" lvl="1" indent="-112713" eaLnBrk="0" hangingPunct="0">
              <a:spcAft>
                <a:spcPct val="30000"/>
              </a:spcAft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A series of further trials (including thousands of patients) led to the conclusions that </a:t>
            </a:r>
          </a:p>
          <a:p>
            <a:pPr marL="279400" lvl="2" indent="-163513" eaLnBrk="0" hangingPunct="0">
              <a:spcAft>
                <a:spcPct val="30000"/>
              </a:spcAft>
              <a:buFont typeface="Arial" charset="0"/>
              <a:buChar char="–"/>
            </a:pPr>
            <a:r>
              <a:rPr lang="en-US" sz="1200" b="0">
                <a:latin typeface="Times New Roman" pitchFamily="18" charset="0"/>
              </a:rPr>
              <a:t>the best arm always contained leucovorin (LV) [5,6] </a:t>
            </a:r>
          </a:p>
          <a:p>
            <a:pPr marL="279400" lvl="2" indent="-163513" eaLnBrk="0" hangingPunct="0">
              <a:spcAft>
                <a:spcPct val="30000"/>
              </a:spcAft>
              <a:buFont typeface="Arial" charset="0"/>
              <a:buChar char="–"/>
            </a:pPr>
            <a:r>
              <a:rPr lang="en-US" sz="1200" b="0">
                <a:latin typeface="Times New Roman" pitchFamily="18" charset="0"/>
              </a:rPr>
              <a:t>12 months’ treatment is no more effective than 6 months’ therapy; a survival benefit with 12-months’ 5-FU/LV has not been demonstrated [3,7].</a:t>
            </a:r>
          </a:p>
          <a:p>
            <a:pPr marL="114300" lvl="1" indent="-112713" eaLnBrk="0" hangingPunct="0">
              <a:spcAft>
                <a:spcPct val="30000"/>
              </a:spcAft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As a result of this large body of evidence, 6-months’ treatment with 5-FU/LV became the standard of care for the adjuvant treatment of colon cancer [1–9].</a:t>
            </a:r>
          </a:p>
          <a:p>
            <a:pPr marL="114300" lvl="1" indent="-112713" eaLnBrk="0" hangingPunct="0">
              <a:spcAft>
                <a:spcPct val="30000"/>
              </a:spcAft>
            </a:pPr>
            <a:endParaRPr lang="en-US" sz="1200" b="0">
              <a:latin typeface="Times New Roman" pitchFamily="18" charset="0"/>
            </a:endParaRPr>
          </a:p>
          <a:p>
            <a:pPr marL="114300" lvl="1" indent="-112713" algn="r" eaLnBrk="0" hangingPunct="0">
              <a:spcAft>
                <a:spcPct val="30000"/>
              </a:spcAft>
            </a:pPr>
            <a:r>
              <a:rPr lang="en-US" sz="1000" b="0">
                <a:latin typeface="Times New Roman" pitchFamily="18" charset="0"/>
              </a:rPr>
              <a:t>1. Buyse M et al. JAMA 1988;259:3571–8.</a:t>
            </a:r>
          </a:p>
          <a:p>
            <a:pPr marL="114300" lvl="1" indent="-112713" algn="r" eaLnBrk="0" hangingPunct="0">
              <a:spcAft>
                <a:spcPct val="30000"/>
              </a:spcAft>
            </a:pPr>
            <a:r>
              <a:rPr lang="en-US" sz="1000" b="0">
                <a:latin typeface="Times New Roman" pitchFamily="18" charset="0"/>
              </a:rPr>
              <a:t>2. Laurie JA et al. J Clin Oncol 1989;7:1447–56.</a:t>
            </a:r>
          </a:p>
          <a:p>
            <a:pPr algn="r" eaLnBrk="0" hangingPunct="0">
              <a:spcAft>
                <a:spcPct val="30000"/>
              </a:spcAft>
            </a:pPr>
            <a:r>
              <a:rPr lang="en-US" sz="1000" b="0">
                <a:latin typeface="Times New Roman" pitchFamily="18" charset="0"/>
              </a:rPr>
              <a:t>3. Moertel CG et al. Ann Intern Med 1995;122:321–6.</a:t>
            </a:r>
          </a:p>
          <a:p>
            <a:pPr algn="r" eaLnBrk="0" hangingPunct="0">
              <a:spcAft>
                <a:spcPct val="30000"/>
              </a:spcAft>
            </a:pPr>
            <a:r>
              <a:rPr lang="en-US" sz="1000" b="0">
                <a:latin typeface="Times New Roman" pitchFamily="18" charset="0"/>
              </a:rPr>
              <a:t>4. O’Connell MJ et al. J Clin Oncol 1997;15:246–50.</a:t>
            </a:r>
          </a:p>
          <a:p>
            <a:pPr algn="r" eaLnBrk="0" hangingPunct="0">
              <a:spcAft>
                <a:spcPct val="30000"/>
              </a:spcAft>
            </a:pPr>
            <a:r>
              <a:rPr lang="en-US" sz="1000" b="0">
                <a:latin typeface="Times New Roman" pitchFamily="18" charset="0"/>
              </a:rPr>
              <a:t>5. Wolmark N et al. J Clin Oncol 1999;17:3553–59. </a:t>
            </a:r>
          </a:p>
          <a:p>
            <a:pPr algn="r" eaLnBrk="0" hangingPunct="0">
              <a:spcAft>
                <a:spcPct val="30000"/>
              </a:spcAft>
            </a:pPr>
            <a:r>
              <a:rPr lang="en-US" sz="1000" b="0">
                <a:latin typeface="Times New Roman" pitchFamily="18" charset="0"/>
              </a:rPr>
              <a:t>6. Haller DG et al. Proc Am Soc Clin Oncol 1998;17:256a (Abst 982).</a:t>
            </a:r>
          </a:p>
          <a:p>
            <a:pPr algn="r" eaLnBrk="0" hangingPunct="0">
              <a:spcAft>
                <a:spcPct val="30000"/>
              </a:spcAft>
            </a:pPr>
            <a:r>
              <a:rPr lang="en-US" sz="1000" b="0">
                <a:latin typeface="Times New Roman" pitchFamily="18" charset="0"/>
              </a:rPr>
              <a:t>7. Porschen R et al. J Clin Oncol 2001;19:1787–94.</a:t>
            </a:r>
          </a:p>
          <a:p>
            <a:pPr algn="r" eaLnBrk="0" hangingPunct="0">
              <a:spcAft>
                <a:spcPct val="30000"/>
              </a:spcAft>
            </a:pPr>
            <a:r>
              <a:rPr lang="en-US" sz="1000" b="0">
                <a:latin typeface="Times New Roman" pitchFamily="18" charset="0"/>
              </a:rPr>
              <a:t>8. IMPACT. Lancet 1995;345:939–44.</a:t>
            </a:r>
          </a:p>
          <a:p>
            <a:pPr algn="r" eaLnBrk="0" hangingPunct="0">
              <a:spcAft>
                <a:spcPct val="30000"/>
              </a:spcAft>
            </a:pPr>
            <a:r>
              <a:rPr lang="en-US" sz="1000" b="0">
                <a:latin typeface="Times New Roman" pitchFamily="18" charset="0"/>
              </a:rPr>
              <a:t>9. QUASAR Collaborative Group. Lancet 2000;355:1588–96.</a:t>
            </a:r>
          </a:p>
          <a:p>
            <a:pPr algn="r">
              <a:spcAft>
                <a:spcPct val="30000"/>
              </a:spcAft>
            </a:pPr>
            <a:endParaRPr lang="en-US" sz="1000" b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1988 NSABP</a:t>
            </a:r>
            <a:r>
              <a:rPr lang="en-AU" baseline="0" dirty="0" smtClean="0"/>
              <a:t> C01- </a:t>
            </a:r>
            <a:r>
              <a:rPr lang="en-AU" dirty="0" err="1" smtClean="0"/>
              <a:t>Wolmark</a:t>
            </a:r>
            <a:r>
              <a:rPr lang="en-AU" dirty="0" smtClean="0"/>
              <a:t>:</a:t>
            </a:r>
            <a:r>
              <a:rPr lang="en-AU" baseline="0" dirty="0" smtClean="0"/>
              <a:t> MOF superior to observation or BCG</a:t>
            </a:r>
          </a:p>
          <a:p>
            <a:r>
              <a:rPr lang="en-AU" dirty="0" smtClean="0"/>
              <a:t>1993 NSABP</a:t>
            </a:r>
            <a:r>
              <a:rPr lang="en-AU" baseline="0" dirty="0" smtClean="0"/>
              <a:t> C03 – </a:t>
            </a:r>
            <a:r>
              <a:rPr lang="en-AU" baseline="0" dirty="0" err="1" smtClean="0"/>
              <a:t>Wolmark</a:t>
            </a:r>
            <a:r>
              <a:rPr lang="en-AU" baseline="0" dirty="0" smtClean="0"/>
              <a:t>: 5FU/high dose LV better than MOF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1994 NCCTG O’Connell: Mayo 5FU/low dose LV better</a:t>
            </a:r>
            <a:r>
              <a:rPr lang="en-AU" baseline="0" dirty="0" smtClean="0"/>
              <a:t> than</a:t>
            </a:r>
            <a:r>
              <a:rPr lang="en-AU" dirty="0" smtClean="0"/>
              <a:t> observation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1995 NCCTG </a:t>
            </a:r>
            <a:r>
              <a:rPr lang="en-AU" dirty="0" err="1" smtClean="0"/>
              <a:t>Moertel</a:t>
            </a:r>
            <a:r>
              <a:rPr lang="en-AU" dirty="0" smtClean="0"/>
              <a:t>: 5FU/</a:t>
            </a:r>
            <a:r>
              <a:rPr lang="en-AU" dirty="0" err="1" smtClean="0"/>
              <a:t>Levamisole</a:t>
            </a:r>
            <a:r>
              <a:rPr lang="en-AU" dirty="0" smtClean="0"/>
              <a:t> v placebo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1995 IMPACT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Zaniboni</a:t>
            </a:r>
            <a:r>
              <a:rPr lang="en-AU" baseline="0" dirty="0" smtClean="0"/>
              <a:t>: 5FU/high dose LV </a:t>
            </a:r>
            <a:r>
              <a:rPr lang="en-AU" baseline="0" dirty="0" err="1" smtClean="0"/>
              <a:t>vs</a:t>
            </a:r>
            <a:r>
              <a:rPr lang="en-AU" baseline="0" dirty="0" smtClean="0"/>
              <a:t> observation. 22% RRR</a:t>
            </a:r>
            <a:endParaRPr lang="en-AU" dirty="0" smtClean="0"/>
          </a:p>
          <a:p>
            <a:r>
              <a:rPr lang="en-AU" dirty="0" smtClean="0"/>
              <a:t>1998 INT0089 Haller: 6 </a:t>
            </a:r>
            <a:r>
              <a:rPr lang="en-AU" dirty="0" err="1" smtClean="0"/>
              <a:t>mths</a:t>
            </a:r>
            <a:r>
              <a:rPr lang="en-AU" dirty="0" smtClean="0"/>
              <a:t> as good as 12 </a:t>
            </a:r>
            <a:r>
              <a:rPr lang="en-AU" dirty="0" err="1" smtClean="0"/>
              <a:t>mths</a:t>
            </a:r>
            <a:r>
              <a:rPr lang="en-AU" dirty="0" smtClean="0"/>
              <a:t>, low dose LV as good as HD LV</a:t>
            </a:r>
          </a:p>
          <a:p>
            <a:r>
              <a:rPr lang="en-AU" dirty="0" smtClean="0"/>
              <a:t>1999 NSABP-C04 </a:t>
            </a:r>
            <a:r>
              <a:rPr lang="en-AU" dirty="0" err="1" smtClean="0"/>
              <a:t>Wolmark</a:t>
            </a:r>
            <a:r>
              <a:rPr lang="en-AU" dirty="0" smtClean="0"/>
              <a:t>: </a:t>
            </a:r>
            <a:r>
              <a:rPr lang="en-AU" dirty="0" err="1" smtClean="0"/>
              <a:t>Leucovorin</a:t>
            </a:r>
            <a:r>
              <a:rPr lang="en-AU" dirty="0" smtClean="0"/>
              <a:t> arm better than </a:t>
            </a:r>
            <a:r>
              <a:rPr lang="en-AU" dirty="0" err="1" smtClean="0"/>
              <a:t>Levamisole</a:t>
            </a:r>
            <a:endParaRPr lang="en-AU" dirty="0" smtClean="0"/>
          </a:p>
          <a:p>
            <a:r>
              <a:rPr lang="en-AU" dirty="0" smtClean="0"/>
              <a:t>2001: adjCCA-01 </a:t>
            </a:r>
            <a:r>
              <a:rPr lang="en-AU" dirty="0" err="1" smtClean="0"/>
              <a:t>Porschen</a:t>
            </a:r>
            <a:r>
              <a:rPr lang="en-AU" dirty="0" smtClean="0"/>
              <a:t>: </a:t>
            </a:r>
            <a:r>
              <a:rPr lang="en-AU" dirty="0" err="1" smtClean="0"/>
              <a:t>Leucovorin</a:t>
            </a:r>
            <a:r>
              <a:rPr lang="en-AU" dirty="0" smtClean="0"/>
              <a:t> arms are better </a:t>
            </a:r>
            <a:r>
              <a:rPr lang="en-AU" dirty="0" err="1" smtClean="0"/>
              <a:t>levamisole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0A7E-4222-42C6-8441-EF1E54089D2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8831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87781A-A7E1-4D36-A0D3-59A5BF0A8482}" type="slidenum">
              <a:rPr lang="en-GB" b="0">
                <a:latin typeface="Times New Roman" pitchFamily="18" charset="0"/>
              </a:rPr>
              <a:pPr/>
              <a:t>9</a:t>
            </a:fld>
            <a:endParaRPr lang="en-GB" b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76176" y="436909"/>
            <a:ext cx="2112676" cy="2801592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35" y="3522180"/>
            <a:ext cx="5028732" cy="37830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 the first-line treatment of metastatic colorectal cancer (MCRC), addition of </a:t>
            </a:r>
            <a:r>
              <a:rPr lang="en-US" dirty="0" err="1" smtClean="0"/>
              <a:t>oxaliplatin</a:t>
            </a:r>
            <a:r>
              <a:rPr lang="en-US" dirty="0" smtClean="0"/>
              <a:t> to 5-FU/LV improves response rates and time to disease progression (TTP) compared with 5-FU/LV [1,2]. In a similar setting, </a:t>
            </a:r>
            <a:r>
              <a:rPr lang="en-US" dirty="0" err="1" smtClean="0"/>
              <a:t>oxaliplatin</a:t>
            </a:r>
            <a:r>
              <a:rPr lang="en-US" dirty="0" smtClean="0"/>
              <a:t> plus infused 5-FU/LV (FOLFOX) provides a survival benefit compared with bolus 5-FU/LV plus </a:t>
            </a:r>
            <a:r>
              <a:rPr lang="en-US" dirty="0" err="1" smtClean="0"/>
              <a:t>irinotecan</a:t>
            </a:r>
            <a:r>
              <a:rPr lang="en-US" dirty="0" smtClean="0"/>
              <a:t> (IFL regimen) [3].</a:t>
            </a:r>
          </a:p>
          <a:p>
            <a:pPr marL="104775" lvl="1" indent="-103188">
              <a:buFontTx/>
              <a:buChar char="•"/>
            </a:pPr>
            <a:r>
              <a:rPr lang="en-US" dirty="0" smtClean="0"/>
              <a:t>These data provided the rationale for evaluating FOLFOX as adjuvant treatment for colon cancer.</a:t>
            </a:r>
          </a:p>
          <a:p>
            <a:pPr marL="104775" lvl="1" indent="-103188">
              <a:buFontTx/>
              <a:buChar char="•"/>
            </a:pPr>
            <a:r>
              <a:rPr lang="en-US" dirty="0" smtClean="0"/>
              <a:t>The large international MOSAIC trial evaluated the following regimens as adjuvant treatment for patients with stage II or III colon cancer [4]: </a:t>
            </a:r>
          </a:p>
          <a:p>
            <a:pPr marL="238125" lvl="2" indent="-123825">
              <a:buFont typeface="Arial" charset="0"/>
              <a:buChar char="–"/>
            </a:pPr>
            <a:r>
              <a:rPr lang="en-US" dirty="0" smtClean="0"/>
              <a:t>12 cycles of FOLFOX4 (</a:t>
            </a:r>
            <a:r>
              <a:rPr lang="en-US" dirty="0" err="1" smtClean="0"/>
              <a:t>oxaliplatin</a:t>
            </a:r>
            <a:r>
              <a:rPr lang="en-US" dirty="0" smtClean="0"/>
              <a:t> 85mg/m2 day 1, </a:t>
            </a:r>
            <a:r>
              <a:rPr lang="en-US" dirty="0" err="1" smtClean="0"/>
              <a:t>leucovorin</a:t>
            </a:r>
            <a:r>
              <a:rPr lang="en-US" dirty="0" smtClean="0"/>
              <a:t> 200mg/m2 plus </a:t>
            </a:r>
            <a:r>
              <a:rPr lang="en-US" dirty="0" err="1" smtClean="0"/>
              <a:t>i.v.</a:t>
            </a:r>
            <a:r>
              <a:rPr lang="en-US" dirty="0" smtClean="0"/>
              <a:t> bolus 5-FU 400mg/m2 and a continuous 22-hour infusion of 5-FU 600mg/m2 on day 1 and 2 every two weeks) </a:t>
            </a:r>
            <a:r>
              <a:rPr lang="en-US" dirty="0" smtClean="0"/>
              <a:t>original </a:t>
            </a:r>
            <a:r>
              <a:rPr lang="en-US" dirty="0" err="1" smtClean="0"/>
              <a:t>deGramont</a:t>
            </a:r>
            <a:r>
              <a:rPr lang="en-US" dirty="0" smtClean="0"/>
              <a:t> protocol</a:t>
            </a:r>
            <a:endParaRPr lang="en-US" dirty="0" smtClean="0"/>
          </a:p>
          <a:p>
            <a:pPr marL="238125" lvl="2" indent="-123825">
              <a:buFont typeface="Arial" charset="0"/>
              <a:buChar char="–"/>
            </a:pPr>
            <a:r>
              <a:rPr lang="en-US" dirty="0" smtClean="0"/>
              <a:t>versus 12 cycles of LV5FU2 (</a:t>
            </a:r>
            <a:r>
              <a:rPr lang="en-US" dirty="0" err="1" smtClean="0"/>
              <a:t>leucovorin</a:t>
            </a:r>
            <a:r>
              <a:rPr lang="en-US" dirty="0" smtClean="0"/>
              <a:t> 200mg/m2 plus </a:t>
            </a:r>
            <a:r>
              <a:rPr lang="en-US" dirty="0" err="1" smtClean="0"/>
              <a:t>i.v.</a:t>
            </a:r>
            <a:r>
              <a:rPr lang="en-US" dirty="0" smtClean="0"/>
              <a:t> bolus 5-FU 400mg/m2 and a continuous 22-hour infusion of 5-FU 600mg/m2 on day 1 and 2 every two weeks).</a:t>
            </a:r>
          </a:p>
          <a:p>
            <a:pPr marL="104775" lvl="1" indent="-103188">
              <a:buFontTx/>
              <a:buChar char="•"/>
            </a:pPr>
            <a:r>
              <a:rPr lang="en-GB" dirty="0" smtClean="0"/>
              <a:t>The primary endpoint was disease-free survival. Secondary endpoints included evaluation of safety and overall survival.</a:t>
            </a:r>
          </a:p>
          <a:p>
            <a:pPr marL="104775" lvl="1" indent="-103188" algn="r"/>
            <a:endParaRPr lang="en-GB" sz="1000" dirty="0" smtClean="0"/>
          </a:p>
          <a:p>
            <a:pPr marL="104775" lvl="1" indent="-103188" algn="r"/>
            <a:r>
              <a:rPr lang="en-US" sz="1000" dirty="0" smtClean="0"/>
              <a:t>1. </a:t>
            </a:r>
            <a:r>
              <a:rPr lang="en-GB" sz="1000" dirty="0" smtClean="0"/>
              <a:t>de </a:t>
            </a:r>
            <a:r>
              <a:rPr lang="en-GB" sz="1000" dirty="0" err="1" smtClean="0"/>
              <a:t>Gramont</a:t>
            </a:r>
            <a:r>
              <a:rPr lang="en-GB" sz="1000" dirty="0" smtClean="0"/>
              <a:t> A et al. J </a:t>
            </a:r>
            <a:r>
              <a:rPr lang="en-GB" sz="1000" dirty="0" err="1" smtClean="0"/>
              <a:t>Clin</a:t>
            </a:r>
            <a:r>
              <a:rPr lang="en-GB" sz="1000" dirty="0" smtClean="0"/>
              <a:t> </a:t>
            </a:r>
            <a:r>
              <a:rPr lang="en-GB" sz="1000" dirty="0" err="1" smtClean="0"/>
              <a:t>Oncol</a:t>
            </a:r>
            <a:r>
              <a:rPr lang="en-GB" sz="1000" dirty="0" smtClean="0"/>
              <a:t> 2000;18:2938–47.</a:t>
            </a:r>
          </a:p>
          <a:p>
            <a:pPr marL="104775" lvl="1" indent="-103188" algn="r"/>
            <a:r>
              <a:rPr lang="en-GB" sz="1000" dirty="0" smtClean="0"/>
              <a:t>2. </a:t>
            </a:r>
            <a:r>
              <a:rPr lang="en-GB" sz="1000" dirty="0" err="1" smtClean="0"/>
              <a:t>Giacchetti</a:t>
            </a:r>
            <a:r>
              <a:rPr lang="en-GB" sz="1000" dirty="0" smtClean="0"/>
              <a:t> S et al. J </a:t>
            </a:r>
            <a:r>
              <a:rPr lang="en-GB" sz="1000" dirty="0" err="1" smtClean="0"/>
              <a:t>Clin</a:t>
            </a:r>
            <a:r>
              <a:rPr lang="en-GB" sz="1000" dirty="0" smtClean="0"/>
              <a:t> </a:t>
            </a:r>
            <a:r>
              <a:rPr lang="en-GB" sz="1000" dirty="0" err="1" smtClean="0"/>
              <a:t>Oncol</a:t>
            </a:r>
            <a:r>
              <a:rPr lang="en-GB" sz="1000" dirty="0" smtClean="0"/>
              <a:t> 2003;18:136–47, 2000.</a:t>
            </a:r>
          </a:p>
          <a:p>
            <a:pPr marL="104775" lvl="1" indent="-103188" algn="r"/>
            <a:r>
              <a:rPr lang="en-GB" sz="1000" dirty="0" smtClean="0"/>
              <a:t>3. Goldberg RM et al.  J </a:t>
            </a:r>
            <a:r>
              <a:rPr lang="en-GB" sz="1000" dirty="0" err="1" smtClean="0"/>
              <a:t>Clin</a:t>
            </a:r>
            <a:r>
              <a:rPr lang="en-GB" sz="1000" dirty="0" smtClean="0"/>
              <a:t> </a:t>
            </a:r>
            <a:r>
              <a:rPr lang="en-GB" sz="1000" dirty="0" err="1" smtClean="0"/>
              <a:t>Oncol</a:t>
            </a:r>
            <a:r>
              <a:rPr lang="en-GB" sz="1000" dirty="0" smtClean="0"/>
              <a:t> 2004; 22:23–30.</a:t>
            </a:r>
          </a:p>
          <a:p>
            <a:pPr marL="104775" lvl="1" indent="-103188" algn="r"/>
            <a:r>
              <a:rPr lang="en-GB" sz="1000" dirty="0" smtClean="0"/>
              <a:t>4. de </a:t>
            </a:r>
            <a:r>
              <a:rPr lang="en-GB" sz="1000" dirty="0" err="1" smtClean="0"/>
              <a:t>Gramont</a:t>
            </a:r>
            <a:r>
              <a:rPr lang="en-GB" sz="1000" dirty="0" smtClean="0"/>
              <a:t> A et al. </a:t>
            </a:r>
            <a:r>
              <a:rPr lang="en-GB" sz="1000" dirty="0" err="1" smtClean="0"/>
              <a:t>Proc</a:t>
            </a:r>
            <a:r>
              <a:rPr lang="en-GB" sz="1000" dirty="0" smtClean="0"/>
              <a:t> Am </a:t>
            </a:r>
            <a:r>
              <a:rPr lang="en-GB" sz="1000" dirty="0" err="1" smtClean="0"/>
              <a:t>Soc</a:t>
            </a:r>
            <a:r>
              <a:rPr lang="en-GB" sz="1000" dirty="0" smtClean="0"/>
              <a:t> </a:t>
            </a:r>
            <a:r>
              <a:rPr lang="en-GB" sz="1000" dirty="0" err="1" smtClean="0"/>
              <a:t>Clin</a:t>
            </a:r>
            <a:r>
              <a:rPr lang="en-GB" sz="1000" dirty="0" smtClean="0"/>
              <a:t> </a:t>
            </a:r>
            <a:r>
              <a:rPr lang="en-GB" sz="1000" dirty="0" err="1" smtClean="0"/>
              <a:t>Oncol</a:t>
            </a:r>
            <a:r>
              <a:rPr lang="en-GB" sz="1000" dirty="0" smtClean="0"/>
              <a:t> 2003;22:253 (</a:t>
            </a:r>
            <a:r>
              <a:rPr lang="en-GB" sz="1000" dirty="0" err="1" smtClean="0"/>
              <a:t>Abst</a:t>
            </a:r>
            <a:r>
              <a:rPr lang="en-GB" sz="1000" dirty="0" smtClean="0"/>
              <a:t> 1015). </a:t>
            </a:r>
            <a:endParaRPr lang="en-US" sz="10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Oxaliplatin</a:t>
            </a:r>
            <a:r>
              <a:rPr lang="en-AU" dirty="0" smtClean="0"/>
              <a:t> is the only platinum with activity in CRC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0A7E-4222-42C6-8441-EF1E54089D2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1047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9C0453-E038-47B4-B8C5-9F37E7DA6930}" type="slidenum">
              <a:rPr lang="en-GB" b="0">
                <a:latin typeface="Times New Roman" pitchFamily="18" charset="0"/>
              </a:rPr>
              <a:pPr/>
              <a:t>14</a:t>
            </a:fld>
            <a:endParaRPr lang="en-GB" b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5275" y="436563"/>
            <a:ext cx="3735388" cy="28019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35" y="3451778"/>
            <a:ext cx="5028732" cy="37830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 major dose-limiting toxicity of oxaliplatin is a cumulative sensory neurotoxicity, similar to that observed with other platin compounds. With prolonged treatment, patients may experience superficial and deep sensory loss, sensory ataxia, and functional impairment. </a:t>
            </a:r>
          </a:p>
          <a:p>
            <a:pPr marL="114300" lvl="1" indent="-112713">
              <a:buFontTx/>
              <a:buChar char="•"/>
            </a:pPr>
            <a:r>
              <a:rPr lang="en-US" smtClean="0"/>
              <a:t>Follow up in the MOSAIC trial has confirmed that the oxaliplatin-induced neuropathy is largely reversible [1]. However, at 1 year follow up, 30% of patients were still experiencing paresthesias.</a:t>
            </a:r>
          </a:p>
          <a:p>
            <a:pPr marL="114300" lvl="1" indent="-112713">
              <a:buFontTx/>
              <a:buChar char="•"/>
            </a:pPr>
            <a:r>
              <a:rPr lang="en-US" smtClean="0"/>
              <a:t>Therefore, the improved outcomes with FOLFOX are afforded at a cost of long-term neuropathy and functional impairment in approximately one-third of patients.</a:t>
            </a:r>
          </a:p>
          <a:p>
            <a:pPr marL="114300" lvl="1" indent="-112713">
              <a:buFontTx/>
              <a:buChar char="•"/>
            </a:pPr>
            <a:r>
              <a:rPr lang="en-US" smtClean="0"/>
              <a:t>When offering adjuvant treatment to patients, it must be considered whether the risk of long-term paresthesias can be justified.</a:t>
            </a:r>
            <a:endParaRPr lang="en-GB" smtClean="0"/>
          </a:p>
          <a:p>
            <a:pPr marL="114300" lvl="1" indent="-112713"/>
            <a:endParaRPr lang="en-GB" smtClean="0"/>
          </a:p>
          <a:p>
            <a:pPr marL="114300" lvl="1" indent="-112713" algn="r"/>
            <a:r>
              <a:rPr lang="en-GB" sz="1000" smtClean="0"/>
              <a:t>1. André T et al. N Engl J Med 2004;350:2343–51.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763"/>
            <a:ext cx="8229600" cy="947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87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88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08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2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31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21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52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99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65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0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8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56EF3-9EF9-DE42-8415-825ECA51C290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56EF3-9EF9-DE42-8415-825ECA51C2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98A0-DAA0-4D43-AC25-3AAB88F1B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2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5260" y="2339163"/>
            <a:ext cx="8238428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54A9D1"/>
                </a:solidFill>
                <a:effectLst/>
                <a:uLnTx/>
                <a:uFillTx/>
                <a:latin typeface="Helvetica Neue Medium"/>
                <a:ea typeface="+mj-ea"/>
                <a:cs typeface="Helvetica Neue Medium"/>
              </a:rPr>
              <a:t>Adjuvant Chemotherapy in</a:t>
            </a:r>
            <a:r>
              <a:rPr kumimoji="0" lang="en-US" sz="3100" b="0" i="0" u="none" strike="noStrike" kern="1200" cap="none" spc="100" normalizeH="0" noProof="0" dirty="0" smtClean="0">
                <a:ln>
                  <a:noFill/>
                </a:ln>
                <a:solidFill>
                  <a:srgbClr val="54A9D1"/>
                </a:solidFill>
                <a:effectLst/>
                <a:uLnTx/>
                <a:uFillTx/>
                <a:latin typeface="Helvetica Neue Medium"/>
                <a:ea typeface="+mj-ea"/>
                <a:cs typeface="Helvetica Neue Medium"/>
              </a:rPr>
              <a:t> Early Colorectal cancer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100" spc="100" baseline="0" dirty="0">
              <a:solidFill>
                <a:srgbClr val="54A9D1"/>
              </a:solidFill>
              <a:latin typeface="Helvetica Neue Medium"/>
              <a:ea typeface="+mj-ea"/>
              <a:cs typeface="Helvetica Neue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00" normalizeH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100" baseline="0" dirty="0">
                <a:solidFill>
                  <a:srgbClr val="54A9D1"/>
                </a:solidFill>
                <a:latin typeface="Helvetica Neue Medium"/>
                <a:ea typeface="+mj-ea"/>
                <a:cs typeface="Helvetica Neue Medium"/>
              </a:rPr>
              <a:t>	</a:t>
            </a:r>
            <a:r>
              <a:rPr lang="en-US" sz="2000" spc="100" baseline="0" dirty="0" err="1" smtClean="0">
                <a:solidFill>
                  <a:srgbClr val="FFC000"/>
                </a:solidFill>
                <a:latin typeface="Helvetica Neue Medium"/>
                <a:ea typeface="+mj-ea"/>
                <a:cs typeface="Helvetica Neue Medium"/>
              </a:rPr>
              <a:t>Siew</a:t>
            </a:r>
            <a:r>
              <a:rPr lang="en-US" sz="2000" spc="100" dirty="0" smtClean="0">
                <a:solidFill>
                  <a:srgbClr val="FFC000"/>
                </a:solidFill>
                <a:latin typeface="Helvetica Neue Medium"/>
                <a:ea typeface="+mj-ea"/>
                <a:cs typeface="Helvetica Neue Medium"/>
              </a:rPr>
              <a:t> Wei Wong</a:t>
            </a:r>
            <a:endParaRPr kumimoji="0" lang="en-US" sz="2000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r-FR" sz="2800" smtClean="0"/>
              <a:t>MOSAIC: Stage II + III</a:t>
            </a:r>
            <a:br>
              <a:rPr lang="fr-FR" sz="2800" smtClean="0"/>
            </a:br>
            <a:r>
              <a:rPr lang="fr-FR" sz="2800" smtClean="0"/>
              <a:t>Disease-free Survival</a:t>
            </a:r>
          </a:p>
        </p:txBody>
      </p:sp>
      <p:sp>
        <p:nvSpPr>
          <p:cNvPr id="17411" name="Text Box 3"/>
          <p:cNvSpPr txBox="1">
            <a:spLocks noChangeAspect="1" noChangeArrowheads="1"/>
          </p:cNvSpPr>
          <p:nvPr/>
        </p:nvSpPr>
        <p:spPr bwMode="auto">
          <a:xfrm>
            <a:off x="893763" y="1223963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1.0</a:t>
            </a:r>
          </a:p>
        </p:txBody>
      </p:sp>
      <p:sp>
        <p:nvSpPr>
          <p:cNvPr id="17412" name="Text Box 4"/>
          <p:cNvSpPr txBox="1">
            <a:spLocks noChangeAspect="1" noChangeArrowheads="1"/>
          </p:cNvSpPr>
          <p:nvPr/>
        </p:nvSpPr>
        <p:spPr bwMode="auto">
          <a:xfrm>
            <a:off x="893763" y="167957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0.9</a:t>
            </a:r>
          </a:p>
        </p:txBody>
      </p:sp>
      <p:sp>
        <p:nvSpPr>
          <p:cNvPr id="17413" name="Text Box 5"/>
          <p:cNvSpPr txBox="1">
            <a:spLocks noChangeAspect="1" noChangeArrowheads="1"/>
          </p:cNvSpPr>
          <p:nvPr/>
        </p:nvSpPr>
        <p:spPr bwMode="auto">
          <a:xfrm>
            <a:off x="893763" y="2135188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0.8</a:t>
            </a:r>
          </a:p>
        </p:txBody>
      </p:sp>
      <p:sp>
        <p:nvSpPr>
          <p:cNvPr id="17414" name="Text Box 6"/>
          <p:cNvSpPr txBox="1">
            <a:spLocks noChangeAspect="1" noChangeArrowheads="1"/>
          </p:cNvSpPr>
          <p:nvPr/>
        </p:nvSpPr>
        <p:spPr bwMode="auto">
          <a:xfrm>
            <a:off x="893763" y="25908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0.7</a:t>
            </a:r>
          </a:p>
        </p:txBody>
      </p:sp>
      <p:sp>
        <p:nvSpPr>
          <p:cNvPr id="17415" name="Text Box 7"/>
          <p:cNvSpPr txBox="1">
            <a:spLocks noChangeAspect="1" noChangeArrowheads="1"/>
          </p:cNvSpPr>
          <p:nvPr/>
        </p:nvSpPr>
        <p:spPr bwMode="auto">
          <a:xfrm>
            <a:off x="893763" y="304482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0.6</a:t>
            </a:r>
          </a:p>
        </p:txBody>
      </p:sp>
      <p:sp>
        <p:nvSpPr>
          <p:cNvPr id="17416" name="Text Box 8"/>
          <p:cNvSpPr txBox="1">
            <a:spLocks noChangeAspect="1" noChangeArrowheads="1"/>
          </p:cNvSpPr>
          <p:nvPr/>
        </p:nvSpPr>
        <p:spPr bwMode="auto">
          <a:xfrm>
            <a:off x="893763" y="350202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0.5</a:t>
            </a:r>
          </a:p>
        </p:txBody>
      </p:sp>
      <p:sp>
        <p:nvSpPr>
          <p:cNvPr id="17417" name="Text Box 9"/>
          <p:cNvSpPr txBox="1">
            <a:spLocks noChangeAspect="1" noChangeArrowheads="1"/>
          </p:cNvSpPr>
          <p:nvPr/>
        </p:nvSpPr>
        <p:spPr bwMode="auto">
          <a:xfrm>
            <a:off x="893763" y="4414838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0.3</a:t>
            </a:r>
          </a:p>
        </p:txBody>
      </p:sp>
      <p:sp>
        <p:nvSpPr>
          <p:cNvPr id="17418" name="Text Box 10"/>
          <p:cNvSpPr txBox="1">
            <a:spLocks noChangeAspect="1" noChangeArrowheads="1"/>
          </p:cNvSpPr>
          <p:nvPr/>
        </p:nvSpPr>
        <p:spPr bwMode="auto">
          <a:xfrm>
            <a:off x="893763" y="3957638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0.4</a:t>
            </a:r>
          </a:p>
        </p:txBody>
      </p:sp>
      <p:sp>
        <p:nvSpPr>
          <p:cNvPr id="17419" name="Text Box 11"/>
          <p:cNvSpPr txBox="1">
            <a:spLocks noChangeAspect="1" noChangeArrowheads="1"/>
          </p:cNvSpPr>
          <p:nvPr/>
        </p:nvSpPr>
        <p:spPr bwMode="auto">
          <a:xfrm>
            <a:off x="893763" y="487045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0.2</a:t>
            </a:r>
          </a:p>
        </p:txBody>
      </p:sp>
      <p:sp>
        <p:nvSpPr>
          <p:cNvPr id="17420" name="Text Box 12"/>
          <p:cNvSpPr txBox="1">
            <a:spLocks noChangeAspect="1" noChangeArrowheads="1"/>
          </p:cNvSpPr>
          <p:nvPr/>
        </p:nvSpPr>
        <p:spPr bwMode="auto">
          <a:xfrm>
            <a:off x="893763" y="532447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0.1</a:t>
            </a:r>
          </a:p>
        </p:txBody>
      </p:sp>
      <p:sp>
        <p:nvSpPr>
          <p:cNvPr id="17421" name="Text Box 13"/>
          <p:cNvSpPr txBox="1">
            <a:spLocks noChangeAspect="1" noChangeArrowheads="1"/>
          </p:cNvSpPr>
          <p:nvPr/>
        </p:nvSpPr>
        <p:spPr bwMode="auto">
          <a:xfrm>
            <a:off x="893763" y="578167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0.0</a:t>
            </a:r>
          </a:p>
        </p:txBody>
      </p:sp>
      <p:sp>
        <p:nvSpPr>
          <p:cNvPr id="17422" name="Text Box 14"/>
          <p:cNvSpPr txBox="1">
            <a:spLocks noChangeAspect="1" noChangeArrowheads="1"/>
          </p:cNvSpPr>
          <p:nvPr/>
        </p:nvSpPr>
        <p:spPr bwMode="auto">
          <a:xfrm>
            <a:off x="1258888" y="6070600"/>
            <a:ext cx="56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 0</a:t>
            </a:r>
          </a:p>
        </p:txBody>
      </p:sp>
      <p:sp>
        <p:nvSpPr>
          <p:cNvPr id="17423" name="Text Box 15"/>
          <p:cNvSpPr txBox="1">
            <a:spLocks noChangeAspect="1" noChangeArrowheads="1"/>
          </p:cNvSpPr>
          <p:nvPr/>
        </p:nvSpPr>
        <p:spPr bwMode="auto">
          <a:xfrm>
            <a:off x="7935913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66</a:t>
            </a:r>
          </a:p>
        </p:txBody>
      </p:sp>
      <p:sp>
        <p:nvSpPr>
          <p:cNvPr id="17424" name="Text Box 16"/>
          <p:cNvSpPr txBox="1">
            <a:spLocks noChangeAspect="1" noChangeArrowheads="1"/>
          </p:cNvSpPr>
          <p:nvPr/>
        </p:nvSpPr>
        <p:spPr bwMode="auto">
          <a:xfrm>
            <a:off x="1909763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6</a:t>
            </a:r>
          </a:p>
        </p:txBody>
      </p:sp>
      <p:sp>
        <p:nvSpPr>
          <p:cNvPr id="17425" name="Text Box 17"/>
          <p:cNvSpPr txBox="1">
            <a:spLocks noChangeAspect="1" noChangeArrowheads="1"/>
          </p:cNvSpPr>
          <p:nvPr/>
        </p:nvSpPr>
        <p:spPr bwMode="auto">
          <a:xfrm>
            <a:off x="2457450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12</a:t>
            </a:r>
          </a:p>
        </p:txBody>
      </p:sp>
      <p:sp>
        <p:nvSpPr>
          <p:cNvPr id="17426" name="Text Box 18"/>
          <p:cNvSpPr txBox="1">
            <a:spLocks noChangeAspect="1" noChangeArrowheads="1"/>
          </p:cNvSpPr>
          <p:nvPr/>
        </p:nvSpPr>
        <p:spPr bwMode="auto">
          <a:xfrm>
            <a:off x="3055938" y="6070600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18</a:t>
            </a:r>
          </a:p>
        </p:txBody>
      </p:sp>
      <p:sp>
        <p:nvSpPr>
          <p:cNvPr id="17427" name="Text Box 19"/>
          <p:cNvSpPr txBox="1">
            <a:spLocks noChangeAspect="1" noChangeArrowheads="1"/>
          </p:cNvSpPr>
          <p:nvPr/>
        </p:nvSpPr>
        <p:spPr bwMode="auto">
          <a:xfrm>
            <a:off x="3654425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24</a:t>
            </a:r>
          </a:p>
        </p:txBody>
      </p:sp>
      <p:sp>
        <p:nvSpPr>
          <p:cNvPr id="17428" name="Text Box 20"/>
          <p:cNvSpPr txBox="1">
            <a:spLocks noChangeAspect="1" noChangeArrowheads="1"/>
          </p:cNvSpPr>
          <p:nvPr/>
        </p:nvSpPr>
        <p:spPr bwMode="auto">
          <a:xfrm>
            <a:off x="4278313" y="6070600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30</a:t>
            </a:r>
          </a:p>
        </p:txBody>
      </p:sp>
      <p:sp>
        <p:nvSpPr>
          <p:cNvPr id="17429" name="Text Box 21"/>
          <p:cNvSpPr txBox="1">
            <a:spLocks noChangeAspect="1" noChangeArrowheads="1"/>
          </p:cNvSpPr>
          <p:nvPr/>
        </p:nvSpPr>
        <p:spPr bwMode="auto">
          <a:xfrm>
            <a:off x="4891088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36</a:t>
            </a:r>
          </a:p>
        </p:txBody>
      </p:sp>
      <p:sp>
        <p:nvSpPr>
          <p:cNvPr id="17430" name="Text Box 22"/>
          <p:cNvSpPr txBox="1">
            <a:spLocks noChangeAspect="1" noChangeArrowheads="1"/>
          </p:cNvSpPr>
          <p:nvPr/>
        </p:nvSpPr>
        <p:spPr bwMode="auto">
          <a:xfrm>
            <a:off x="5502275" y="6070600"/>
            <a:ext cx="56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42</a:t>
            </a:r>
          </a:p>
        </p:txBody>
      </p:sp>
      <p:sp>
        <p:nvSpPr>
          <p:cNvPr id="17431" name="Text Box 23"/>
          <p:cNvSpPr txBox="1">
            <a:spLocks noChangeAspect="1" noChangeArrowheads="1"/>
          </p:cNvSpPr>
          <p:nvPr/>
        </p:nvSpPr>
        <p:spPr bwMode="auto">
          <a:xfrm>
            <a:off x="6100763" y="6070600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48</a:t>
            </a:r>
          </a:p>
        </p:txBody>
      </p:sp>
      <p:sp>
        <p:nvSpPr>
          <p:cNvPr id="17432" name="Text Box 24"/>
          <p:cNvSpPr txBox="1">
            <a:spLocks noChangeAspect="1" noChangeArrowheads="1"/>
          </p:cNvSpPr>
          <p:nvPr/>
        </p:nvSpPr>
        <p:spPr bwMode="auto">
          <a:xfrm>
            <a:off x="6713538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54</a:t>
            </a:r>
          </a:p>
        </p:txBody>
      </p:sp>
      <p:sp>
        <p:nvSpPr>
          <p:cNvPr id="17433" name="Text Box 25"/>
          <p:cNvSpPr txBox="1">
            <a:spLocks noChangeAspect="1" noChangeArrowheads="1"/>
          </p:cNvSpPr>
          <p:nvPr/>
        </p:nvSpPr>
        <p:spPr bwMode="auto">
          <a:xfrm>
            <a:off x="7324725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60</a:t>
            </a:r>
          </a:p>
        </p:txBody>
      </p:sp>
      <p:sp>
        <p:nvSpPr>
          <p:cNvPr id="17434" name="Line 26"/>
          <p:cNvSpPr>
            <a:spLocks noChangeAspect="1" noChangeShapeType="1"/>
          </p:cNvSpPr>
          <p:nvPr/>
        </p:nvSpPr>
        <p:spPr bwMode="auto">
          <a:xfrm>
            <a:off x="1444625" y="6003925"/>
            <a:ext cx="67389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35" name="Line 27"/>
          <p:cNvSpPr>
            <a:spLocks noChangeAspect="1" noChangeShapeType="1"/>
          </p:cNvSpPr>
          <p:nvPr/>
        </p:nvSpPr>
        <p:spPr bwMode="auto">
          <a:xfrm>
            <a:off x="1458913" y="1385888"/>
            <a:ext cx="0" cy="46180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36" name="Line 28"/>
          <p:cNvSpPr>
            <a:spLocks noChangeAspect="1" noChangeShapeType="1"/>
          </p:cNvSpPr>
          <p:nvPr/>
        </p:nvSpPr>
        <p:spPr bwMode="auto">
          <a:xfrm>
            <a:off x="1360488" y="1398588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37" name="Line 29"/>
          <p:cNvSpPr>
            <a:spLocks noChangeAspect="1" noChangeShapeType="1"/>
          </p:cNvSpPr>
          <p:nvPr/>
        </p:nvSpPr>
        <p:spPr bwMode="auto">
          <a:xfrm>
            <a:off x="1360488" y="1858963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38" name="Line 30"/>
          <p:cNvSpPr>
            <a:spLocks noChangeAspect="1" noChangeShapeType="1"/>
          </p:cNvSpPr>
          <p:nvPr/>
        </p:nvSpPr>
        <p:spPr bwMode="auto">
          <a:xfrm>
            <a:off x="1360488" y="2319338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39" name="Line 31"/>
          <p:cNvSpPr>
            <a:spLocks noChangeAspect="1" noChangeShapeType="1"/>
          </p:cNvSpPr>
          <p:nvPr/>
        </p:nvSpPr>
        <p:spPr bwMode="auto">
          <a:xfrm>
            <a:off x="1360488" y="2779713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40" name="Line 32"/>
          <p:cNvSpPr>
            <a:spLocks noChangeAspect="1" noChangeShapeType="1"/>
          </p:cNvSpPr>
          <p:nvPr/>
        </p:nvSpPr>
        <p:spPr bwMode="auto">
          <a:xfrm>
            <a:off x="1360488" y="3238500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41" name="Line 33"/>
          <p:cNvSpPr>
            <a:spLocks noChangeAspect="1" noChangeShapeType="1"/>
          </p:cNvSpPr>
          <p:nvPr/>
        </p:nvSpPr>
        <p:spPr bwMode="auto">
          <a:xfrm>
            <a:off x="1360488" y="3700463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42" name="Line 34"/>
          <p:cNvSpPr>
            <a:spLocks noChangeAspect="1" noChangeShapeType="1"/>
          </p:cNvSpPr>
          <p:nvPr/>
        </p:nvSpPr>
        <p:spPr bwMode="auto">
          <a:xfrm>
            <a:off x="1360488" y="4159250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43" name="Line 35"/>
          <p:cNvSpPr>
            <a:spLocks noChangeAspect="1" noChangeShapeType="1"/>
          </p:cNvSpPr>
          <p:nvPr/>
        </p:nvSpPr>
        <p:spPr bwMode="auto">
          <a:xfrm>
            <a:off x="1360488" y="4619625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44" name="Line 36"/>
          <p:cNvSpPr>
            <a:spLocks noChangeAspect="1" noChangeShapeType="1"/>
          </p:cNvSpPr>
          <p:nvPr/>
        </p:nvSpPr>
        <p:spPr bwMode="auto">
          <a:xfrm>
            <a:off x="1360488" y="5081588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45" name="Line 37"/>
          <p:cNvSpPr>
            <a:spLocks noChangeAspect="1" noChangeShapeType="1"/>
          </p:cNvSpPr>
          <p:nvPr/>
        </p:nvSpPr>
        <p:spPr bwMode="auto">
          <a:xfrm>
            <a:off x="1360488" y="5540375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46" name="Line 38"/>
          <p:cNvSpPr>
            <a:spLocks noChangeAspect="1" noChangeShapeType="1"/>
          </p:cNvSpPr>
          <p:nvPr/>
        </p:nvSpPr>
        <p:spPr bwMode="auto">
          <a:xfrm>
            <a:off x="1360488" y="6000750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47" name="Line 39"/>
          <p:cNvSpPr>
            <a:spLocks noChangeAspect="1" noChangeShapeType="1"/>
          </p:cNvSpPr>
          <p:nvPr/>
        </p:nvSpPr>
        <p:spPr bwMode="auto">
          <a:xfrm rot="5400000">
            <a:off x="1407319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48" name="Line 40"/>
          <p:cNvSpPr>
            <a:spLocks noChangeAspect="1" noChangeShapeType="1"/>
          </p:cNvSpPr>
          <p:nvPr/>
        </p:nvSpPr>
        <p:spPr bwMode="auto">
          <a:xfrm rot="5400000">
            <a:off x="8120857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49" name="Line 41"/>
          <p:cNvSpPr>
            <a:spLocks noChangeAspect="1" noChangeShapeType="1"/>
          </p:cNvSpPr>
          <p:nvPr/>
        </p:nvSpPr>
        <p:spPr bwMode="auto">
          <a:xfrm rot="5400000">
            <a:off x="2005807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50" name="Line 42"/>
          <p:cNvSpPr>
            <a:spLocks noChangeAspect="1" noChangeShapeType="1"/>
          </p:cNvSpPr>
          <p:nvPr/>
        </p:nvSpPr>
        <p:spPr bwMode="auto">
          <a:xfrm rot="5400000">
            <a:off x="2616994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51" name="Line 43"/>
          <p:cNvSpPr>
            <a:spLocks noChangeAspect="1" noChangeShapeType="1"/>
          </p:cNvSpPr>
          <p:nvPr/>
        </p:nvSpPr>
        <p:spPr bwMode="auto">
          <a:xfrm rot="5400000">
            <a:off x="3228182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52" name="Line 44"/>
          <p:cNvSpPr>
            <a:spLocks noChangeAspect="1" noChangeShapeType="1"/>
          </p:cNvSpPr>
          <p:nvPr/>
        </p:nvSpPr>
        <p:spPr bwMode="auto">
          <a:xfrm rot="5400000">
            <a:off x="3839369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53" name="Line 45"/>
          <p:cNvSpPr>
            <a:spLocks noChangeAspect="1" noChangeShapeType="1"/>
          </p:cNvSpPr>
          <p:nvPr/>
        </p:nvSpPr>
        <p:spPr bwMode="auto">
          <a:xfrm rot="5400000">
            <a:off x="4452144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54" name="Line 46"/>
          <p:cNvSpPr>
            <a:spLocks noChangeAspect="1" noChangeShapeType="1"/>
          </p:cNvSpPr>
          <p:nvPr/>
        </p:nvSpPr>
        <p:spPr bwMode="auto">
          <a:xfrm rot="5400000">
            <a:off x="5063332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55" name="Line 47"/>
          <p:cNvSpPr>
            <a:spLocks noChangeAspect="1" noChangeShapeType="1"/>
          </p:cNvSpPr>
          <p:nvPr/>
        </p:nvSpPr>
        <p:spPr bwMode="auto">
          <a:xfrm rot="5400000">
            <a:off x="5674519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56" name="Line 48"/>
          <p:cNvSpPr>
            <a:spLocks noChangeAspect="1" noChangeShapeType="1"/>
          </p:cNvSpPr>
          <p:nvPr/>
        </p:nvSpPr>
        <p:spPr bwMode="auto">
          <a:xfrm rot="5400000">
            <a:off x="6287294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57" name="Line 49"/>
          <p:cNvSpPr>
            <a:spLocks noChangeAspect="1" noChangeShapeType="1"/>
          </p:cNvSpPr>
          <p:nvPr/>
        </p:nvSpPr>
        <p:spPr bwMode="auto">
          <a:xfrm rot="5400000">
            <a:off x="6898482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58" name="Line 50"/>
          <p:cNvSpPr>
            <a:spLocks noChangeAspect="1" noChangeShapeType="1"/>
          </p:cNvSpPr>
          <p:nvPr/>
        </p:nvSpPr>
        <p:spPr bwMode="auto">
          <a:xfrm rot="5400000">
            <a:off x="7509669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17459" name="Group 51"/>
          <p:cNvGrpSpPr>
            <a:grpSpLocks/>
          </p:cNvGrpSpPr>
          <p:nvPr/>
        </p:nvGrpSpPr>
        <p:grpSpPr bwMode="auto">
          <a:xfrm>
            <a:off x="1479550" y="1406525"/>
            <a:ext cx="6494463" cy="1330325"/>
            <a:chOff x="948" y="870"/>
            <a:chExt cx="4091" cy="838"/>
          </a:xfrm>
        </p:grpSpPr>
        <p:sp>
          <p:nvSpPr>
            <p:cNvPr id="17472" name="Freeform 52"/>
            <p:cNvSpPr>
              <a:spLocks/>
            </p:cNvSpPr>
            <p:nvPr/>
          </p:nvSpPr>
          <p:spPr bwMode="auto">
            <a:xfrm>
              <a:off x="4594" y="1610"/>
              <a:ext cx="236" cy="36"/>
            </a:xfrm>
            <a:custGeom>
              <a:avLst/>
              <a:gdLst>
                <a:gd name="T0" fmla="*/ 0 w 230"/>
                <a:gd name="T1" fmla="*/ 2 h 36"/>
                <a:gd name="T2" fmla="*/ 39 w 230"/>
                <a:gd name="T3" fmla="*/ 2 h 36"/>
                <a:gd name="T4" fmla="*/ 103 w 230"/>
                <a:gd name="T5" fmla="*/ 12 h 36"/>
                <a:gd name="T6" fmla="*/ 142 w 230"/>
                <a:gd name="T7" fmla="*/ 12 h 36"/>
                <a:gd name="T8" fmla="*/ 144 w 230"/>
                <a:gd name="T9" fmla="*/ 24 h 36"/>
                <a:gd name="T10" fmla="*/ 168 w 230"/>
                <a:gd name="T11" fmla="*/ 22 h 36"/>
                <a:gd name="T12" fmla="*/ 193 w 230"/>
                <a:gd name="T13" fmla="*/ 24 h 36"/>
                <a:gd name="T14" fmla="*/ 207 w 230"/>
                <a:gd name="T15" fmla="*/ 24 h 36"/>
                <a:gd name="T16" fmla="*/ 222 w 230"/>
                <a:gd name="T17" fmla="*/ 24 h 36"/>
                <a:gd name="T18" fmla="*/ 234 w 230"/>
                <a:gd name="T19" fmla="*/ 22 h 36"/>
                <a:gd name="T20" fmla="*/ 234 w 230"/>
                <a:gd name="T21" fmla="*/ 3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"/>
                <a:gd name="T34" fmla="*/ 0 h 36"/>
                <a:gd name="T35" fmla="*/ 230 w 230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" h="36">
                  <a:moveTo>
                    <a:pt x="0" y="2"/>
                  </a:moveTo>
                  <a:cubicBezTo>
                    <a:pt x="10" y="1"/>
                    <a:pt x="21" y="0"/>
                    <a:pt x="38" y="2"/>
                  </a:cubicBezTo>
                  <a:cubicBezTo>
                    <a:pt x="55" y="4"/>
                    <a:pt x="83" y="10"/>
                    <a:pt x="100" y="12"/>
                  </a:cubicBezTo>
                  <a:cubicBezTo>
                    <a:pt x="117" y="14"/>
                    <a:pt x="131" y="10"/>
                    <a:pt x="138" y="12"/>
                  </a:cubicBezTo>
                  <a:cubicBezTo>
                    <a:pt x="145" y="14"/>
                    <a:pt x="136" y="22"/>
                    <a:pt x="140" y="24"/>
                  </a:cubicBezTo>
                  <a:cubicBezTo>
                    <a:pt x="144" y="26"/>
                    <a:pt x="156" y="22"/>
                    <a:pt x="164" y="22"/>
                  </a:cubicBezTo>
                  <a:cubicBezTo>
                    <a:pt x="172" y="22"/>
                    <a:pt x="182" y="24"/>
                    <a:pt x="188" y="24"/>
                  </a:cubicBezTo>
                  <a:cubicBezTo>
                    <a:pt x="194" y="24"/>
                    <a:pt x="197" y="24"/>
                    <a:pt x="202" y="24"/>
                  </a:cubicBezTo>
                  <a:cubicBezTo>
                    <a:pt x="207" y="24"/>
                    <a:pt x="212" y="24"/>
                    <a:pt x="216" y="24"/>
                  </a:cubicBezTo>
                  <a:cubicBezTo>
                    <a:pt x="220" y="24"/>
                    <a:pt x="226" y="20"/>
                    <a:pt x="228" y="22"/>
                  </a:cubicBezTo>
                  <a:cubicBezTo>
                    <a:pt x="230" y="24"/>
                    <a:pt x="228" y="32"/>
                    <a:pt x="228" y="36"/>
                  </a:cubicBezTo>
                </a:path>
              </a:pathLst>
            </a:custGeom>
            <a:noFill/>
            <a:ln w="317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473" name="Freeform 53"/>
            <p:cNvSpPr>
              <a:spLocks/>
            </p:cNvSpPr>
            <p:nvPr/>
          </p:nvSpPr>
          <p:spPr bwMode="auto">
            <a:xfrm>
              <a:off x="948" y="870"/>
              <a:ext cx="1380" cy="448"/>
            </a:xfrm>
            <a:custGeom>
              <a:avLst/>
              <a:gdLst>
                <a:gd name="T0" fmla="*/ 34 w 1380"/>
                <a:gd name="T1" fmla="*/ 2 h 448"/>
                <a:gd name="T2" fmla="*/ 76 w 1380"/>
                <a:gd name="T3" fmla="*/ 10 h 448"/>
                <a:gd name="T4" fmla="*/ 120 w 1380"/>
                <a:gd name="T5" fmla="*/ 14 h 448"/>
                <a:gd name="T6" fmla="*/ 164 w 1380"/>
                <a:gd name="T7" fmla="*/ 20 h 448"/>
                <a:gd name="T8" fmla="*/ 200 w 1380"/>
                <a:gd name="T9" fmla="*/ 24 h 448"/>
                <a:gd name="T10" fmla="*/ 232 w 1380"/>
                <a:gd name="T11" fmla="*/ 24 h 448"/>
                <a:gd name="T12" fmla="*/ 276 w 1380"/>
                <a:gd name="T13" fmla="*/ 36 h 448"/>
                <a:gd name="T14" fmla="*/ 328 w 1380"/>
                <a:gd name="T15" fmla="*/ 46 h 448"/>
                <a:gd name="T16" fmla="*/ 368 w 1380"/>
                <a:gd name="T17" fmla="*/ 58 h 448"/>
                <a:gd name="T18" fmla="*/ 398 w 1380"/>
                <a:gd name="T19" fmla="*/ 78 h 448"/>
                <a:gd name="T20" fmla="*/ 438 w 1380"/>
                <a:gd name="T21" fmla="*/ 84 h 448"/>
                <a:gd name="T22" fmla="*/ 476 w 1380"/>
                <a:gd name="T23" fmla="*/ 102 h 448"/>
                <a:gd name="T24" fmla="*/ 506 w 1380"/>
                <a:gd name="T25" fmla="*/ 116 h 448"/>
                <a:gd name="T26" fmla="*/ 536 w 1380"/>
                <a:gd name="T27" fmla="*/ 130 h 448"/>
                <a:gd name="T28" fmla="*/ 560 w 1380"/>
                <a:gd name="T29" fmla="*/ 144 h 448"/>
                <a:gd name="T30" fmla="*/ 616 w 1380"/>
                <a:gd name="T31" fmla="*/ 164 h 448"/>
                <a:gd name="T32" fmla="*/ 676 w 1380"/>
                <a:gd name="T33" fmla="*/ 192 h 448"/>
                <a:gd name="T34" fmla="*/ 712 w 1380"/>
                <a:gd name="T35" fmla="*/ 192 h 448"/>
                <a:gd name="T36" fmla="*/ 748 w 1380"/>
                <a:gd name="T37" fmla="*/ 210 h 448"/>
                <a:gd name="T38" fmla="*/ 780 w 1380"/>
                <a:gd name="T39" fmla="*/ 214 h 448"/>
                <a:gd name="T40" fmla="*/ 842 w 1380"/>
                <a:gd name="T41" fmla="*/ 248 h 448"/>
                <a:gd name="T42" fmla="*/ 872 w 1380"/>
                <a:gd name="T43" fmla="*/ 260 h 448"/>
                <a:gd name="T44" fmla="*/ 906 w 1380"/>
                <a:gd name="T45" fmla="*/ 282 h 448"/>
                <a:gd name="T46" fmla="*/ 952 w 1380"/>
                <a:gd name="T47" fmla="*/ 298 h 448"/>
                <a:gd name="T48" fmla="*/ 1014 w 1380"/>
                <a:gd name="T49" fmla="*/ 332 h 448"/>
                <a:gd name="T50" fmla="*/ 1034 w 1380"/>
                <a:gd name="T51" fmla="*/ 348 h 448"/>
                <a:gd name="T52" fmla="*/ 1068 w 1380"/>
                <a:gd name="T53" fmla="*/ 358 h 448"/>
                <a:gd name="T54" fmla="*/ 1114 w 1380"/>
                <a:gd name="T55" fmla="*/ 366 h 448"/>
                <a:gd name="T56" fmla="*/ 1148 w 1380"/>
                <a:gd name="T57" fmla="*/ 372 h 448"/>
                <a:gd name="T58" fmla="*/ 1184 w 1380"/>
                <a:gd name="T59" fmla="*/ 386 h 448"/>
                <a:gd name="T60" fmla="*/ 1242 w 1380"/>
                <a:gd name="T61" fmla="*/ 400 h 448"/>
                <a:gd name="T62" fmla="*/ 1272 w 1380"/>
                <a:gd name="T63" fmla="*/ 412 h 448"/>
                <a:gd name="T64" fmla="*/ 1310 w 1380"/>
                <a:gd name="T65" fmla="*/ 426 h 448"/>
                <a:gd name="T66" fmla="*/ 1344 w 1380"/>
                <a:gd name="T67" fmla="*/ 438 h 448"/>
                <a:gd name="T68" fmla="*/ 1380 w 1380"/>
                <a:gd name="T69" fmla="*/ 448 h 4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0"/>
                <a:gd name="T106" fmla="*/ 0 h 448"/>
                <a:gd name="T107" fmla="*/ 1380 w 1380"/>
                <a:gd name="T108" fmla="*/ 448 h 4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0" h="448">
                  <a:moveTo>
                    <a:pt x="0" y="0"/>
                  </a:moveTo>
                  <a:cubicBezTo>
                    <a:pt x="13" y="0"/>
                    <a:pt x="26" y="1"/>
                    <a:pt x="34" y="2"/>
                  </a:cubicBezTo>
                  <a:cubicBezTo>
                    <a:pt x="42" y="3"/>
                    <a:pt x="41" y="5"/>
                    <a:pt x="48" y="6"/>
                  </a:cubicBezTo>
                  <a:cubicBezTo>
                    <a:pt x="55" y="7"/>
                    <a:pt x="67" y="9"/>
                    <a:pt x="76" y="10"/>
                  </a:cubicBezTo>
                  <a:cubicBezTo>
                    <a:pt x="85" y="11"/>
                    <a:pt x="97" y="11"/>
                    <a:pt x="104" y="12"/>
                  </a:cubicBezTo>
                  <a:cubicBezTo>
                    <a:pt x="111" y="13"/>
                    <a:pt x="115" y="13"/>
                    <a:pt x="120" y="14"/>
                  </a:cubicBezTo>
                  <a:cubicBezTo>
                    <a:pt x="125" y="15"/>
                    <a:pt x="127" y="17"/>
                    <a:pt x="134" y="18"/>
                  </a:cubicBezTo>
                  <a:cubicBezTo>
                    <a:pt x="141" y="19"/>
                    <a:pt x="157" y="19"/>
                    <a:pt x="164" y="20"/>
                  </a:cubicBezTo>
                  <a:cubicBezTo>
                    <a:pt x="171" y="21"/>
                    <a:pt x="172" y="21"/>
                    <a:pt x="178" y="22"/>
                  </a:cubicBezTo>
                  <a:cubicBezTo>
                    <a:pt x="184" y="23"/>
                    <a:pt x="193" y="24"/>
                    <a:pt x="200" y="24"/>
                  </a:cubicBezTo>
                  <a:cubicBezTo>
                    <a:pt x="207" y="24"/>
                    <a:pt x="213" y="24"/>
                    <a:pt x="218" y="24"/>
                  </a:cubicBezTo>
                  <a:cubicBezTo>
                    <a:pt x="223" y="24"/>
                    <a:pt x="226" y="23"/>
                    <a:pt x="232" y="24"/>
                  </a:cubicBezTo>
                  <a:cubicBezTo>
                    <a:pt x="238" y="25"/>
                    <a:pt x="247" y="30"/>
                    <a:pt x="254" y="32"/>
                  </a:cubicBezTo>
                  <a:cubicBezTo>
                    <a:pt x="261" y="34"/>
                    <a:pt x="268" y="35"/>
                    <a:pt x="276" y="36"/>
                  </a:cubicBezTo>
                  <a:cubicBezTo>
                    <a:pt x="284" y="37"/>
                    <a:pt x="295" y="38"/>
                    <a:pt x="304" y="40"/>
                  </a:cubicBezTo>
                  <a:cubicBezTo>
                    <a:pt x="313" y="42"/>
                    <a:pt x="322" y="44"/>
                    <a:pt x="328" y="46"/>
                  </a:cubicBezTo>
                  <a:cubicBezTo>
                    <a:pt x="334" y="48"/>
                    <a:pt x="335" y="52"/>
                    <a:pt x="342" y="54"/>
                  </a:cubicBezTo>
                  <a:cubicBezTo>
                    <a:pt x="349" y="56"/>
                    <a:pt x="361" y="55"/>
                    <a:pt x="368" y="58"/>
                  </a:cubicBezTo>
                  <a:cubicBezTo>
                    <a:pt x="375" y="61"/>
                    <a:pt x="379" y="69"/>
                    <a:pt x="384" y="72"/>
                  </a:cubicBezTo>
                  <a:cubicBezTo>
                    <a:pt x="389" y="75"/>
                    <a:pt x="391" y="76"/>
                    <a:pt x="398" y="78"/>
                  </a:cubicBezTo>
                  <a:cubicBezTo>
                    <a:pt x="405" y="80"/>
                    <a:pt x="417" y="81"/>
                    <a:pt x="424" y="82"/>
                  </a:cubicBezTo>
                  <a:cubicBezTo>
                    <a:pt x="431" y="83"/>
                    <a:pt x="431" y="82"/>
                    <a:pt x="438" y="84"/>
                  </a:cubicBezTo>
                  <a:cubicBezTo>
                    <a:pt x="445" y="86"/>
                    <a:pt x="458" y="91"/>
                    <a:pt x="464" y="94"/>
                  </a:cubicBezTo>
                  <a:cubicBezTo>
                    <a:pt x="470" y="97"/>
                    <a:pt x="472" y="100"/>
                    <a:pt x="476" y="102"/>
                  </a:cubicBezTo>
                  <a:cubicBezTo>
                    <a:pt x="480" y="104"/>
                    <a:pt x="483" y="106"/>
                    <a:pt x="488" y="108"/>
                  </a:cubicBezTo>
                  <a:cubicBezTo>
                    <a:pt x="493" y="110"/>
                    <a:pt x="501" y="114"/>
                    <a:pt x="506" y="116"/>
                  </a:cubicBezTo>
                  <a:cubicBezTo>
                    <a:pt x="511" y="118"/>
                    <a:pt x="515" y="120"/>
                    <a:pt x="520" y="122"/>
                  </a:cubicBezTo>
                  <a:cubicBezTo>
                    <a:pt x="525" y="124"/>
                    <a:pt x="531" y="128"/>
                    <a:pt x="536" y="130"/>
                  </a:cubicBezTo>
                  <a:cubicBezTo>
                    <a:pt x="541" y="132"/>
                    <a:pt x="544" y="130"/>
                    <a:pt x="548" y="132"/>
                  </a:cubicBezTo>
                  <a:cubicBezTo>
                    <a:pt x="552" y="134"/>
                    <a:pt x="552" y="140"/>
                    <a:pt x="560" y="144"/>
                  </a:cubicBezTo>
                  <a:cubicBezTo>
                    <a:pt x="568" y="148"/>
                    <a:pt x="589" y="155"/>
                    <a:pt x="598" y="158"/>
                  </a:cubicBezTo>
                  <a:cubicBezTo>
                    <a:pt x="607" y="161"/>
                    <a:pt x="606" y="160"/>
                    <a:pt x="616" y="164"/>
                  </a:cubicBezTo>
                  <a:cubicBezTo>
                    <a:pt x="626" y="168"/>
                    <a:pt x="650" y="177"/>
                    <a:pt x="660" y="182"/>
                  </a:cubicBezTo>
                  <a:cubicBezTo>
                    <a:pt x="670" y="187"/>
                    <a:pt x="671" y="190"/>
                    <a:pt x="676" y="192"/>
                  </a:cubicBezTo>
                  <a:cubicBezTo>
                    <a:pt x="681" y="194"/>
                    <a:pt x="686" y="196"/>
                    <a:pt x="692" y="196"/>
                  </a:cubicBezTo>
                  <a:cubicBezTo>
                    <a:pt x="698" y="196"/>
                    <a:pt x="706" y="191"/>
                    <a:pt x="712" y="192"/>
                  </a:cubicBezTo>
                  <a:cubicBezTo>
                    <a:pt x="718" y="193"/>
                    <a:pt x="722" y="197"/>
                    <a:pt x="728" y="200"/>
                  </a:cubicBezTo>
                  <a:cubicBezTo>
                    <a:pt x="734" y="203"/>
                    <a:pt x="742" y="208"/>
                    <a:pt x="748" y="210"/>
                  </a:cubicBezTo>
                  <a:cubicBezTo>
                    <a:pt x="754" y="212"/>
                    <a:pt x="759" y="213"/>
                    <a:pt x="764" y="214"/>
                  </a:cubicBezTo>
                  <a:cubicBezTo>
                    <a:pt x="769" y="215"/>
                    <a:pt x="771" y="209"/>
                    <a:pt x="780" y="214"/>
                  </a:cubicBezTo>
                  <a:cubicBezTo>
                    <a:pt x="789" y="219"/>
                    <a:pt x="808" y="238"/>
                    <a:pt x="818" y="244"/>
                  </a:cubicBezTo>
                  <a:cubicBezTo>
                    <a:pt x="828" y="250"/>
                    <a:pt x="835" y="246"/>
                    <a:pt x="842" y="248"/>
                  </a:cubicBezTo>
                  <a:cubicBezTo>
                    <a:pt x="849" y="250"/>
                    <a:pt x="855" y="252"/>
                    <a:pt x="860" y="254"/>
                  </a:cubicBezTo>
                  <a:cubicBezTo>
                    <a:pt x="865" y="256"/>
                    <a:pt x="868" y="258"/>
                    <a:pt x="872" y="260"/>
                  </a:cubicBezTo>
                  <a:cubicBezTo>
                    <a:pt x="876" y="262"/>
                    <a:pt x="878" y="264"/>
                    <a:pt x="884" y="268"/>
                  </a:cubicBezTo>
                  <a:cubicBezTo>
                    <a:pt x="890" y="272"/>
                    <a:pt x="898" y="278"/>
                    <a:pt x="906" y="282"/>
                  </a:cubicBezTo>
                  <a:cubicBezTo>
                    <a:pt x="914" y="286"/>
                    <a:pt x="926" y="287"/>
                    <a:pt x="934" y="290"/>
                  </a:cubicBezTo>
                  <a:cubicBezTo>
                    <a:pt x="942" y="293"/>
                    <a:pt x="944" y="293"/>
                    <a:pt x="952" y="298"/>
                  </a:cubicBezTo>
                  <a:cubicBezTo>
                    <a:pt x="960" y="303"/>
                    <a:pt x="974" y="316"/>
                    <a:pt x="984" y="322"/>
                  </a:cubicBezTo>
                  <a:cubicBezTo>
                    <a:pt x="994" y="328"/>
                    <a:pt x="1006" y="330"/>
                    <a:pt x="1014" y="332"/>
                  </a:cubicBezTo>
                  <a:cubicBezTo>
                    <a:pt x="1022" y="334"/>
                    <a:pt x="1031" y="333"/>
                    <a:pt x="1034" y="336"/>
                  </a:cubicBezTo>
                  <a:cubicBezTo>
                    <a:pt x="1037" y="339"/>
                    <a:pt x="1031" y="345"/>
                    <a:pt x="1034" y="348"/>
                  </a:cubicBezTo>
                  <a:cubicBezTo>
                    <a:pt x="1037" y="351"/>
                    <a:pt x="1044" y="354"/>
                    <a:pt x="1050" y="356"/>
                  </a:cubicBezTo>
                  <a:cubicBezTo>
                    <a:pt x="1056" y="358"/>
                    <a:pt x="1062" y="357"/>
                    <a:pt x="1068" y="358"/>
                  </a:cubicBezTo>
                  <a:cubicBezTo>
                    <a:pt x="1074" y="359"/>
                    <a:pt x="1080" y="361"/>
                    <a:pt x="1088" y="362"/>
                  </a:cubicBezTo>
                  <a:cubicBezTo>
                    <a:pt x="1096" y="363"/>
                    <a:pt x="1107" y="365"/>
                    <a:pt x="1114" y="366"/>
                  </a:cubicBezTo>
                  <a:cubicBezTo>
                    <a:pt x="1121" y="367"/>
                    <a:pt x="1122" y="367"/>
                    <a:pt x="1128" y="368"/>
                  </a:cubicBezTo>
                  <a:cubicBezTo>
                    <a:pt x="1134" y="369"/>
                    <a:pt x="1142" y="370"/>
                    <a:pt x="1148" y="372"/>
                  </a:cubicBezTo>
                  <a:cubicBezTo>
                    <a:pt x="1154" y="374"/>
                    <a:pt x="1158" y="378"/>
                    <a:pt x="1164" y="380"/>
                  </a:cubicBezTo>
                  <a:cubicBezTo>
                    <a:pt x="1170" y="382"/>
                    <a:pt x="1176" y="383"/>
                    <a:pt x="1184" y="386"/>
                  </a:cubicBezTo>
                  <a:cubicBezTo>
                    <a:pt x="1192" y="389"/>
                    <a:pt x="1200" y="398"/>
                    <a:pt x="1210" y="400"/>
                  </a:cubicBezTo>
                  <a:cubicBezTo>
                    <a:pt x="1220" y="402"/>
                    <a:pt x="1234" y="398"/>
                    <a:pt x="1242" y="400"/>
                  </a:cubicBezTo>
                  <a:cubicBezTo>
                    <a:pt x="1250" y="402"/>
                    <a:pt x="1253" y="408"/>
                    <a:pt x="1258" y="410"/>
                  </a:cubicBezTo>
                  <a:cubicBezTo>
                    <a:pt x="1263" y="412"/>
                    <a:pt x="1267" y="410"/>
                    <a:pt x="1272" y="412"/>
                  </a:cubicBezTo>
                  <a:cubicBezTo>
                    <a:pt x="1277" y="414"/>
                    <a:pt x="1284" y="418"/>
                    <a:pt x="1290" y="420"/>
                  </a:cubicBezTo>
                  <a:cubicBezTo>
                    <a:pt x="1296" y="422"/>
                    <a:pt x="1304" y="424"/>
                    <a:pt x="1310" y="426"/>
                  </a:cubicBezTo>
                  <a:cubicBezTo>
                    <a:pt x="1316" y="428"/>
                    <a:pt x="1322" y="432"/>
                    <a:pt x="1328" y="434"/>
                  </a:cubicBezTo>
                  <a:cubicBezTo>
                    <a:pt x="1334" y="436"/>
                    <a:pt x="1339" y="437"/>
                    <a:pt x="1344" y="438"/>
                  </a:cubicBezTo>
                  <a:cubicBezTo>
                    <a:pt x="1349" y="439"/>
                    <a:pt x="1350" y="438"/>
                    <a:pt x="1356" y="440"/>
                  </a:cubicBezTo>
                  <a:cubicBezTo>
                    <a:pt x="1362" y="442"/>
                    <a:pt x="1374" y="447"/>
                    <a:pt x="1380" y="448"/>
                  </a:cubicBezTo>
                </a:path>
              </a:pathLst>
            </a:custGeom>
            <a:noFill/>
            <a:ln w="317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474" name="Freeform 54"/>
            <p:cNvSpPr>
              <a:spLocks/>
            </p:cNvSpPr>
            <p:nvPr/>
          </p:nvSpPr>
          <p:spPr bwMode="auto">
            <a:xfrm>
              <a:off x="2326" y="1314"/>
              <a:ext cx="866" cy="160"/>
            </a:xfrm>
            <a:custGeom>
              <a:avLst/>
              <a:gdLst>
                <a:gd name="T0" fmla="*/ 0 w 866"/>
                <a:gd name="T1" fmla="*/ 0 h 160"/>
                <a:gd name="T2" fmla="*/ 42 w 866"/>
                <a:gd name="T3" fmla="*/ 2 h 160"/>
                <a:gd name="T4" fmla="*/ 56 w 866"/>
                <a:gd name="T5" fmla="*/ 12 h 160"/>
                <a:gd name="T6" fmla="*/ 72 w 866"/>
                <a:gd name="T7" fmla="*/ 16 h 160"/>
                <a:gd name="T8" fmla="*/ 94 w 866"/>
                <a:gd name="T9" fmla="*/ 12 h 160"/>
                <a:gd name="T10" fmla="*/ 120 w 866"/>
                <a:gd name="T11" fmla="*/ 28 h 160"/>
                <a:gd name="T12" fmla="*/ 148 w 866"/>
                <a:gd name="T13" fmla="*/ 36 h 160"/>
                <a:gd name="T14" fmla="*/ 164 w 866"/>
                <a:gd name="T15" fmla="*/ 44 h 160"/>
                <a:gd name="T16" fmla="*/ 174 w 866"/>
                <a:gd name="T17" fmla="*/ 50 h 160"/>
                <a:gd name="T18" fmla="*/ 194 w 866"/>
                <a:gd name="T19" fmla="*/ 58 h 160"/>
                <a:gd name="T20" fmla="*/ 210 w 866"/>
                <a:gd name="T21" fmla="*/ 62 h 160"/>
                <a:gd name="T22" fmla="*/ 224 w 866"/>
                <a:gd name="T23" fmla="*/ 68 h 160"/>
                <a:gd name="T24" fmla="*/ 244 w 866"/>
                <a:gd name="T25" fmla="*/ 70 h 160"/>
                <a:gd name="T26" fmla="*/ 258 w 866"/>
                <a:gd name="T27" fmla="*/ 76 h 160"/>
                <a:gd name="T28" fmla="*/ 280 w 866"/>
                <a:gd name="T29" fmla="*/ 80 h 160"/>
                <a:gd name="T30" fmla="*/ 300 w 866"/>
                <a:gd name="T31" fmla="*/ 82 h 160"/>
                <a:gd name="T32" fmla="*/ 316 w 866"/>
                <a:gd name="T33" fmla="*/ 84 h 160"/>
                <a:gd name="T34" fmla="*/ 336 w 866"/>
                <a:gd name="T35" fmla="*/ 90 h 160"/>
                <a:gd name="T36" fmla="*/ 362 w 866"/>
                <a:gd name="T37" fmla="*/ 92 h 160"/>
                <a:gd name="T38" fmla="*/ 376 w 866"/>
                <a:gd name="T39" fmla="*/ 92 h 160"/>
                <a:gd name="T40" fmla="*/ 408 w 866"/>
                <a:gd name="T41" fmla="*/ 102 h 160"/>
                <a:gd name="T42" fmla="*/ 434 w 866"/>
                <a:gd name="T43" fmla="*/ 104 h 160"/>
                <a:gd name="T44" fmla="*/ 454 w 866"/>
                <a:gd name="T45" fmla="*/ 108 h 160"/>
                <a:gd name="T46" fmla="*/ 468 w 866"/>
                <a:gd name="T47" fmla="*/ 112 h 160"/>
                <a:gd name="T48" fmla="*/ 484 w 866"/>
                <a:gd name="T49" fmla="*/ 116 h 160"/>
                <a:gd name="T50" fmla="*/ 504 w 866"/>
                <a:gd name="T51" fmla="*/ 118 h 160"/>
                <a:gd name="T52" fmla="*/ 518 w 866"/>
                <a:gd name="T53" fmla="*/ 120 h 160"/>
                <a:gd name="T54" fmla="*/ 534 w 866"/>
                <a:gd name="T55" fmla="*/ 126 h 160"/>
                <a:gd name="T56" fmla="*/ 550 w 866"/>
                <a:gd name="T57" fmla="*/ 128 h 160"/>
                <a:gd name="T58" fmla="*/ 570 w 866"/>
                <a:gd name="T59" fmla="*/ 132 h 160"/>
                <a:gd name="T60" fmla="*/ 582 w 866"/>
                <a:gd name="T61" fmla="*/ 134 h 160"/>
                <a:gd name="T62" fmla="*/ 604 w 866"/>
                <a:gd name="T63" fmla="*/ 140 h 160"/>
                <a:gd name="T64" fmla="*/ 622 w 866"/>
                <a:gd name="T65" fmla="*/ 142 h 160"/>
                <a:gd name="T66" fmla="*/ 634 w 866"/>
                <a:gd name="T67" fmla="*/ 144 h 160"/>
                <a:gd name="T68" fmla="*/ 648 w 866"/>
                <a:gd name="T69" fmla="*/ 146 h 160"/>
                <a:gd name="T70" fmla="*/ 664 w 866"/>
                <a:gd name="T71" fmla="*/ 148 h 160"/>
                <a:gd name="T72" fmla="*/ 676 w 866"/>
                <a:gd name="T73" fmla="*/ 148 h 160"/>
                <a:gd name="T74" fmla="*/ 704 w 866"/>
                <a:gd name="T75" fmla="*/ 150 h 160"/>
                <a:gd name="T76" fmla="*/ 720 w 866"/>
                <a:gd name="T77" fmla="*/ 150 h 160"/>
                <a:gd name="T78" fmla="*/ 732 w 866"/>
                <a:gd name="T79" fmla="*/ 158 h 160"/>
                <a:gd name="T80" fmla="*/ 746 w 866"/>
                <a:gd name="T81" fmla="*/ 158 h 160"/>
                <a:gd name="T82" fmla="*/ 776 w 866"/>
                <a:gd name="T83" fmla="*/ 160 h 160"/>
                <a:gd name="T84" fmla="*/ 800 w 866"/>
                <a:gd name="T85" fmla="*/ 158 h 160"/>
                <a:gd name="T86" fmla="*/ 822 w 866"/>
                <a:gd name="T87" fmla="*/ 160 h 160"/>
                <a:gd name="T88" fmla="*/ 866 w 866"/>
                <a:gd name="T89" fmla="*/ 160 h 1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6"/>
                <a:gd name="T136" fmla="*/ 0 h 160"/>
                <a:gd name="T137" fmla="*/ 866 w 866"/>
                <a:gd name="T138" fmla="*/ 160 h 1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6" h="160">
                  <a:moveTo>
                    <a:pt x="0" y="0"/>
                  </a:moveTo>
                  <a:cubicBezTo>
                    <a:pt x="16" y="0"/>
                    <a:pt x="33" y="0"/>
                    <a:pt x="42" y="2"/>
                  </a:cubicBezTo>
                  <a:cubicBezTo>
                    <a:pt x="51" y="4"/>
                    <a:pt x="51" y="10"/>
                    <a:pt x="56" y="12"/>
                  </a:cubicBezTo>
                  <a:cubicBezTo>
                    <a:pt x="61" y="14"/>
                    <a:pt x="66" y="16"/>
                    <a:pt x="72" y="16"/>
                  </a:cubicBezTo>
                  <a:cubicBezTo>
                    <a:pt x="78" y="16"/>
                    <a:pt x="86" y="10"/>
                    <a:pt x="94" y="12"/>
                  </a:cubicBezTo>
                  <a:cubicBezTo>
                    <a:pt x="102" y="14"/>
                    <a:pt x="111" y="24"/>
                    <a:pt x="120" y="28"/>
                  </a:cubicBezTo>
                  <a:cubicBezTo>
                    <a:pt x="129" y="32"/>
                    <a:pt x="141" y="33"/>
                    <a:pt x="148" y="36"/>
                  </a:cubicBezTo>
                  <a:cubicBezTo>
                    <a:pt x="155" y="39"/>
                    <a:pt x="160" y="42"/>
                    <a:pt x="164" y="44"/>
                  </a:cubicBezTo>
                  <a:cubicBezTo>
                    <a:pt x="168" y="46"/>
                    <a:pt x="169" y="48"/>
                    <a:pt x="174" y="50"/>
                  </a:cubicBezTo>
                  <a:cubicBezTo>
                    <a:pt x="179" y="52"/>
                    <a:pt x="188" y="56"/>
                    <a:pt x="194" y="58"/>
                  </a:cubicBezTo>
                  <a:cubicBezTo>
                    <a:pt x="200" y="60"/>
                    <a:pt x="205" y="60"/>
                    <a:pt x="210" y="62"/>
                  </a:cubicBezTo>
                  <a:cubicBezTo>
                    <a:pt x="215" y="64"/>
                    <a:pt x="218" y="67"/>
                    <a:pt x="224" y="68"/>
                  </a:cubicBezTo>
                  <a:cubicBezTo>
                    <a:pt x="230" y="69"/>
                    <a:pt x="238" y="69"/>
                    <a:pt x="244" y="70"/>
                  </a:cubicBezTo>
                  <a:cubicBezTo>
                    <a:pt x="250" y="71"/>
                    <a:pt x="252" y="74"/>
                    <a:pt x="258" y="76"/>
                  </a:cubicBezTo>
                  <a:cubicBezTo>
                    <a:pt x="264" y="78"/>
                    <a:pt x="273" y="79"/>
                    <a:pt x="280" y="80"/>
                  </a:cubicBezTo>
                  <a:cubicBezTo>
                    <a:pt x="287" y="81"/>
                    <a:pt x="294" y="81"/>
                    <a:pt x="300" y="82"/>
                  </a:cubicBezTo>
                  <a:cubicBezTo>
                    <a:pt x="306" y="83"/>
                    <a:pt x="310" y="83"/>
                    <a:pt x="316" y="84"/>
                  </a:cubicBezTo>
                  <a:cubicBezTo>
                    <a:pt x="322" y="85"/>
                    <a:pt x="328" y="89"/>
                    <a:pt x="336" y="90"/>
                  </a:cubicBezTo>
                  <a:cubicBezTo>
                    <a:pt x="344" y="91"/>
                    <a:pt x="355" y="92"/>
                    <a:pt x="362" y="92"/>
                  </a:cubicBezTo>
                  <a:cubicBezTo>
                    <a:pt x="369" y="92"/>
                    <a:pt x="368" y="90"/>
                    <a:pt x="376" y="92"/>
                  </a:cubicBezTo>
                  <a:cubicBezTo>
                    <a:pt x="384" y="94"/>
                    <a:pt x="398" y="100"/>
                    <a:pt x="408" y="102"/>
                  </a:cubicBezTo>
                  <a:cubicBezTo>
                    <a:pt x="418" y="104"/>
                    <a:pt x="426" y="103"/>
                    <a:pt x="434" y="104"/>
                  </a:cubicBezTo>
                  <a:cubicBezTo>
                    <a:pt x="442" y="105"/>
                    <a:pt x="448" y="107"/>
                    <a:pt x="454" y="108"/>
                  </a:cubicBezTo>
                  <a:cubicBezTo>
                    <a:pt x="460" y="109"/>
                    <a:pt x="463" y="111"/>
                    <a:pt x="468" y="112"/>
                  </a:cubicBezTo>
                  <a:cubicBezTo>
                    <a:pt x="473" y="113"/>
                    <a:pt x="478" y="115"/>
                    <a:pt x="484" y="116"/>
                  </a:cubicBezTo>
                  <a:cubicBezTo>
                    <a:pt x="490" y="117"/>
                    <a:pt x="498" y="117"/>
                    <a:pt x="504" y="118"/>
                  </a:cubicBezTo>
                  <a:cubicBezTo>
                    <a:pt x="510" y="119"/>
                    <a:pt x="513" y="119"/>
                    <a:pt x="518" y="120"/>
                  </a:cubicBezTo>
                  <a:cubicBezTo>
                    <a:pt x="523" y="121"/>
                    <a:pt x="529" y="125"/>
                    <a:pt x="534" y="126"/>
                  </a:cubicBezTo>
                  <a:cubicBezTo>
                    <a:pt x="539" y="127"/>
                    <a:pt x="544" y="127"/>
                    <a:pt x="550" y="128"/>
                  </a:cubicBezTo>
                  <a:cubicBezTo>
                    <a:pt x="556" y="129"/>
                    <a:pt x="565" y="131"/>
                    <a:pt x="570" y="132"/>
                  </a:cubicBezTo>
                  <a:cubicBezTo>
                    <a:pt x="575" y="133"/>
                    <a:pt x="576" y="133"/>
                    <a:pt x="582" y="134"/>
                  </a:cubicBezTo>
                  <a:cubicBezTo>
                    <a:pt x="588" y="135"/>
                    <a:pt x="597" y="139"/>
                    <a:pt x="604" y="140"/>
                  </a:cubicBezTo>
                  <a:cubicBezTo>
                    <a:pt x="611" y="141"/>
                    <a:pt x="617" y="141"/>
                    <a:pt x="622" y="142"/>
                  </a:cubicBezTo>
                  <a:cubicBezTo>
                    <a:pt x="627" y="143"/>
                    <a:pt x="630" y="143"/>
                    <a:pt x="634" y="144"/>
                  </a:cubicBezTo>
                  <a:cubicBezTo>
                    <a:pt x="638" y="145"/>
                    <a:pt x="643" y="145"/>
                    <a:pt x="648" y="146"/>
                  </a:cubicBezTo>
                  <a:cubicBezTo>
                    <a:pt x="653" y="147"/>
                    <a:pt x="659" y="148"/>
                    <a:pt x="664" y="148"/>
                  </a:cubicBezTo>
                  <a:cubicBezTo>
                    <a:pt x="669" y="148"/>
                    <a:pt x="669" y="148"/>
                    <a:pt x="676" y="148"/>
                  </a:cubicBezTo>
                  <a:cubicBezTo>
                    <a:pt x="683" y="148"/>
                    <a:pt x="697" y="150"/>
                    <a:pt x="704" y="150"/>
                  </a:cubicBezTo>
                  <a:cubicBezTo>
                    <a:pt x="711" y="150"/>
                    <a:pt x="715" y="149"/>
                    <a:pt x="720" y="150"/>
                  </a:cubicBezTo>
                  <a:cubicBezTo>
                    <a:pt x="725" y="151"/>
                    <a:pt x="728" y="157"/>
                    <a:pt x="732" y="158"/>
                  </a:cubicBezTo>
                  <a:cubicBezTo>
                    <a:pt x="736" y="159"/>
                    <a:pt x="739" y="158"/>
                    <a:pt x="746" y="158"/>
                  </a:cubicBezTo>
                  <a:cubicBezTo>
                    <a:pt x="753" y="158"/>
                    <a:pt x="767" y="160"/>
                    <a:pt x="776" y="160"/>
                  </a:cubicBezTo>
                  <a:cubicBezTo>
                    <a:pt x="785" y="160"/>
                    <a:pt x="792" y="158"/>
                    <a:pt x="800" y="158"/>
                  </a:cubicBezTo>
                  <a:cubicBezTo>
                    <a:pt x="808" y="158"/>
                    <a:pt x="811" y="160"/>
                    <a:pt x="822" y="160"/>
                  </a:cubicBezTo>
                  <a:cubicBezTo>
                    <a:pt x="833" y="160"/>
                    <a:pt x="858" y="160"/>
                    <a:pt x="866" y="160"/>
                  </a:cubicBezTo>
                </a:path>
              </a:pathLst>
            </a:custGeom>
            <a:noFill/>
            <a:ln w="317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475" name="Freeform 55"/>
            <p:cNvSpPr>
              <a:spLocks/>
            </p:cNvSpPr>
            <p:nvPr/>
          </p:nvSpPr>
          <p:spPr bwMode="auto">
            <a:xfrm>
              <a:off x="3192" y="1474"/>
              <a:ext cx="324" cy="28"/>
            </a:xfrm>
            <a:custGeom>
              <a:avLst/>
              <a:gdLst>
                <a:gd name="T0" fmla="*/ 0 w 318"/>
                <a:gd name="T1" fmla="*/ 2 h 28"/>
                <a:gd name="T2" fmla="*/ 29 w 318"/>
                <a:gd name="T3" fmla="*/ 0 h 28"/>
                <a:gd name="T4" fmla="*/ 45 w 318"/>
                <a:gd name="T5" fmla="*/ 4 h 28"/>
                <a:gd name="T6" fmla="*/ 65 w 318"/>
                <a:gd name="T7" fmla="*/ 4 h 28"/>
                <a:gd name="T8" fmla="*/ 108 w 318"/>
                <a:gd name="T9" fmla="*/ 8 h 28"/>
                <a:gd name="T10" fmla="*/ 143 w 318"/>
                <a:gd name="T11" fmla="*/ 18 h 28"/>
                <a:gd name="T12" fmla="*/ 161 w 318"/>
                <a:gd name="T13" fmla="*/ 20 h 28"/>
                <a:gd name="T14" fmla="*/ 183 w 318"/>
                <a:gd name="T15" fmla="*/ 20 h 28"/>
                <a:gd name="T16" fmla="*/ 224 w 318"/>
                <a:gd name="T17" fmla="*/ 26 h 28"/>
                <a:gd name="T18" fmla="*/ 236 w 318"/>
                <a:gd name="T19" fmla="*/ 26 h 28"/>
                <a:gd name="T20" fmla="*/ 255 w 318"/>
                <a:gd name="T21" fmla="*/ 26 h 28"/>
                <a:gd name="T22" fmla="*/ 267 w 318"/>
                <a:gd name="T23" fmla="*/ 28 h 28"/>
                <a:gd name="T24" fmla="*/ 324 w 318"/>
                <a:gd name="T25" fmla="*/ 28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8"/>
                <a:gd name="T40" fmla="*/ 0 h 28"/>
                <a:gd name="T41" fmla="*/ 318 w 318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8" h="28">
                  <a:moveTo>
                    <a:pt x="0" y="2"/>
                  </a:moveTo>
                  <a:cubicBezTo>
                    <a:pt x="10" y="1"/>
                    <a:pt x="21" y="0"/>
                    <a:pt x="28" y="0"/>
                  </a:cubicBezTo>
                  <a:cubicBezTo>
                    <a:pt x="35" y="0"/>
                    <a:pt x="38" y="3"/>
                    <a:pt x="44" y="4"/>
                  </a:cubicBezTo>
                  <a:cubicBezTo>
                    <a:pt x="50" y="5"/>
                    <a:pt x="54" y="3"/>
                    <a:pt x="64" y="4"/>
                  </a:cubicBezTo>
                  <a:cubicBezTo>
                    <a:pt x="74" y="5"/>
                    <a:pt x="93" y="6"/>
                    <a:pt x="106" y="8"/>
                  </a:cubicBezTo>
                  <a:cubicBezTo>
                    <a:pt x="119" y="10"/>
                    <a:pt x="131" y="16"/>
                    <a:pt x="140" y="18"/>
                  </a:cubicBezTo>
                  <a:cubicBezTo>
                    <a:pt x="149" y="20"/>
                    <a:pt x="151" y="20"/>
                    <a:pt x="158" y="20"/>
                  </a:cubicBezTo>
                  <a:cubicBezTo>
                    <a:pt x="165" y="20"/>
                    <a:pt x="170" y="19"/>
                    <a:pt x="180" y="20"/>
                  </a:cubicBezTo>
                  <a:cubicBezTo>
                    <a:pt x="190" y="21"/>
                    <a:pt x="211" y="25"/>
                    <a:pt x="220" y="26"/>
                  </a:cubicBezTo>
                  <a:cubicBezTo>
                    <a:pt x="229" y="27"/>
                    <a:pt x="227" y="26"/>
                    <a:pt x="232" y="26"/>
                  </a:cubicBezTo>
                  <a:cubicBezTo>
                    <a:pt x="237" y="26"/>
                    <a:pt x="245" y="26"/>
                    <a:pt x="250" y="26"/>
                  </a:cubicBezTo>
                  <a:cubicBezTo>
                    <a:pt x="255" y="26"/>
                    <a:pt x="251" y="28"/>
                    <a:pt x="262" y="28"/>
                  </a:cubicBezTo>
                  <a:cubicBezTo>
                    <a:pt x="273" y="28"/>
                    <a:pt x="295" y="28"/>
                    <a:pt x="318" y="28"/>
                  </a:cubicBezTo>
                </a:path>
              </a:pathLst>
            </a:custGeom>
            <a:noFill/>
            <a:ln w="317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476" name="Freeform 56"/>
            <p:cNvSpPr>
              <a:spLocks/>
            </p:cNvSpPr>
            <p:nvPr/>
          </p:nvSpPr>
          <p:spPr bwMode="auto">
            <a:xfrm>
              <a:off x="3516" y="1504"/>
              <a:ext cx="1084" cy="103"/>
            </a:xfrm>
            <a:custGeom>
              <a:avLst/>
              <a:gdLst>
                <a:gd name="T0" fmla="*/ 0 w 1078"/>
                <a:gd name="T1" fmla="*/ 0 h 103"/>
                <a:gd name="T2" fmla="*/ 38 w 1078"/>
                <a:gd name="T3" fmla="*/ 10 h 103"/>
                <a:gd name="T4" fmla="*/ 64 w 1078"/>
                <a:gd name="T5" fmla="*/ 8 h 103"/>
                <a:gd name="T6" fmla="*/ 91 w 1078"/>
                <a:gd name="T7" fmla="*/ 10 h 103"/>
                <a:gd name="T8" fmla="*/ 113 w 1078"/>
                <a:gd name="T9" fmla="*/ 14 h 103"/>
                <a:gd name="T10" fmla="*/ 125 w 1078"/>
                <a:gd name="T11" fmla="*/ 18 h 103"/>
                <a:gd name="T12" fmla="*/ 272 w 1078"/>
                <a:gd name="T13" fmla="*/ 20 h 103"/>
                <a:gd name="T14" fmla="*/ 308 w 1078"/>
                <a:gd name="T15" fmla="*/ 26 h 103"/>
                <a:gd name="T16" fmla="*/ 340 w 1078"/>
                <a:gd name="T17" fmla="*/ 28 h 103"/>
                <a:gd name="T18" fmla="*/ 390 w 1078"/>
                <a:gd name="T19" fmla="*/ 32 h 103"/>
                <a:gd name="T20" fmla="*/ 461 w 1078"/>
                <a:gd name="T21" fmla="*/ 40 h 103"/>
                <a:gd name="T22" fmla="*/ 511 w 1078"/>
                <a:gd name="T23" fmla="*/ 44 h 103"/>
                <a:gd name="T24" fmla="*/ 543 w 1078"/>
                <a:gd name="T25" fmla="*/ 44 h 103"/>
                <a:gd name="T26" fmla="*/ 563 w 1078"/>
                <a:gd name="T27" fmla="*/ 54 h 103"/>
                <a:gd name="T28" fmla="*/ 577 w 1078"/>
                <a:gd name="T29" fmla="*/ 58 h 103"/>
                <a:gd name="T30" fmla="*/ 597 w 1078"/>
                <a:gd name="T31" fmla="*/ 58 h 103"/>
                <a:gd name="T32" fmla="*/ 615 w 1078"/>
                <a:gd name="T33" fmla="*/ 60 h 103"/>
                <a:gd name="T34" fmla="*/ 629 w 1078"/>
                <a:gd name="T35" fmla="*/ 68 h 103"/>
                <a:gd name="T36" fmla="*/ 680 w 1078"/>
                <a:gd name="T37" fmla="*/ 66 h 103"/>
                <a:gd name="T38" fmla="*/ 802 w 1078"/>
                <a:gd name="T39" fmla="*/ 72 h 103"/>
                <a:gd name="T40" fmla="*/ 819 w 1078"/>
                <a:gd name="T41" fmla="*/ 76 h 103"/>
                <a:gd name="T42" fmla="*/ 845 w 1078"/>
                <a:gd name="T43" fmla="*/ 78 h 103"/>
                <a:gd name="T44" fmla="*/ 951 w 1078"/>
                <a:gd name="T45" fmla="*/ 84 h 103"/>
                <a:gd name="T46" fmla="*/ 1008 w 1078"/>
                <a:gd name="T47" fmla="*/ 84 h 103"/>
                <a:gd name="T48" fmla="*/ 1030 w 1078"/>
                <a:gd name="T49" fmla="*/ 98 h 103"/>
                <a:gd name="T50" fmla="*/ 1072 w 1078"/>
                <a:gd name="T51" fmla="*/ 102 h 103"/>
                <a:gd name="T52" fmla="*/ 1084 w 1078"/>
                <a:gd name="T53" fmla="*/ 102 h 1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78"/>
                <a:gd name="T82" fmla="*/ 0 h 103"/>
                <a:gd name="T83" fmla="*/ 1078 w 1078"/>
                <a:gd name="T84" fmla="*/ 103 h 1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78" h="103">
                  <a:moveTo>
                    <a:pt x="0" y="0"/>
                  </a:moveTo>
                  <a:cubicBezTo>
                    <a:pt x="13" y="4"/>
                    <a:pt x="27" y="9"/>
                    <a:pt x="38" y="10"/>
                  </a:cubicBezTo>
                  <a:cubicBezTo>
                    <a:pt x="49" y="11"/>
                    <a:pt x="55" y="8"/>
                    <a:pt x="64" y="8"/>
                  </a:cubicBezTo>
                  <a:cubicBezTo>
                    <a:pt x="73" y="8"/>
                    <a:pt x="82" y="9"/>
                    <a:pt x="90" y="10"/>
                  </a:cubicBezTo>
                  <a:cubicBezTo>
                    <a:pt x="98" y="11"/>
                    <a:pt x="106" y="13"/>
                    <a:pt x="112" y="14"/>
                  </a:cubicBezTo>
                  <a:cubicBezTo>
                    <a:pt x="118" y="15"/>
                    <a:pt x="98" y="17"/>
                    <a:pt x="124" y="18"/>
                  </a:cubicBezTo>
                  <a:cubicBezTo>
                    <a:pt x="150" y="19"/>
                    <a:pt x="240" y="19"/>
                    <a:pt x="270" y="20"/>
                  </a:cubicBezTo>
                  <a:cubicBezTo>
                    <a:pt x="300" y="21"/>
                    <a:pt x="295" y="25"/>
                    <a:pt x="306" y="26"/>
                  </a:cubicBezTo>
                  <a:cubicBezTo>
                    <a:pt x="317" y="27"/>
                    <a:pt x="324" y="27"/>
                    <a:pt x="338" y="28"/>
                  </a:cubicBezTo>
                  <a:cubicBezTo>
                    <a:pt x="352" y="29"/>
                    <a:pt x="368" y="30"/>
                    <a:pt x="388" y="32"/>
                  </a:cubicBezTo>
                  <a:cubicBezTo>
                    <a:pt x="408" y="34"/>
                    <a:pt x="438" y="38"/>
                    <a:pt x="458" y="40"/>
                  </a:cubicBezTo>
                  <a:cubicBezTo>
                    <a:pt x="478" y="42"/>
                    <a:pt x="494" y="43"/>
                    <a:pt x="508" y="44"/>
                  </a:cubicBezTo>
                  <a:cubicBezTo>
                    <a:pt x="522" y="45"/>
                    <a:pt x="531" y="42"/>
                    <a:pt x="540" y="44"/>
                  </a:cubicBezTo>
                  <a:cubicBezTo>
                    <a:pt x="549" y="46"/>
                    <a:pt x="555" y="52"/>
                    <a:pt x="560" y="54"/>
                  </a:cubicBezTo>
                  <a:cubicBezTo>
                    <a:pt x="565" y="56"/>
                    <a:pt x="568" y="57"/>
                    <a:pt x="574" y="58"/>
                  </a:cubicBezTo>
                  <a:cubicBezTo>
                    <a:pt x="580" y="59"/>
                    <a:pt x="588" y="58"/>
                    <a:pt x="594" y="58"/>
                  </a:cubicBezTo>
                  <a:cubicBezTo>
                    <a:pt x="600" y="58"/>
                    <a:pt x="607" y="58"/>
                    <a:pt x="612" y="60"/>
                  </a:cubicBezTo>
                  <a:cubicBezTo>
                    <a:pt x="617" y="62"/>
                    <a:pt x="615" y="67"/>
                    <a:pt x="626" y="68"/>
                  </a:cubicBezTo>
                  <a:cubicBezTo>
                    <a:pt x="637" y="69"/>
                    <a:pt x="647" y="65"/>
                    <a:pt x="676" y="66"/>
                  </a:cubicBezTo>
                  <a:cubicBezTo>
                    <a:pt x="705" y="67"/>
                    <a:pt x="775" y="70"/>
                    <a:pt x="798" y="72"/>
                  </a:cubicBezTo>
                  <a:cubicBezTo>
                    <a:pt x="821" y="74"/>
                    <a:pt x="807" y="75"/>
                    <a:pt x="814" y="76"/>
                  </a:cubicBezTo>
                  <a:cubicBezTo>
                    <a:pt x="821" y="77"/>
                    <a:pt x="818" y="77"/>
                    <a:pt x="840" y="78"/>
                  </a:cubicBezTo>
                  <a:cubicBezTo>
                    <a:pt x="862" y="79"/>
                    <a:pt x="919" y="83"/>
                    <a:pt x="946" y="84"/>
                  </a:cubicBezTo>
                  <a:cubicBezTo>
                    <a:pt x="973" y="85"/>
                    <a:pt x="989" y="82"/>
                    <a:pt x="1002" y="84"/>
                  </a:cubicBezTo>
                  <a:cubicBezTo>
                    <a:pt x="1015" y="86"/>
                    <a:pt x="1013" y="95"/>
                    <a:pt x="1024" y="98"/>
                  </a:cubicBezTo>
                  <a:cubicBezTo>
                    <a:pt x="1035" y="101"/>
                    <a:pt x="1057" y="101"/>
                    <a:pt x="1066" y="102"/>
                  </a:cubicBezTo>
                  <a:cubicBezTo>
                    <a:pt x="1075" y="103"/>
                    <a:pt x="1076" y="102"/>
                    <a:pt x="1078" y="102"/>
                  </a:cubicBezTo>
                </a:path>
              </a:pathLst>
            </a:custGeom>
            <a:noFill/>
            <a:ln w="317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477" name="Freeform 57"/>
            <p:cNvSpPr>
              <a:spLocks/>
            </p:cNvSpPr>
            <p:nvPr/>
          </p:nvSpPr>
          <p:spPr bwMode="auto">
            <a:xfrm>
              <a:off x="4830" y="1652"/>
              <a:ext cx="204" cy="2"/>
            </a:xfrm>
            <a:custGeom>
              <a:avLst/>
              <a:gdLst>
                <a:gd name="T0" fmla="*/ 0 w 204"/>
                <a:gd name="T1" fmla="*/ 0 h 2"/>
                <a:gd name="T2" fmla="*/ 204 w 204"/>
                <a:gd name="T3" fmla="*/ 2 h 2"/>
                <a:gd name="T4" fmla="*/ 0 60000 65536"/>
                <a:gd name="T5" fmla="*/ 0 60000 65536"/>
                <a:gd name="T6" fmla="*/ 0 w 204"/>
                <a:gd name="T7" fmla="*/ 0 h 2"/>
                <a:gd name="T8" fmla="*/ 204 w 20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4" h="2">
                  <a:moveTo>
                    <a:pt x="0" y="0"/>
                  </a:moveTo>
                  <a:cubicBezTo>
                    <a:pt x="84" y="1"/>
                    <a:pt x="169" y="2"/>
                    <a:pt x="204" y="2"/>
                  </a:cubicBezTo>
                </a:path>
              </a:pathLst>
            </a:custGeom>
            <a:noFill/>
            <a:ln w="317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478" name="Freeform 58"/>
            <p:cNvSpPr>
              <a:spLocks/>
            </p:cNvSpPr>
            <p:nvPr/>
          </p:nvSpPr>
          <p:spPr bwMode="auto">
            <a:xfrm>
              <a:off x="5038" y="1652"/>
              <a:ext cx="1" cy="56"/>
            </a:xfrm>
            <a:custGeom>
              <a:avLst/>
              <a:gdLst>
                <a:gd name="T0" fmla="*/ 0 w 1"/>
                <a:gd name="T1" fmla="*/ 0 h 56"/>
                <a:gd name="T2" fmla="*/ 0 w 1"/>
                <a:gd name="T3" fmla="*/ 56 h 56"/>
                <a:gd name="T4" fmla="*/ 0 60000 65536"/>
                <a:gd name="T5" fmla="*/ 0 60000 65536"/>
                <a:gd name="T6" fmla="*/ 0 w 1"/>
                <a:gd name="T7" fmla="*/ 0 h 56"/>
                <a:gd name="T8" fmla="*/ 1 w 1"/>
                <a:gd name="T9" fmla="*/ 56 h 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6">
                  <a:moveTo>
                    <a:pt x="0" y="0"/>
                  </a:moveTo>
                  <a:cubicBezTo>
                    <a:pt x="0" y="0"/>
                    <a:pt x="0" y="28"/>
                    <a:pt x="0" y="56"/>
                  </a:cubicBezTo>
                </a:path>
              </a:pathLst>
            </a:custGeom>
            <a:noFill/>
            <a:ln w="317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7460" name="Group 59"/>
          <p:cNvGrpSpPr>
            <a:grpSpLocks/>
          </p:cNvGrpSpPr>
          <p:nvPr/>
        </p:nvGrpSpPr>
        <p:grpSpPr bwMode="auto">
          <a:xfrm>
            <a:off x="1504950" y="1384300"/>
            <a:ext cx="5876925" cy="1454150"/>
            <a:chOff x="948" y="872"/>
            <a:chExt cx="3702" cy="916"/>
          </a:xfrm>
        </p:grpSpPr>
        <p:sp>
          <p:nvSpPr>
            <p:cNvPr id="17468" name="Freeform 60"/>
            <p:cNvSpPr>
              <a:spLocks/>
            </p:cNvSpPr>
            <p:nvPr/>
          </p:nvSpPr>
          <p:spPr bwMode="auto">
            <a:xfrm>
              <a:off x="948" y="872"/>
              <a:ext cx="1146" cy="512"/>
            </a:xfrm>
            <a:custGeom>
              <a:avLst/>
              <a:gdLst>
                <a:gd name="T0" fmla="*/ 0 w 1146"/>
                <a:gd name="T1" fmla="*/ 0 h 512"/>
                <a:gd name="T2" fmla="*/ 30 w 1146"/>
                <a:gd name="T3" fmla="*/ 14 h 512"/>
                <a:gd name="T4" fmla="*/ 46 w 1146"/>
                <a:gd name="T5" fmla="*/ 20 h 512"/>
                <a:gd name="T6" fmla="*/ 66 w 1146"/>
                <a:gd name="T7" fmla="*/ 24 h 512"/>
                <a:gd name="T8" fmla="*/ 82 w 1146"/>
                <a:gd name="T9" fmla="*/ 26 h 512"/>
                <a:gd name="T10" fmla="*/ 104 w 1146"/>
                <a:gd name="T11" fmla="*/ 26 h 512"/>
                <a:gd name="T12" fmla="*/ 122 w 1146"/>
                <a:gd name="T13" fmla="*/ 32 h 512"/>
                <a:gd name="T14" fmla="*/ 134 w 1146"/>
                <a:gd name="T15" fmla="*/ 34 h 512"/>
                <a:gd name="T16" fmla="*/ 152 w 1146"/>
                <a:gd name="T17" fmla="*/ 42 h 512"/>
                <a:gd name="T18" fmla="*/ 170 w 1146"/>
                <a:gd name="T19" fmla="*/ 46 h 512"/>
                <a:gd name="T20" fmla="*/ 188 w 1146"/>
                <a:gd name="T21" fmla="*/ 46 h 512"/>
                <a:gd name="T22" fmla="*/ 204 w 1146"/>
                <a:gd name="T23" fmla="*/ 48 h 512"/>
                <a:gd name="T24" fmla="*/ 216 w 1146"/>
                <a:gd name="T25" fmla="*/ 50 h 512"/>
                <a:gd name="T26" fmla="*/ 228 w 1146"/>
                <a:gd name="T27" fmla="*/ 50 h 512"/>
                <a:gd name="T28" fmla="*/ 240 w 1146"/>
                <a:gd name="T29" fmla="*/ 56 h 512"/>
                <a:gd name="T30" fmla="*/ 250 w 1146"/>
                <a:gd name="T31" fmla="*/ 68 h 512"/>
                <a:gd name="T32" fmla="*/ 266 w 1146"/>
                <a:gd name="T33" fmla="*/ 78 h 512"/>
                <a:gd name="T34" fmla="*/ 284 w 1146"/>
                <a:gd name="T35" fmla="*/ 80 h 512"/>
                <a:gd name="T36" fmla="*/ 296 w 1146"/>
                <a:gd name="T37" fmla="*/ 82 h 512"/>
                <a:gd name="T38" fmla="*/ 316 w 1146"/>
                <a:gd name="T39" fmla="*/ 84 h 512"/>
                <a:gd name="T40" fmla="*/ 338 w 1146"/>
                <a:gd name="T41" fmla="*/ 90 h 512"/>
                <a:gd name="T42" fmla="*/ 352 w 1146"/>
                <a:gd name="T43" fmla="*/ 92 h 512"/>
                <a:gd name="T44" fmla="*/ 370 w 1146"/>
                <a:gd name="T45" fmla="*/ 106 h 512"/>
                <a:gd name="T46" fmla="*/ 382 w 1146"/>
                <a:gd name="T47" fmla="*/ 116 h 512"/>
                <a:gd name="T48" fmla="*/ 398 w 1146"/>
                <a:gd name="T49" fmla="*/ 130 h 512"/>
                <a:gd name="T50" fmla="*/ 410 w 1146"/>
                <a:gd name="T51" fmla="*/ 140 h 512"/>
                <a:gd name="T52" fmla="*/ 426 w 1146"/>
                <a:gd name="T53" fmla="*/ 156 h 512"/>
                <a:gd name="T54" fmla="*/ 444 w 1146"/>
                <a:gd name="T55" fmla="*/ 164 h 512"/>
                <a:gd name="T56" fmla="*/ 460 w 1146"/>
                <a:gd name="T57" fmla="*/ 172 h 512"/>
                <a:gd name="T58" fmla="*/ 474 w 1146"/>
                <a:gd name="T59" fmla="*/ 180 h 512"/>
                <a:gd name="T60" fmla="*/ 494 w 1146"/>
                <a:gd name="T61" fmla="*/ 188 h 512"/>
                <a:gd name="T62" fmla="*/ 524 w 1146"/>
                <a:gd name="T63" fmla="*/ 194 h 512"/>
                <a:gd name="T64" fmla="*/ 550 w 1146"/>
                <a:gd name="T65" fmla="*/ 204 h 512"/>
                <a:gd name="T66" fmla="*/ 568 w 1146"/>
                <a:gd name="T67" fmla="*/ 210 h 512"/>
                <a:gd name="T68" fmla="*/ 586 w 1146"/>
                <a:gd name="T69" fmla="*/ 214 h 512"/>
                <a:gd name="T70" fmla="*/ 612 w 1146"/>
                <a:gd name="T71" fmla="*/ 236 h 512"/>
                <a:gd name="T72" fmla="*/ 630 w 1146"/>
                <a:gd name="T73" fmla="*/ 248 h 512"/>
                <a:gd name="T74" fmla="*/ 650 w 1146"/>
                <a:gd name="T75" fmla="*/ 260 h 512"/>
                <a:gd name="T76" fmla="*/ 678 w 1146"/>
                <a:gd name="T77" fmla="*/ 272 h 512"/>
                <a:gd name="T78" fmla="*/ 698 w 1146"/>
                <a:gd name="T79" fmla="*/ 278 h 512"/>
                <a:gd name="T80" fmla="*/ 732 w 1146"/>
                <a:gd name="T81" fmla="*/ 286 h 512"/>
                <a:gd name="T82" fmla="*/ 748 w 1146"/>
                <a:gd name="T83" fmla="*/ 292 h 512"/>
                <a:gd name="T84" fmla="*/ 760 w 1146"/>
                <a:gd name="T85" fmla="*/ 306 h 512"/>
                <a:gd name="T86" fmla="*/ 776 w 1146"/>
                <a:gd name="T87" fmla="*/ 328 h 512"/>
                <a:gd name="T88" fmla="*/ 794 w 1146"/>
                <a:gd name="T89" fmla="*/ 352 h 512"/>
                <a:gd name="T90" fmla="*/ 816 w 1146"/>
                <a:gd name="T91" fmla="*/ 370 h 512"/>
                <a:gd name="T92" fmla="*/ 834 w 1146"/>
                <a:gd name="T93" fmla="*/ 386 h 512"/>
                <a:gd name="T94" fmla="*/ 856 w 1146"/>
                <a:gd name="T95" fmla="*/ 404 h 512"/>
                <a:gd name="T96" fmla="*/ 880 w 1146"/>
                <a:gd name="T97" fmla="*/ 420 h 512"/>
                <a:gd name="T98" fmla="*/ 912 w 1146"/>
                <a:gd name="T99" fmla="*/ 434 h 512"/>
                <a:gd name="T100" fmla="*/ 942 w 1146"/>
                <a:gd name="T101" fmla="*/ 438 h 512"/>
                <a:gd name="T102" fmla="*/ 968 w 1146"/>
                <a:gd name="T103" fmla="*/ 442 h 512"/>
                <a:gd name="T104" fmla="*/ 998 w 1146"/>
                <a:gd name="T105" fmla="*/ 454 h 512"/>
                <a:gd name="T106" fmla="*/ 1026 w 1146"/>
                <a:gd name="T107" fmla="*/ 466 h 512"/>
                <a:gd name="T108" fmla="*/ 1056 w 1146"/>
                <a:gd name="T109" fmla="*/ 468 h 512"/>
                <a:gd name="T110" fmla="*/ 1096 w 1146"/>
                <a:gd name="T111" fmla="*/ 484 h 512"/>
                <a:gd name="T112" fmla="*/ 1124 w 1146"/>
                <a:gd name="T113" fmla="*/ 496 h 512"/>
                <a:gd name="T114" fmla="*/ 1146 w 1146"/>
                <a:gd name="T115" fmla="*/ 512 h 5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6"/>
                <a:gd name="T175" fmla="*/ 0 h 512"/>
                <a:gd name="T176" fmla="*/ 1146 w 1146"/>
                <a:gd name="T177" fmla="*/ 512 h 5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6" h="512">
                  <a:moveTo>
                    <a:pt x="0" y="0"/>
                  </a:moveTo>
                  <a:cubicBezTo>
                    <a:pt x="11" y="5"/>
                    <a:pt x="22" y="11"/>
                    <a:pt x="30" y="14"/>
                  </a:cubicBezTo>
                  <a:cubicBezTo>
                    <a:pt x="38" y="17"/>
                    <a:pt x="40" y="18"/>
                    <a:pt x="46" y="20"/>
                  </a:cubicBezTo>
                  <a:cubicBezTo>
                    <a:pt x="52" y="22"/>
                    <a:pt x="60" y="23"/>
                    <a:pt x="66" y="24"/>
                  </a:cubicBezTo>
                  <a:cubicBezTo>
                    <a:pt x="72" y="25"/>
                    <a:pt x="76" y="26"/>
                    <a:pt x="82" y="26"/>
                  </a:cubicBezTo>
                  <a:cubicBezTo>
                    <a:pt x="88" y="26"/>
                    <a:pt x="97" y="25"/>
                    <a:pt x="104" y="26"/>
                  </a:cubicBezTo>
                  <a:cubicBezTo>
                    <a:pt x="111" y="27"/>
                    <a:pt x="117" y="31"/>
                    <a:pt x="122" y="32"/>
                  </a:cubicBezTo>
                  <a:cubicBezTo>
                    <a:pt x="127" y="33"/>
                    <a:pt x="129" y="32"/>
                    <a:pt x="134" y="34"/>
                  </a:cubicBezTo>
                  <a:cubicBezTo>
                    <a:pt x="139" y="36"/>
                    <a:pt x="146" y="40"/>
                    <a:pt x="152" y="42"/>
                  </a:cubicBezTo>
                  <a:cubicBezTo>
                    <a:pt x="158" y="44"/>
                    <a:pt x="164" y="45"/>
                    <a:pt x="170" y="46"/>
                  </a:cubicBezTo>
                  <a:cubicBezTo>
                    <a:pt x="176" y="47"/>
                    <a:pt x="182" y="46"/>
                    <a:pt x="188" y="46"/>
                  </a:cubicBezTo>
                  <a:cubicBezTo>
                    <a:pt x="194" y="46"/>
                    <a:pt x="199" y="47"/>
                    <a:pt x="204" y="48"/>
                  </a:cubicBezTo>
                  <a:cubicBezTo>
                    <a:pt x="209" y="49"/>
                    <a:pt x="212" y="50"/>
                    <a:pt x="216" y="50"/>
                  </a:cubicBezTo>
                  <a:cubicBezTo>
                    <a:pt x="220" y="50"/>
                    <a:pt x="224" y="49"/>
                    <a:pt x="228" y="50"/>
                  </a:cubicBezTo>
                  <a:cubicBezTo>
                    <a:pt x="232" y="51"/>
                    <a:pt x="236" y="53"/>
                    <a:pt x="240" y="56"/>
                  </a:cubicBezTo>
                  <a:cubicBezTo>
                    <a:pt x="244" y="59"/>
                    <a:pt x="246" y="64"/>
                    <a:pt x="250" y="68"/>
                  </a:cubicBezTo>
                  <a:cubicBezTo>
                    <a:pt x="254" y="72"/>
                    <a:pt x="260" y="76"/>
                    <a:pt x="266" y="78"/>
                  </a:cubicBezTo>
                  <a:cubicBezTo>
                    <a:pt x="272" y="80"/>
                    <a:pt x="279" y="79"/>
                    <a:pt x="284" y="80"/>
                  </a:cubicBezTo>
                  <a:cubicBezTo>
                    <a:pt x="289" y="81"/>
                    <a:pt x="291" y="81"/>
                    <a:pt x="296" y="82"/>
                  </a:cubicBezTo>
                  <a:cubicBezTo>
                    <a:pt x="301" y="83"/>
                    <a:pt x="309" y="83"/>
                    <a:pt x="316" y="84"/>
                  </a:cubicBezTo>
                  <a:cubicBezTo>
                    <a:pt x="323" y="85"/>
                    <a:pt x="332" y="89"/>
                    <a:pt x="338" y="90"/>
                  </a:cubicBezTo>
                  <a:cubicBezTo>
                    <a:pt x="344" y="91"/>
                    <a:pt x="347" y="89"/>
                    <a:pt x="352" y="92"/>
                  </a:cubicBezTo>
                  <a:cubicBezTo>
                    <a:pt x="357" y="95"/>
                    <a:pt x="365" y="102"/>
                    <a:pt x="370" y="106"/>
                  </a:cubicBezTo>
                  <a:cubicBezTo>
                    <a:pt x="375" y="110"/>
                    <a:pt x="377" y="112"/>
                    <a:pt x="382" y="116"/>
                  </a:cubicBezTo>
                  <a:cubicBezTo>
                    <a:pt x="387" y="120"/>
                    <a:pt x="393" y="126"/>
                    <a:pt x="398" y="130"/>
                  </a:cubicBezTo>
                  <a:cubicBezTo>
                    <a:pt x="403" y="134"/>
                    <a:pt x="405" y="136"/>
                    <a:pt x="410" y="140"/>
                  </a:cubicBezTo>
                  <a:cubicBezTo>
                    <a:pt x="415" y="144"/>
                    <a:pt x="420" y="152"/>
                    <a:pt x="426" y="156"/>
                  </a:cubicBezTo>
                  <a:cubicBezTo>
                    <a:pt x="432" y="160"/>
                    <a:pt x="438" y="161"/>
                    <a:pt x="444" y="164"/>
                  </a:cubicBezTo>
                  <a:cubicBezTo>
                    <a:pt x="450" y="167"/>
                    <a:pt x="455" y="169"/>
                    <a:pt x="460" y="172"/>
                  </a:cubicBezTo>
                  <a:cubicBezTo>
                    <a:pt x="465" y="175"/>
                    <a:pt x="468" y="177"/>
                    <a:pt x="474" y="180"/>
                  </a:cubicBezTo>
                  <a:cubicBezTo>
                    <a:pt x="480" y="183"/>
                    <a:pt x="486" y="186"/>
                    <a:pt x="494" y="188"/>
                  </a:cubicBezTo>
                  <a:cubicBezTo>
                    <a:pt x="502" y="190"/>
                    <a:pt x="515" y="191"/>
                    <a:pt x="524" y="194"/>
                  </a:cubicBezTo>
                  <a:cubicBezTo>
                    <a:pt x="533" y="197"/>
                    <a:pt x="543" y="201"/>
                    <a:pt x="550" y="204"/>
                  </a:cubicBezTo>
                  <a:cubicBezTo>
                    <a:pt x="557" y="207"/>
                    <a:pt x="562" y="208"/>
                    <a:pt x="568" y="210"/>
                  </a:cubicBezTo>
                  <a:cubicBezTo>
                    <a:pt x="574" y="212"/>
                    <a:pt x="579" y="210"/>
                    <a:pt x="586" y="214"/>
                  </a:cubicBezTo>
                  <a:cubicBezTo>
                    <a:pt x="593" y="218"/>
                    <a:pt x="605" y="230"/>
                    <a:pt x="612" y="236"/>
                  </a:cubicBezTo>
                  <a:cubicBezTo>
                    <a:pt x="619" y="242"/>
                    <a:pt x="624" y="244"/>
                    <a:pt x="630" y="248"/>
                  </a:cubicBezTo>
                  <a:cubicBezTo>
                    <a:pt x="636" y="252"/>
                    <a:pt x="642" y="256"/>
                    <a:pt x="650" y="260"/>
                  </a:cubicBezTo>
                  <a:cubicBezTo>
                    <a:pt x="658" y="264"/>
                    <a:pt x="670" y="269"/>
                    <a:pt x="678" y="272"/>
                  </a:cubicBezTo>
                  <a:cubicBezTo>
                    <a:pt x="686" y="275"/>
                    <a:pt x="689" y="276"/>
                    <a:pt x="698" y="278"/>
                  </a:cubicBezTo>
                  <a:cubicBezTo>
                    <a:pt x="707" y="280"/>
                    <a:pt x="724" y="284"/>
                    <a:pt x="732" y="286"/>
                  </a:cubicBezTo>
                  <a:cubicBezTo>
                    <a:pt x="740" y="288"/>
                    <a:pt x="743" y="289"/>
                    <a:pt x="748" y="292"/>
                  </a:cubicBezTo>
                  <a:cubicBezTo>
                    <a:pt x="753" y="295"/>
                    <a:pt x="755" y="300"/>
                    <a:pt x="760" y="306"/>
                  </a:cubicBezTo>
                  <a:cubicBezTo>
                    <a:pt x="765" y="312"/>
                    <a:pt x="770" y="320"/>
                    <a:pt x="776" y="328"/>
                  </a:cubicBezTo>
                  <a:cubicBezTo>
                    <a:pt x="782" y="336"/>
                    <a:pt x="787" y="345"/>
                    <a:pt x="794" y="352"/>
                  </a:cubicBezTo>
                  <a:cubicBezTo>
                    <a:pt x="801" y="359"/>
                    <a:pt x="809" y="364"/>
                    <a:pt x="816" y="370"/>
                  </a:cubicBezTo>
                  <a:cubicBezTo>
                    <a:pt x="823" y="376"/>
                    <a:pt x="827" y="380"/>
                    <a:pt x="834" y="386"/>
                  </a:cubicBezTo>
                  <a:cubicBezTo>
                    <a:pt x="841" y="392"/>
                    <a:pt x="848" y="398"/>
                    <a:pt x="856" y="404"/>
                  </a:cubicBezTo>
                  <a:cubicBezTo>
                    <a:pt x="864" y="410"/>
                    <a:pt x="871" y="415"/>
                    <a:pt x="880" y="420"/>
                  </a:cubicBezTo>
                  <a:cubicBezTo>
                    <a:pt x="889" y="425"/>
                    <a:pt x="902" y="431"/>
                    <a:pt x="912" y="434"/>
                  </a:cubicBezTo>
                  <a:cubicBezTo>
                    <a:pt x="922" y="437"/>
                    <a:pt x="933" y="437"/>
                    <a:pt x="942" y="438"/>
                  </a:cubicBezTo>
                  <a:cubicBezTo>
                    <a:pt x="951" y="439"/>
                    <a:pt x="959" y="439"/>
                    <a:pt x="968" y="442"/>
                  </a:cubicBezTo>
                  <a:cubicBezTo>
                    <a:pt x="977" y="445"/>
                    <a:pt x="989" y="450"/>
                    <a:pt x="998" y="454"/>
                  </a:cubicBezTo>
                  <a:cubicBezTo>
                    <a:pt x="1007" y="458"/>
                    <a:pt x="1016" y="464"/>
                    <a:pt x="1026" y="466"/>
                  </a:cubicBezTo>
                  <a:cubicBezTo>
                    <a:pt x="1036" y="468"/>
                    <a:pt x="1044" y="465"/>
                    <a:pt x="1056" y="468"/>
                  </a:cubicBezTo>
                  <a:cubicBezTo>
                    <a:pt x="1068" y="471"/>
                    <a:pt x="1085" y="479"/>
                    <a:pt x="1096" y="484"/>
                  </a:cubicBezTo>
                  <a:cubicBezTo>
                    <a:pt x="1107" y="489"/>
                    <a:pt x="1116" y="491"/>
                    <a:pt x="1124" y="496"/>
                  </a:cubicBezTo>
                  <a:cubicBezTo>
                    <a:pt x="1132" y="501"/>
                    <a:pt x="1142" y="509"/>
                    <a:pt x="1146" y="512"/>
                  </a:cubicBezTo>
                </a:path>
              </a:pathLst>
            </a:custGeom>
            <a:noFill/>
            <a:ln w="317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469" name="Freeform 61"/>
            <p:cNvSpPr>
              <a:spLocks/>
            </p:cNvSpPr>
            <p:nvPr/>
          </p:nvSpPr>
          <p:spPr bwMode="auto">
            <a:xfrm>
              <a:off x="2094" y="1384"/>
              <a:ext cx="604" cy="170"/>
            </a:xfrm>
            <a:custGeom>
              <a:avLst/>
              <a:gdLst>
                <a:gd name="T0" fmla="*/ 0 w 604"/>
                <a:gd name="T1" fmla="*/ 0 h 170"/>
                <a:gd name="T2" fmla="*/ 30 w 604"/>
                <a:gd name="T3" fmla="*/ 16 h 170"/>
                <a:gd name="T4" fmla="*/ 44 w 604"/>
                <a:gd name="T5" fmla="*/ 26 h 170"/>
                <a:gd name="T6" fmla="*/ 54 w 604"/>
                <a:gd name="T7" fmla="*/ 32 h 170"/>
                <a:gd name="T8" fmla="*/ 70 w 604"/>
                <a:gd name="T9" fmla="*/ 34 h 170"/>
                <a:gd name="T10" fmla="*/ 86 w 604"/>
                <a:gd name="T11" fmla="*/ 40 h 170"/>
                <a:gd name="T12" fmla="*/ 124 w 604"/>
                <a:gd name="T13" fmla="*/ 40 h 170"/>
                <a:gd name="T14" fmla="*/ 136 w 604"/>
                <a:gd name="T15" fmla="*/ 44 h 170"/>
                <a:gd name="T16" fmla="*/ 152 w 604"/>
                <a:gd name="T17" fmla="*/ 40 h 170"/>
                <a:gd name="T18" fmla="*/ 174 w 604"/>
                <a:gd name="T19" fmla="*/ 56 h 170"/>
                <a:gd name="T20" fmla="*/ 202 w 604"/>
                <a:gd name="T21" fmla="*/ 60 h 170"/>
                <a:gd name="T22" fmla="*/ 214 w 604"/>
                <a:gd name="T23" fmla="*/ 68 h 170"/>
                <a:gd name="T24" fmla="*/ 256 w 604"/>
                <a:gd name="T25" fmla="*/ 68 h 170"/>
                <a:gd name="T26" fmla="*/ 270 w 604"/>
                <a:gd name="T27" fmla="*/ 70 h 170"/>
                <a:gd name="T28" fmla="*/ 282 w 604"/>
                <a:gd name="T29" fmla="*/ 70 h 170"/>
                <a:gd name="T30" fmla="*/ 292 w 604"/>
                <a:gd name="T31" fmla="*/ 80 h 170"/>
                <a:gd name="T32" fmla="*/ 306 w 604"/>
                <a:gd name="T33" fmla="*/ 88 h 170"/>
                <a:gd name="T34" fmla="*/ 324 w 604"/>
                <a:gd name="T35" fmla="*/ 96 h 170"/>
                <a:gd name="T36" fmla="*/ 338 w 604"/>
                <a:gd name="T37" fmla="*/ 104 h 170"/>
                <a:gd name="T38" fmla="*/ 366 w 604"/>
                <a:gd name="T39" fmla="*/ 106 h 170"/>
                <a:gd name="T40" fmla="*/ 382 w 604"/>
                <a:gd name="T41" fmla="*/ 112 h 170"/>
                <a:gd name="T42" fmla="*/ 392 w 604"/>
                <a:gd name="T43" fmla="*/ 122 h 170"/>
                <a:gd name="T44" fmla="*/ 404 w 604"/>
                <a:gd name="T45" fmla="*/ 132 h 170"/>
                <a:gd name="T46" fmla="*/ 420 w 604"/>
                <a:gd name="T47" fmla="*/ 140 h 170"/>
                <a:gd name="T48" fmla="*/ 434 w 604"/>
                <a:gd name="T49" fmla="*/ 144 h 170"/>
                <a:gd name="T50" fmla="*/ 454 w 604"/>
                <a:gd name="T51" fmla="*/ 146 h 170"/>
                <a:gd name="T52" fmla="*/ 466 w 604"/>
                <a:gd name="T53" fmla="*/ 150 h 170"/>
                <a:gd name="T54" fmla="*/ 482 w 604"/>
                <a:gd name="T55" fmla="*/ 154 h 170"/>
                <a:gd name="T56" fmla="*/ 496 w 604"/>
                <a:gd name="T57" fmla="*/ 158 h 170"/>
                <a:gd name="T58" fmla="*/ 514 w 604"/>
                <a:gd name="T59" fmla="*/ 162 h 170"/>
                <a:gd name="T60" fmla="*/ 526 w 604"/>
                <a:gd name="T61" fmla="*/ 162 h 170"/>
                <a:gd name="T62" fmla="*/ 556 w 604"/>
                <a:gd name="T63" fmla="*/ 168 h 170"/>
                <a:gd name="T64" fmla="*/ 580 w 604"/>
                <a:gd name="T65" fmla="*/ 170 h 170"/>
                <a:gd name="T66" fmla="*/ 604 w 604"/>
                <a:gd name="T67" fmla="*/ 17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4"/>
                <a:gd name="T103" fmla="*/ 0 h 170"/>
                <a:gd name="T104" fmla="*/ 604 w 604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4" h="170">
                  <a:moveTo>
                    <a:pt x="0" y="0"/>
                  </a:moveTo>
                  <a:cubicBezTo>
                    <a:pt x="11" y="6"/>
                    <a:pt x="23" y="12"/>
                    <a:pt x="30" y="16"/>
                  </a:cubicBezTo>
                  <a:cubicBezTo>
                    <a:pt x="37" y="20"/>
                    <a:pt x="40" y="23"/>
                    <a:pt x="44" y="26"/>
                  </a:cubicBezTo>
                  <a:cubicBezTo>
                    <a:pt x="48" y="29"/>
                    <a:pt x="50" y="31"/>
                    <a:pt x="54" y="32"/>
                  </a:cubicBezTo>
                  <a:cubicBezTo>
                    <a:pt x="58" y="33"/>
                    <a:pt x="65" y="33"/>
                    <a:pt x="70" y="34"/>
                  </a:cubicBezTo>
                  <a:cubicBezTo>
                    <a:pt x="75" y="35"/>
                    <a:pt x="77" y="39"/>
                    <a:pt x="86" y="40"/>
                  </a:cubicBezTo>
                  <a:cubicBezTo>
                    <a:pt x="95" y="41"/>
                    <a:pt x="116" y="39"/>
                    <a:pt x="124" y="40"/>
                  </a:cubicBezTo>
                  <a:cubicBezTo>
                    <a:pt x="132" y="41"/>
                    <a:pt x="131" y="44"/>
                    <a:pt x="136" y="44"/>
                  </a:cubicBezTo>
                  <a:cubicBezTo>
                    <a:pt x="141" y="44"/>
                    <a:pt x="146" y="38"/>
                    <a:pt x="152" y="40"/>
                  </a:cubicBezTo>
                  <a:cubicBezTo>
                    <a:pt x="158" y="42"/>
                    <a:pt x="166" y="53"/>
                    <a:pt x="174" y="56"/>
                  </a:cubicBezTo>
                  <a:cubicBezTo>
                    <a:pt x="182" y="59"/>
                    <a:pt x="195" y="58"/>
                    <a:pt x="202" y="60"/>
                  </a:cubicBezTo>
                  <a:cubicBezTo>
                    <a:pt x="209" y="62"/>
                    <a:pt x="205" y="67"/>
                    <a:pt x="214" y="68"/>
                  </a:cubicBezTo>
                  <a:cubicBezTo>
                    <a:pt x="223" y="69"/>
                    <a:pt x="247" y="68"/>
                    <a:pt x="256" y="68"/>
                  </a:cubicBezTo>
                  <a:cubicBezTo>
                    <a:pt x="265" y="68"/>
                    <a:pt x="266" y="70"/>
                    <a:pt x="270" y="70"/>
                  </a:cubicBezTo>
                  <a:cubicBezTo>
                    <a:pt x="274" y="70"/>
                    <a:pt x="278" y="68"/>
                    <a:pt x="282" y="70"/>
                  </a:cubicBezTo>
                  <a:cubicBezTo>
                    <a:pt x="286" y="72"/>
                    <a:pt x="288" y="77"/>
                    <a:pt x="292" y="80"/>
                  </a:cubicBezTo>
                  <a:cubicBezTo>
                    <a:pt x="296" y="83"/>
                    <a:pt x="301" y="85"/>
                    <a:pt x="306" y="88"/>
                  </a:cubicBezTo>
                  <a:cubicBezTo>
                    <a:pt x="311" y="91"/>
                    <a:pt x="319" y="93"/>
                    <a:pt x="324" y="96"/>
                  </a:cubicBezTo>
                  <a:cubicBezTo>
                    <a:pt x="329" y="99"/>
                    <a:pt x="331" y="102"/>
                    <a:pt x="338" y="104"/>
                  </a:cubicBezTo>
                  <a:cubicBezTo>
                    <a:pt x="345" y="106"/>
                    <a:pt x="359" y="105"/>
                    <a:pt x="366" y="106"/>
                  </a:cubicBezTo>
                  <a:cubicBezTo>
                    <a:pt x="373" y="107"/>
                    <a:pt x="378" y="109"/>
                    <a:pt x="382" y="112"/>
                  </a:cubicBezTo>
                  <a:cubicBezTo>
                    <a:pt x="386" y="115"/>
                    <a:pt x="388" y="119"/>
                    <a:pt x="392" y="122"/>
                  </a:cubicBezTo>
                  <a:cubicBezTo>
                    <a:pt x="396" y="125"/>
                    <a:pt x="399" y="129"/>
                    <a:pt x="404" y="132"/>
                  </a:cubicBezTo>
                  <a:cubicBezTo>
                    <a:pt x="409" y="135"/>
                    <a:pt x="415" y="138"/>
                    <a:pt x="420" y="140"/>
                  </a:cubicBezTo>
                  <a:cubicBezTo>
                    <a:pt x="425" y="142"/>
                    <a:pt x="428" y="143"/>
                    <a:pt x="434" y="144"/>
                  </a:cubicBezTo>
                  <a:cubicBezTo>
                    <a:pt x="440" y="145"/>
                    <a:pt x="449" y="145"/>
                    <a:pt x="454" y="146"/>
                  </a:cubicBezTo>
                  <a:cubicBezTo>
                    <a:pt x="459" y="147"/>
                    <a:pt x="461" y="149"/>
                    <a:pt x="466" y="150"/>
                  </a:cubicBezTo>
                  <a:cubicBezTo>
                    <a:pt x="471" y="151"/>
                    <a:pt x="477" y="153"/>
                    <a:pt x="482" y="154"/>
                  </a:cubicBezTo>
                  <a:cubicBezTo>
                    <a:pt x="487" y="155"/>
                    <a:pt x="491" y="157"/>
                    <a:pt x="496" y="158"/>
                  </a:cubicBezTo>
                  <a:cubicBezTo>
                    <a:pt x="501" y="159"/>
                    <a:pt x="509" y="161"/>
                    <a:pt x="514" y="162"/>
                  </a:cubicBezTo>
                  <a:cubicBezTo>
                    <a:pt x="519" y="163"/>
                    <a:pt x="519" y="161"/>
                    <a:pt x="526" y="162"/>
                  </a:cubicBezTo>
                  <a:cubicBezTo>
                    <a:pt x="533" y="163"/>
                    <a:pt x="547" y="167"/>
                    <a:pt x="556" y="168"/>
                  </a:cubicBezTo>
                  <a:cubicBezTo>
                    <a:pt x="565" y="169"/>
                    <a:pt x="572" y="170"/>
                    <a:pt x="580" y="170"/>
                  </a:cubicBezTo>
                  <a:cubicBezTo>
                    <a:pt x="588" y="170"/>
                    <a:pt x="598" y="170"/>
                    <a:pt x="604" y="170"/>
                  </a:cubicBezTo>
                </a:path>
              </a:pathLst>
            </a:custGeom>
            <a:noFill/>
            <a:ln w="317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470" name="Freeform 62"/>
            <p:cNvSpPr>
              <a:spLocks/>
            </p:cNvSpPr>
            <p:nvPr/>
          </p:nvSpPr>
          <p:spPr bwMode="auto">
            <a:xfrm>
              <a:off x="2698" y="1556"/>
              <a:ext cx="688" cy="107"/>
            </a:xfrm>
            <a:custGeom>
              <a:avLst/>
              <a:gdLst>
                <a:gd name="T0" fmla="*/ 0 w 688"/>
                <a:gd name="T1" fmla="*/ 0 h 107"/>
                <a:gd name="T2" fmla="*/ 44 w 688"/>
                <a:gd name="T3" fmla="*/ 2 h 107"/>
                <a:gd name="T4" fmla="*/ 64 w 688"/>
                <a:gd name="T5" fmla="*/ 4 h 107"/>
                <a:gd name="T6" fmla="*/ 78 w 688"/>
                <a:gd name="T7" fmla="*/ 10 h 107"/>
                <a:gd name="T8" fmla="*/ 100 w 688"/>
                <a:gd name="T9" fmla="*/ 12 h 107"/>
                <a:gd name="T10" fmla="*/ 116 w 688"/>
                <a:gd name="T11" fmla="*/ 18 h 107"/>
                <a:gd name="T12" fmla="*/ 140 w 688"/>
                <a:gd name="T13" fmla="*/ 30 h 107"/>
                <a:gd name="T14" fmla="*/ 152 w 688"/>
                <a:gd name="T15" fmla="*/ 36 h 107"/>
                <a:gd name="T16" fmla="*/ 166 w 688"/>
                <a:gd name="T17" fmla="*/ 36 h 107"/>
                <a:gd name="T18" fmla="*/ 208 w 688"/>
                <a:gd name="T19" fmla="*/ 40 h 107"/>
                <a:gd name="T20" fmla="*/ 246 w 688"/>
                <a:gd name="T21" fmla="*/ 42 h 107"/>
                <a:gd name="T22" fmla="*/ 266 w 688"/>
                <a:gd name="T23" fmla="*/ 48 h 107"/>
                <a:gd name="T24" fmla="*/ 288 w 688"/>
                <a:gd name="T25" fmla="*/ 50 h 107"/>
                <a:gd name="T26" fmla="*/ 312 w 688"/>
                <a:gd name="T27" fmla="*/ 52 h 107"/>
                <a:gd name="T28" fmla="*/ 342 w 688"/>
                <a:gd name="T29" fmla="*/ 54 h 107"/>
                <a:gd name="T30" fmla="*/ 364 w 688"/>
                <a:gd name="T31" fmla="*/ 54 h 107"/>
                <a:gd name="T32" fmla="*/ 394 w 688"/>
                <a:gd name="T33" fmla="*/ 60 h 107"/>
                <a:gd name="T34" fmla="*/ 412 w 688"/>
                <a:gd name="T35" fmla="*/ 60 h 107"/>
                <a:gd name="T36" fmla="*/ 428 w 688"/>
                <a:gd name="T37" fmla="*/ 62 h 107"/>
                <a:gd name="T38" fmla="*/ 454 w 688"/>
                <a:gd name="T39" fmla="*/ 68 h 107"/>
                <a:gd name="T40" fmla="*/ 470 w 688"/>
                <a:gd name="T41" fmla="*/ 72 h 107"/>
                <a:gd name="T42" fmla="*/ 488 w 688"/>
                <a:gd name="T43" fmla="*/ 74 h 107"/>
                <a:gd name="T44" fmla="*/ 538 w 688"/>
                <a:gd name="T45" fmla="*/ 84 h 107"/>
                <a:gd name="T46" fmla="*/ 552 w 688"/>
                <a:gd name="T47" fmla="*/ 88 h 107"/>
                <a:gd name="T48" fmla="*/ 570 w 688"/>
                <a:gd name="T49" fmla="*/ 90 h 107"/>
                <a:gd name="T50" fmla="*/ 590 w 688"/>
                <a:gd name="T51" fmla="*/ 90 h 107"/>
                <a:gd name="T52" fmla="*/ 612 w 688"/>
                <a:gd name="T53" fmla="*/ 94 h 107"/>
                <a:gd name="T54" fmla="*/ 630 w 688"/>
                <a:gd name="T55" fmla="*/ 96 h 107"/>
                <a:gd name="T56" fmla="*/ 648 w 688"/>
                <a:gd name="T57" fmla="*/ 98 h 107"/>
                <a:gd name="T58" fmla="*/ 676 w 688"/>
                <a:gd name="T59" fmla="*/ 106 h 107"/>
                <a:gd name="T60" fmla="*/ 688 w 688"/>
                <a:gd name="T61" fmla="*/ 106 h 1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88"/>
                <a:gd name="T94" fmla="*/ 0 h 107"/>
                <a:gd name="T95" fmla="*/ 688 w 688"/>
                <a:gd name="T96" fmla="*/ 107 h 1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88" h="107">
                  <a:moveTo>
                    <a:pt x="0" y="0"/>
                  </a:moveTo>
                  <a:cubicBezTo>
                    <a:pt x="16" y="0"/>
                    <a:pt x="33" y="1"/>
                    <a:pt x="44" y="2"/>
                  </a:cubicBezTo>
                  <a:cubicBezTo>
                    <a:pt x="55" y="3"/>
                    <a:pt x="58" y="3"/>
                    <a:pt x="64" y="4"/>
                  </a:cubicBezTo>
                  <a:cubicBezTo>
                    <a:pt x="70" y="5"/>
                    <a:pt x="72" y="9"/>
                    <a:pt x="78" y="10"/>
                  </a:cubicBezTo>
                  <a:cubicBezTo>
                    <a:pt x="84" y="11"/>
                    <a:pt x="94" y="11"/>
                    <a:pt x="100" y="12"/>
                  </a:cubicBezTo>
                  <a:cubicBezTo>
                    <a:pt x="106" y="13"/>
                    <a:pt x="109" y="15"/>
                    <a:pt x="116" y="18"/>
                  </a:cubicBezTo>
                  <a:cubicBezTo>
                    <a:pt x="123" y="21"/>
                    <a:pt x="134" y="27"/>
                    <a:pt x="140" y="30"/>
                  </a:cubicBezTo>
                  <a:cubicBezTo>
                    <a:pt x="146" y="33"/>
                    <a:pt x="148" y="35"/>
                    <a:pt x="152" y="36"/>
                  </a:cubicBezTo>
                  <a:cubicBezTo>
                    <a:pt x="156" y="37"/>
                    <a:pt x="157" y="35"/>
                    <a:pt x="166" y="36"/>
                  </a:cubicBezTo>
                  <a:cubicBezTo>
                    <a:pt x="175" y="37"/>
                    <a:pt x="195" y="39"/>
                    <a:pt x="208" y="40"/>
                  </a:cubicBezTo>
                  <a:cubicBezTo>
                    <a:pt x="221" y="41"/>
                    <a:pt x="236" y="41"/>
                    <a:pt x="246" y="42"/>
                  </a:cubicBezTo>
                  <a:cubicBezTo>
                    <a:pt x="256" y="43"/>
                    <a:pt x="259" y="47"/>
                    <a:pt x="266" y="48"/>
                  </a:cubicBezTo>
                  <a:cubicBezTo>
                    <a:pt x="273" y="49"/>
                    <a:pt x="280" y="49"/>
                    <a:pt x="288" y="50"/>
                  </a:cubicBezTo>
                  <a:cubicBezTo>
                    <a:pt x="296" y="51"/>
                    <a:pt x="303" y="51"/>
                    <a:pt x="312" y="52"/>
                  </a:cubicBezTo>
                  <a:cubicBezTo>
                    <a:pt x="321" y="53"/>
                    <a:pt x="333" y="54"/>
                    <a:pt x="342" y="54"/>
                  </a:cubicBezTo>
                  <a:cubicBezTo>
                    <a:pt x="351" y="54"/>
                    <a:pt x="355" y="53"/>
                    <a:pt x="364" y="54"/>
                  </a:cubicBezTo>
                  <a:cubicBezTo>
                    <a:pt x="373" y="55"/>
                    <a:pt x="386" y="59"/>
                    <a:pt x="394" y="60"/>
                  </a:cubicBezTo>
                  <a:cubicBezTo>
                    <a:pt x="402" y="61"/>
                    <a:pt x="406" y="60"/>
                    <a:pt x="412" y="60"/>
                  </a:cubicBezTo>
                  <a:cubicBezTo>
                    <a:pt x="418" y="60"/>
                    <a:pt x="421" y="61"/>
                    <a:pt x="428" y="62"/>
                  </a:cubicBezTo>
                  <a:cubicBezTo>
                    <a:pt x="435" y="63"/>
                    <a:pt x="447" y="66"/>
                    <a:pt x="454" y="68"/>
                  </a:cubicBezTo>
                  <a:cubicBezTo>
                    <a:pt x="461" y="70"/>
                    <a:pt x="464" y="71"/>
                    <a:pt x="470" y="72"/>
                  </a:cubicBezTo>
                  <a:cubicBezTo>
                    <a:pt x="476" y="73"/>
                    <a:pt x="477" y="72"/>
                    <a:pt x="488" y="74"/>
                  </a:cubicBezTo>
                  <a:cubicBezTo>
                    <a:pt x="499" y="76"/>
                    <a:pt x="527" y="82"/>
                    <a:pt x="538" y="84"/>
                  </a:cubicBezTo>
                  <a:cubicBezTo>
                    <a:pt x="549" y="86"/>
                    <a:pt x="547" y="87"/>
                    <a:pt x="552" y="88"/>
                  </a:cubicBezTo>
                  <a:cubicBezTo>
                    <a:pt x="557" y="89"/>
                    <a:pt x="564" y="90"/>
                    <a:pt x="570" y="90"/>
                  </a:cubicBezTo>
                  <a:cubicBezTo>
                    <a:pt x="576" y="90"/>
                    <a:pt x="583" y="89"/>
                    <a:pt x="590" y="90"/>
                  </a:cubicBezTo>
                  <a:cubicBezTo>
                    <a:pt x="597" y="91"/>
                    <a:pt x="605" y="93"/>
                    <a:pt x="612" y="94"/>
                  </a:cubicBezTo>
                  <a:cubicBezTo>
                    <a:pt x="619" y="95"/>
                    <a:pt x="624" y="95"/>
                    <a:pt x="630" y="96"/>
                  </a:cubicBezTo>
                  <a:cubicBezTo>
                    <a:pt x="636" y="97"/>
                    <a:pt x="640" y="96"/>
                    <a:pt x="648" y="98"/>
                  </a:cubicBezTo>
                  <a:cubicBezTo>
                    <a:pt x="656" y="100"/>
                    <a:pt x="669" y="105"/>
                    <a:pt x="676" y="106"/>
                  </a:cubicBezTo>
                  <a:cubicBezTo>
                    <a:pt x="683" y="107"/>
                    <a:pt x="685" y="106"/>
                    <a:pt x="688" y="106"/>
                  </a:cubicBezTo>
                </a:path>
              </a:pathLst>
            </a:custGeom>
            <a:noFill/>
            <a:ln w="317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471" name="Freeform 63"/>
            <p:cNvSpPr>
              <a:spLocks/>
            </p:cNvSpPr>
            <p:nvPr/>
          </p:nvSpPr>
          <p:spPr bwMode="auto">
            <a:xfrm>
              <a:off x="3386" y="1664"/>
              <a:ext cx="1264" cy="124"/>
            </a:xfrm>
            <a:custGeom>
              <a:avLst/>
              <a:gdLst>
                <a:gd name="T0" fmla="*/ 0 w 1264"/>
                <a:gd name="T1" fmla="*/ 0 h 124"/>
                <a:gd name="T2" fmla="*/ 62 w 1264"/>
                <a:gd name="T3" fmla="*/ 2 h 124"/>
                <a:gd name="T4" fmla="*/ 118 w 1264"/>
                <a:gd name="T5" fmla="*/ 8 h 124"/>
                <a:gd name="T6" fmla="*/ 146 w 1264"/>
                <a:gd name="T7" fmla="*/ 8 h 124"/>
                <a:gd name="T8" fmla="*/ 176 w 1264"/>
                <a:gd name="T9" fmla="*/ 24 h 124"/>
                <a:gd name="T10" fmla="*/ 196 w 1264"/>
                <a:gd name="T11" fmla="*/ 24 h 124"/>
                <a:gd name="T12" fmla="*/ 222 w 1264"/>
                <a:gd name="T13" fmla="*/ 26 h 124"/>
                <a:gd name="T14" fmla="*/ 266 w 1264"/>
                <a:gd name="T15" fmla="*/ 32 h 124"/>
                <a:gd name="T16" fmla="*/ 298 w 1264"/>
                <a:gd name="T17" fmla="*/ 34 h 124"/>
                <a:gd name="T18" fmla="*/ 330 w 1264"/>
                <a:gd name="T19" fmla="*/ 38 h 124"/>
                <a:gd name="T20" fmla="*/ 360 w 1264"/>
                <a:gd name="T21" fmla="*/ 40 h 124"/>
                <a:gd name="T22" fmla="*/ 386 w 1264"/>
                <a:gd name="T23" fmla="*/ 48 h 124"/>
                <a:gd name="T24" fmla="*/ 436 w 1264"/>
                <a:gd name="T25" fmla="*/ 50 h 124"/>
                <a:gd name="T26" fmla="*/ 498 w 1264"/>
                <a:gd name="T27" fmla="*/ 54 h 124"/>
                <a:gd name="T28" fmla="*/ 520 w 1264"/>
                <a:gd name="T29" fmla="*/ 56 h 124"/>
                <a:gd name="T30" fmla="*/ 542 w 1264"/>
                <a:gd name="T31" fmla="*/ 66 h 124"/>
                <a:gd name="T32" fmla="*/ 570 w 1264"/>
                <a:gd name="T33" fmla="*/ 66 h 124"/>
                <a:gd name="T34" fmla="*/ 662 w 1264"/>
                <a:gd name="T35" fmla="*/ 68 h 124"/>
                <a:gd name="T36" fmla="*/ 706 w 1264"/>
                <a:gd name="T37" fmla="*/ 70 h 124"/>
                <a:gd name="T38" fmla="*/ 734 w 1264"/>
                <a:gd name="T39" fmla="*/ 72 h 124"/>
                <a:gd name="T40" fmla="*/ 796 w 1264"/>
                <a:gd name="T41" fmla="*/ 80 h 124"/>
                <a:gd name="T42" fmla="*/ 872 w 1264"/>
                <a:gd name="T43" fmla="*/ 88 h 124"/>
                <a:gd name="T44" fmla="*/ 890 w 1264"/>
                <a:gd name="T45" fmla="*/ 88 h 124"/>
                <a:gd name="T46" fmla="*/ 904 w 1264"/>
                <a:gd name="T47" fmla="*/ 94 h 124"/>
                <a:gd name="T48" fmla="*/ 930 w 1264"/>
                <a:gd name="T49" fmla="*/ 102 h 124"/>
                <a:gd name="T50" fmla="*/ 990 w 1264"/>
                <a:gd name="T51" fmla="*/ 104 h 124"/>
                <a:gd name="T52" fmla="*/ 1026 w 1264"/>
                <a:gd name="T53" fmla="*/ 108 h 124"/>
                <a:gd name="T54" fmla="*/ 1114 w 1264"/>
                <a:gd name="T55" fmla="*/ 108 h 124"/>
                <a:gd name="T56" fmla="*/ 1134 w 1264"/>
                <a:gd name="T57" fmla="*/ 120 h 124"/>
                <a:gd name="T58" fmla="*/ 1172 w 1264"/>
                <a:gd name="T59" fmla="*/ 120 h 124"/>
                <a:gd name="T60" fmla="*/ 1244 w 1264"/>
                <a:gd name="T61" fmla="*/ 124 h 124"/>
                <a:gd name="T62" fmla="*/ 1264 w 1264"/>
                <a:gd name="T63" fmla="*/ 120 h 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64"/>
                <a:gd name="T97" fmla="*/ 0 h 124"/>
                <a:gd name="T98" fmla="*/ 1264 w 1264"/>
                <a:gd name="T99" fmla="*/ 124 h 1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64" h="124">
                  <a:moveTo>
                    <a:pt x="0" y="0"/>
                  </a:moveTo>
                  <a:cubicBezTo>
                    <a:pt x="21" y="0"/>
                    <a:pt x="42" y="1"/>
                    <a:pt x="62" y="2"/>
                  </a:cubicBezTo>
                  <a:cubicBezTo>
                    <a:pt x="82" y="3"/>
                    <a:pt x="104" y="7"/>
                    <a:pt x="118" y="8"/>
                  </a:cubicBezTo>
                  <a:cubicBezTo>
                    <a:pt x="132" y="9"/>
                    <a:pt x="136" y="5"/>
                    <a:pt x="146" y="8"/>
                  </a:cubicBezTo>
                  <a:cubicBezTo>
                    <a:pt x="156" y="11"/>
                    <a:pt x="168" y="21"/>
                    <a:pt x="176" y="24"/>
                  </a:cubicBezTo>
                  <a:cubicBezTo>
                    <a:pt x="184" y="27"/>
                    <a:pt x="188" y="24"/>
                    <a:pt x="196" y="24"/>
                  </a:cubicBezTo>
                  <a:cubicBezTo>
                    <a:pt x="204" y="24"/>
                    <a:pt x="210" y="25"/>
                    <a:pt x="222" y="26"/>
                  </a:cubicBezTo>
                  <a:cubicBezTo>
                    <a:pt x="234" y="27"/>
                    <a:pt x="253" y="31"/>
                    <a:pt x="266" y="32"/>
                  </a:cubicBezTo>
                  <a:cubicBezTo>
                    <a:pt x="279" y="33"/>
                    <a:pt x="287" y="33"/>
                    <a:pt x="298" y="34"/>
                  </a:cubicBezTo>
                  <a:cubicBezTo>
                    <a:pt x="309" y="35"/>
                    <a:pt x="320" y="37"/>
                    <a:pt x="330" y="38"/>
                  </a:cubicBezTo>
                  <a:cubicBezTo>
                    <a:pt x="340" y="39"/>
                    <a:pt x="351" y="38"/>
                    <a:pt x="360" y="40"/>
                  </a:cubicBezTo>
                  <a:cubicBezTo>
                    <a:pt x="369" y="42"/>
                    <a:pt x="373" y="46"/>
                    <a:pt x="386" y="48"/>
                  </a:cubicBezTo>
                  <a:cubicBezTo>
                    <a:pt x="399" y="50"/>
                    <a:pt x="417" y="49"/>
                    <a:pt x="436" y="50"/>
                  </a:cubicBezTo>
                  <a:cubicBezTo>
                    <a:pt x="455" y="51"/>
                    <a:pt x="484" y="53"/>
                    <a:pt x="498" y="54"/>
                  </a:cubicBezTo>
                  <a:cubicBezTo>
                    <a:pt x="512" y="55"/>
                    <a:pt x="513" y="54"/>
                    <a:pt x="520" y="56"/>
                  </a:cubicBezTo>
                  <a:cubicBezTo>
                    <a:pt x="527" y="58"/>
                    <a:pt x="534" y="64"/>
                    <a:pt x="542" y="66"/>
                  </a:cubicBezTo>
                  <a:cubicBezTo>
                    <a:pt x="550" y="68"/>
                    <a:pt x="550" y="66"/>
                    <a:pt x="570" y="66"/>
                  </a:cubicBezTo>
                  <a:cubicBezTo>
                    <a:pt x="590" y="66"/>
                    <a:pt x="639" y="67"/>
                    <a:pt x="662" y="68"/>
                  </a:cubicBezTo>
                  <a:cubicBezTo>
                    <a:pt x="685" y="69"/>
                    <a:pt x="694" y="69"/>
                    <a:pt x="706" y="70"/>
                  </a:cubicBezTo>
                  <a:cubicBezTo>
                    <a:pt x="718" y="71"/>
                    <a:pt x="719" y="70"/>
                    <a:pt x="734" y="72"/>
                  </a:cubicBezTo>
                  <a:cubicBezTo>
                    <a:pt x="749" y="74"/>
                    <a:pt x="773" y="77"/>
                    <a:pt x="796" y="80"/>
                  </a:cubicBezTo>
                  <a:cubicBezTo>
                    <a:pt x="819" y="83"/>
                    <a:pt x="856" y="87"/>
                    <a:pt x="872" y="88"/>
                  </a:cubicBezTo>
                  <a:cubicBezTo>
                    <a:pt x="888" y="89"/>
                    <a:pt x="885" y="87"/>
                    <a:pt x="890" y="88"/>
                  </a:cubicBezTo>
                  <a:cubicBezTo>
                    <a:pt x="895" y="89"/>
                    <a:pt x="897" y="92"/>
                    <a:pt x="904" y="94"/>
                  </a:cubicBezTo>
                  <a:cubicBezTo>
                    <a:pt x="911" y="96"/>
                    <a:pt x="916" y="100"/>
                    <a:pt x="930" y="102"/>
                  </a:cubicBezTo>
                  <a:cubicBezTo>
                    <a:pt x="944" y="104"/>
                    <a:pt x="974" y="103"/>
                    <a:pt x="990" y="104"/>
                  </a:cubicBezTo>
                  <a:cubicBezTo>
                    <a:pt x="1006" y="105"/>
                    <a:pt x="1005" y="107"/>
                    <a:pt x="1026" y="108"/>
                  </a:cubicBezTo>
                  <a:cubicBezTo>
                    <a:pt x="1047" y="109"/>
                    <a:pt x="1096" y="106"/>
                    <a:pt x="1114" y="108"/>
                  </a:cubicBezTo>
                  <a:cubicBezTo>
                    <a:pt x="1132" y="110"/>
                    <a:pt x="1124" y="118"/>
                    <a:pt x="1134" y="120"/>
                  </a:cubicBezTo>
                  <a:cubicBezTo>
                    <a:pt x="1144" y="122"/>
                    <a:pt x="1154" y="119"/>
                    <a:pt x="1172" y="120"/>
                  </a:cubicBezTo>
                  <a:cubicBezTo>
                    <a:pt x="1190" y="121"/>
                    <a:pt x="1229" y="124"/>
                    <a:pt x="1244" y="124"/>
                  </a:cubicBezTo>
                  <a:cubicBezTo>
                    <a:pt x="1259" y="124"/>
                    <a:pt x="1261" y="122"/>
                    <a:pt x="1264" y="120"/>
                  </a:cubicBezTo>
                </a:path>
              </a:pathLst>
            </a:custGeom>
            <a:noFill/>
            <a:ln w="317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7461" name="Text Box 64"/>
          <p:cNvSpPr txBox="1">
            <a:spLocks noChangeArrowheads="1"/>
          </p:cNvSpPr>
          <p:nvPr/>
        </p:nvSpPr>
        <p:spPr bwMode="auto">
          <a:xfrm>
            <a:off x="3563938" y="6418263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/>
              <a:t>Months</a:t>
            </a:r>
            <a:endParaRPr lang="en-GB"/>
          </a:p>
        </p:txBody>
      </p:sp>
      <p:sp>
        <p:nvSpPr>
          <p:cNvPr id="17462" name="Line 65"/>
          <p:cNvSpPr>
            <a:spLocks noChangeShapeType="1"/>
          </p:cNvSpPr>
          <p:nvPr/>
        </p:nvSpPr>
        <p:spPr bwMode="auto">
          <a:xfrm>
            <a:off x="3722688" y="3886200"/>
            <a:ext cx="4445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7463" name="Line 66"/>
          <p:cNvSpPr>
            <a:spLocks noChangeShapeType="1"/>
          </p:cNvSpPr>
          <p:nvPr/>
        </p:nvSpPr>
        <p:spPr bwMode="auto">
          <a:xfrm>
            <a:off x="3722688" y="4306888"/>
            <a:ext cx="4445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7464" name="Rectangle 67"/>
          <p:cNvSpPr>
            <a:spLocks noChangeArrowheads="1"/>
          </p:cNvSpPr>
          <p:nvPr/>
        </p:nvSpPr>
        <p:spPr bwMode="auto">
          <a:xfrm>
            <a:off x="4187825" y="3248025"/>
            <a:ext cx="472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tabLst>
                <a:tab pos="1485900" algn="r"/>
                <a:tab pos="5715000" algn="r"/>
              </a:tabLst>
            </a:pPr>
            <a:r>
              <a:rPr lang="fr-FR" sz="2000" b="0"/>
              <a:t>	Events </a:t>
            </a:r>
          </a:p>
          <a:p>
            <a:pPr eaLnBrk="0" hangingPunct="0">
              <a:spcBef>
                <a:spcPct val="40000"/>
              </a:spcBef>
              <a:tabLst>
                <a:tab pos="1485900" algn="r"/>
                <a:tab pos="5715000" algn="r"/>
              </a:tabLst>
            </a:pPr>
            <a:r>
              <a:rPr lang="fr-FR" sz="2000" b="0"/>
              <a:t>FOLFOX4 	    279/1123 (24.8%)</a:t>
            </a:r>
          </a:p>
          <a:p>
            <a:pPr eaLnBrk="0" hangingPunct="0">
              <a:spcBef>
                <a:spcPct val="40000"/>
              </a:spcBef>
              <a:tabLst>
                <a:tab pos="1485900" algn="r"/>
                <a:tab pos="5715000" algn="r"/>
              </a:tabLst>
            </a:pPr>
            <a:r>
              <a:rPr lang="fr-FR" sz="2000" b="0"/>
              <a:t>LV5FU2	        345/1123 (30.7%)</a:t>
            </a:r>
          </a:p>
          <a:p>
            <a:pPr eaLnBrk="0" hangingPunct="0">
              <a:spcBef>
                <a:spcPct val="40000"/>
              </a:spcBef>
              <a:tabLst>
                <a:tab pos="1485900" algn="r"/>
                <a:tab pos="5715000" algn="r"/>
              </a:tabLst>
            </a:pPr>
            <a:endParaRPr lang="fr-FR" sz="2000" b="0"/>
          </a:p>
          <a:p>
            <a:pPr eaLnBrk="0" hangingPunct="0">
              <a:spcBef>
                <a:spcPct val="40000"/>
              </a:spcBef>
              <a:tabLst>
                <a:tab pos="1485900" algn="r"/>
                <a:tab pos="5715000" algn="r"/>
              </a:tabLst>
            </a:pPr>
            <a:r>
              <a:rPr lang="fr-FR" sz="2000" b="0"/>
              <a:t>HR [95% CI]: 0.77 [0.65</a:t>
            </a:r>
            <a:r>
              <a:rPr lang="fr-FR" sz="800" b="0"/>
              <a:t> </a:t>
            </a:r>
            <a:r>
              <a:rPr lang="fr-FR" sz="2000" b="0"/>
              <a:t>–</a:t>
            </a:r>
            <a:r>
              <a:rPr lang="fr-FR" sz="800" b="0"/>
              <a:t> </a:t>
            </a:r>
            <a:r>
              <a:rPr lang="fr-FR" sz="2000" b="0"/>
              <a:t>0.90]</a:t>
            </a:r>
          </a:p>
        </p:txBody>
      </p:sp>
      <p:sp>
        <p:nvSpPr>
          <p:cNvPr id="17465" name="Text Box 68"/>
          <p:cNvSpPr txBox="1">
            <a:spLocks noChangeArrowheads="1"/>
          </p:cNvSpPr>
          <p:nvPr/>
        </p:nvSpPr>
        <p:spPr bwMode="auto">
          <a:xfrm rot="-5400000">
            <a:off x="-321468" y="3537743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/>
              <a:t>DFS probability</a:t>
            </a:r>
            <a:endParaRPr lang="en-GB"/>
          </a:p>
        </p:txBody>
      </p:sp>
      <p:sp>
        <p:nvSpPr>
          <p:cNvPr id="17466" name="Text Box 69"/>
          <p:cNvSpPr txBox="1">
            <a:spLocks noChangeArrowheads="1"/>
          </p:cNvSpPr>
          <p:nvPr/>
        </p:nvSpPr>
        <p:spPr bwMode="auto">
          <a:xfrm>
            <a:off x="242888" y="6424613"/>
            <a:ext cx="256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b="0">
                <a:solidFill>
                  <a:srgbClr val="FFFF99"/>
                </a:solidFill>
              </a:rPr>
              <a:t>Data cut-off: January 16, 2005</a:t>
            </a:r>
          </a:p>
        </p:txBody>
      </p:sp>
      <p:sp>
        <p:nvSpPr>
          <p:cNvPr id="17467" name="Oval 70"/>
          <p:cNvSpPr>
            <a:spLocks noChangeArrowheads="1"/>
          </p:cNvSpPr>
          <p:nvPr/>
        </p:nvSpPr>
        <p:spPr bwMode="auto">
          <a:xfrm>
            <a:off x="8153400" y="2362200"/>
            <a:ext cx="6858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6.6%</a:t>
            </a:r>
          </a:p>
        </p:txBody>
      </p:sp>
    </p:spTree>
    <p:extLst>
      <p:ext uri="{BB962C8B-B14F-4D97-AF65-F5344CB8AC3E}">
        <p14:creationId xmlns:p14="http://schemas.microsoft.com/office/powerpoint/2010/main" val="30627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r-FR" sz="2800" smtClean="0"/>
              <a:t>MOSAIC: Disease-free Survival </a:t>
            </a:r>
            <a:br>
              <a:rPr lang="fr-FR" sz="2800" smtClean="0"/>
            </a:br>
            <a:r>
              <a:rPr lang="fr-FR" sz="2800" smtClean="0"/>
              <a:t>Stage II and Stage III Patients</a:t>
            </a:r>
          </a:p>
        </p:txBody>
      </p:sp>
      <p:sp>
        <p:nvSpPr>
          <p:cNvPr id="18435" name="Text Box 3"/>
          <p:cNvSpPr txBox="1">
            <a:spLocks noChangeAspect="1" noChangeArrowheads="1"/>
          </p:cNvSpPr>
          <p:nvPr/>
        </p:nvSpPr>
        <p:spPr bwMode="auto">
          <a:xfrm>
            <a:off x="893763" y="1223963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1.0</a:t>
            </a:r>
          </a:p>
        </p:txBody>
      </p:sp>
      <p:sp>
        <p:nvSpPr>
          <p:cNvPr id="18436" name="Text Box 4"/>
          <p:cNvSpPr txBox="1">
            <a:spLocks noChangeAspect="1" noChangeArrowheads="1"/>
          </p:cNvSpPr>
          <p:nvPr/>
        </p:nvSpPr>
        <p:spPr bwMode="auto">
          <a:xfrm>
            <a:off x="893763" y="167957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0.9</a:t>
            </a:r>
          </a:p>
        </p:txBody>
      </p:sp>
      <p:sp>
        <p:nvSpPr>
          <p:cNvPr id="18437" name="Text Box 5"/>
          <p:cNvSpPr txBox="1">
            <a:spLocks noChangeAspect="1" noChangeArrowheads="1"/>
          </p:cNvSpPr>
          <p:nvPr/>
        </p:nvSpPr>
        <p:spPr bwMode="auto">
          <a:xfrm>
            <a:off x="893763" y="2135188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0.8</a:t>
            </a:r>
          </a:p>
        </p:txBody>
      </p:sp>
      <p:sp>
        <p:nvSpPr>
          <p:cNvPr id="18438" name="Text Box 6"/>
          <p:cNvSpPr txBox="1">
            <a:spLocks noChangeAspect="1" noChangeArrowheads="1"/>
          </p:cNvSpPr>
          <p:nvPr/>
        </p:nvSpPr>
        <p:spPr bwMode="auto">
          <a:xfrm>
            <a:off x="893763" y="25908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0.7</a:t>
            </a:r>
          </a:p>
        </p:txBody>
      </p:sp>
      <p:sp>
        <p:nvSpPr>
          <p:cNvPr id="18439" name="Text Box 7"/>
          <p:cNvSpPr txBox="1">
            <a:spLocks noChangeAspect="1" noChangeArrowheads="1"/>
          </p:cNvSpPr>
          <p:nvPr/>
        </p:nvSpPr>
        <p:spPr bwMode="auto">
          <a:xfrm>
            <a:off x="893763" y="304482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0.6</a:t>
            </a:r>
          </a:p>
        </p:txBody>
      </p:sp>
      <p:sp>
        <p:nvSpPr>
          <p:cNvPr id="18440" name="Text Box 8"/>
          <p:cNvSpPr txBox="1">
            <a:spLocks noChangeAspect="1" noChangeArrowheads="1"/>
          </p:cNvSpPr>
          <p:nvPr/>
        </p:nvSpPr>
        <p:spPr bwMode="auto">
          <a:xfrm>
            <a:off x="893763" y="350202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0.5</a:t>
            </a:r>
          </a:p>
        </p:txBody>
      </p:sp>
      <p:sp>
        <p:nvSpPr>
          <p:cNvPr id="18441" name="Text Box 9"/>
          <p:cNvSpPr txBox="1">
            <a:spLocks noChangeAspect="1" noChangeArrowheads="1"/>
          </p:cNvSpPr>
          <p:nvPr/>
        </p:nvSpPr>
        <p:spPr bwMode="auto">
          <a:xfrm>
            <a:off x="893763" y="4414838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0.3</a:t>
            </a:r>
          </a:p>
        </p:txBody>
      </p:sp>
      <p:sp>
        <p:nvSpPr>
          <p:cNvPr id="18442" name="Text Box 10"/>
          <p:cNvSpPr txBox="1">
            <a:spLocks noChangeAspect="1" noChangeArrowheads="1"/>
          </p:cNvSpPr>
          <p:nvPr/>
        </p:nvSpPr>
        <p:spPr bwMode="auto">
          <a:xfrm>
            <a:off x="893763" y="3957638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0.4</a:t>
            </a:r>
          </a:p>
        </p:txBody>
      </p:sp>
      <p:sp>
        <p:nvSpPr>
          <p:cNvPr id="18443" name="Text Box 11"/>
          <p:cNvSpPr txBox="1">
            <a:spLocks noChangeAspect="1" noChangeArrowheads="1"/>
          </p:cNvSpPr>
          <p:nvPr/>
        </p:nvSpPr>
        <p:spPr bwMode="auto">
          <a:xfrm>
            <a:off x="893763" y="487045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0.2</a:t>
            </a:r>
          </a:p>
        </p:txBody>
      </p:sp>
      <p:sp>
        <p:nvSpPr>
          <p:cNvPr id="18444" name="Text Box 12"/>
          <p:cNvSpPr txBox="1">
            <a:spLocks noChangeAspect="1" noChangeArrowheads="1"/>
          </p:cNvSpPr>
          <p:nvPr/>
        </p:nvSpPr>
        <p:spPr bwMode="auto">
          <a:xfrm>
            <a:off x="914400" y="53340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0.1</a:t>
            </a:r>
          </a:p>
        </p:txBody>
      </p:sp>
      <p:sp>
        <p:nvSpPr>
          <p:cNvPr id="18445" name="Text Box 13"/>
          <p:cNvSpPr txBox="1">
            <a:spLocks noChangeAspect="1" noChangeArrowheads="1"/>
          </p:cNvSpPr>
          <p:nvPr/>
        </p:nvSpPr>
        <p:spPr bwMode="auto">
          <a:xfrm>
            <a:off x="893763" y="578167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0.0</a:t>
            </a:r>
          </a:p>
        </p:txBody>
      </p:sp>
      <p:sp>
        <p:nvSpPr>
          <p:cNvPr id="18446" name="Text Box 14"/>
          <p:cNvSpPr txBox="1">
            <a:spLocks noChangeAspect="1" noChangeArrowheads="1"/>
          </p:cNvSpPr>
          <p:nvPr/>
        </p:nvSpPr>
        <p:spPr bwMode="auto">
          <a:xfrm>
            <a:off x="1258888" y="6070600"/>
            <a:ext cx="56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 0</a:t>
            </a:r>
          </a:p>
        </p:txBody>
      </p:sp>
      <p:sp>
        <p:nvSpPr>
          <p:cNvPr id="18447" name="Line 15"/>
          <p:cNvSpPr>
            <a:spLocks noChangeAspect="1" noChangeShapeType="1"/>
          </p:cNvSpPr>
          <p:nvPr/>
        </p:nvSpPr>
        <p:spPr bwMode="auto">
          <a:xfrm>
            <a:off x="1360488" y="1398588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48" name="Line 16"/>
          <p:cNvSpPr>
            <a:spLocks noChangeAspect="1" noChangeShapeType="1"/>
          </p:cNvSpPr>
          <p:nvPr/>
        </p:nvSpPr>
        <p:spPr bwMode="auto">
          <a:xfrm>
            <a:off x="1360488" y="1858963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49" name="Line 17"/>
          <p:cNvSpPr>
            <a:spLocks noChangeAspect="1" noChangeShapeType="1"/>
          </p:cNvSpPr>
          <p:nvPr/>
        </p:nvSpPr>
        <p:spPr bwMode="auto">
          <a:xfrm>
            <a:off x="1360488" y="2319338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50" name="Line 18"/>
          <p:cNvSpPr>
            <a:spLocks noChangeAspect="1" noChangeShapeType="1"/>
          </p:cNvSpPr>
          <p:nvPr/>
        </p:nvSpPr>
        <p:spPr bwMode="auto">
          <a:xfrm>
            <a:off x="1360488" y="2779713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51" name="Line 19"/>
          <p:cNvSpPr>
            <a:spLocks noChangeAspect="1" noChangeShapeType="1"/>
          </p:cNvSpPr>
          <p:nvPr/>
        </p:nvSpPr>
        <p:spPr bwMode="auto">
          <a:xfrm>
            <a:off x="1360488" y="3238500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52" name="Line 20"/>
          <p:cNvSpPr>
            <a:spLocks noChangeAspect="1" noChangeShapeType="1"/>
          </p:cNvSpPr>
          <p:nvPr/>
        </p:nvSpPr>
        <p:spPr bwMode="auto">
          <a:xfrm>
            <a:off x="1360488" y="3700463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53" name="Line 21"/>
          <p:cNvSpPr>
            <a:spLocks noChangeAspect="1" noChangeShapeType="1"/>
          </p:cNvSpPr>
          <p:nvPr/>
        </p:nvSpPr>
        <p:spPr bwMode="auto">
          <a:xfrm>
            <a:off x="1360488" y="4159250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54" name="Line 22"/>
          <p:cNvSpPr>
            <a:spLocks noChangeAspect="1" noChangeShapeType="1"/>
          </p:cNvSpPr>
          <p:nvPr/>
        </p:nvSpPr>
        <p:spPr bwMode="auto">
          <a:xfrm>
            <a:off x="1360488" y="4619625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55" name="Line 23"/>
          <p:cNvSpPr>
            <a:spLocks noChangeAspect="1" noChangeShapeType="1"/>
          </p:cNvSpPr>
          <p:nvPr/>
        </p:nvSpPr>
        <p:spPr bwMode="auto">
          <a:xfrm>
            <a:off x="1360488" y="5081588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56" name="Line 24"/>
          <p:cNvSpPr>
            <a:spLocks noChangeAspect="1" noChangeShapeType="1"/>
          </p:cNvSpPr>
          <p:nvPr/>
        </p:nvSpPr>
        <p:spPr bwMode="auto">
          <a:xfrm>
            <a:off x="1360488" y="5540375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57" name="Line 25"/>
          <p:cNvSpPr>
            <a:spLocks noChangeAspect="1" noChangeShapeType="1"/>
          </p:cNvSpPr>
          <p:nvPr/>
        </p:nvSpPr>
        <p:spPr bwMode="auto">
          <a:xfrm>
            <a:off x="1360488" y="6000750"/>
            <a:ext cx="10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58" name="Line 26"/>
          <p:cNvSpPr>
            <a:spLocks noChangeAspect="1" noChangeShapeType="1"/>
          </p:cNvSpPr>
          <p:nvPr/>
        </p:nvSpPr>
        <p:spPr bwMode="auto">
          <a:xfrm rot="5400000">
            <a:off x="8120857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59" name="Line 27"/>
          <p:cNvSpPr>
            <a:spLocks noChangeAspect="1" noChangeShapeType="1"/>
          </p:cNvSpPr>
          <p:nvPr/>
        </p:nvSpPr>
        <p:spPr bwMode="auto">
          <a:xfrm rot="5400000">
            <a:off x="2005807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60" name="Line 28"/>
          <p:cNvSpPr>
            <a:spLocks noChangeAspect="1" noChangeShapeType="1"/>
          </p:cNvSpPr>
          <p:nvPr/>
        </p:nvSpPr>
        <p:spPr bwMode="auto">
          <a:xfrm rot="5400000">
            <a:off x="2616994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61" name="Line 29"/>
          <p:cNvSpPr>
            <a:spLocks noChangeAspect="1" noChangeShapeType="1"/>
          </p:cNvSpPr>
          <p:nvPr/>
        </p:nvSpPr>
        <p:spPr bwMode="auto">
          <a:xfrm rot="5400000">
            <a:off x="3228182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62" name="Line 30"/>
          <p:cNvSpPr>
            <a:spLocks noChangeAspect="1" noChangeShapeType="1"/>
          </p:cNvSpPr>
          <p:nvPr/>
        </p:nvSpPr>
        <p:spPr bwMode="auto">
          <a:xfrm rot="5400000">
            <a:off x="3839369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63" name="Line 31"/>
          <p:cNvSpPr>
            <a:spLocks noChangeAspect="1" noChangeShapeType="1"/>
          </p:cNvSpPr>
          <p:nvPr/>
        </p:nvSpPr>
        <p:spPr bwMode="auto">
          <a:xfrm rot="5400000">
            <a:off x="4452144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64" name="Line 32"/>
          <p:cNvSpPr>
            <a:spLocks noChangeAspect="1" noChangeShapeType="1"/>
          </p:cNvSpPr>
          <p:nvPr/>
        </p:nvSpPr>
        <p:spPr bwMode="auto">
          <a:xfrm rot="5400000">
            <a:off x="5063332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65" name="Line 33"/>
          <p:cNvSpPr>
            <a:spLocks noChangeAspect="1" noChangeShapeType="1"/>
          </p:cNvSpPr>
          <p:nvPr/>
        </p:nvSpPr>
        <p:spPr bwMode="auto">
          <a:xfrm rot="5400000">
            <a:off x="5674519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66" name="Line 34"/>
          <p:cNvSpPr>
            <a:spLocks noChangeAspect="1" noChangeShapeType="1"/>
          </p:cNvSpPr>
          <p:nvPr/>
        </p:nvSpPr>
        <p:spPr bwMode="auto">
          <a:xfrm rot="5400000">
            <a:off x="6287294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67" name="Line 35"/>
          <p:cNvSpPr>
            <a:spLocks noChangeAspect="1" noChangeShapeType="1"/>
          </p:cNvSpPr>
          <p:nvPr/>
        </p:nvSpPr>
        <p:spPr bwMode="auto">
          <a:xfrm rot="5400000">
            <a:off x="6898482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68" name="Line 36"/>
          <p:cNvSpPr>
            <a:spLocks noChangeAspect="1" noChangeShapeType="1"/>
          </p:cNvSpPr>
          <p:nvPr/>
        </p:nvSpPr>
        <p:spPr bwMode="auto">
          <a:xfrm rot="5400000">
            <a:off x="7509669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5661025" y="3687763"/>
            <a:ext cx="2690813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tabLst>
                <a:tab pos="3522663" algn="r"/>
                <a:tab pos="5715000" algn="r"/>
              </a:tabLst>
            </a:pPr>
            <a:r>
              <a:rPr lang="fr-FR" sz="2000" b="0"/>
              <a:t>FOLFOX4 – Stage II</a:t>
            </a:r>
          </a:p>
          <a:p>
            <a:pPr eaLnBrk="0" hangingPunct="0">
              <a:tabLst>
                <a:tab pos="3522663" algn="r"/>
                <a:tab pos="5715000" algn="r"/>
              </a:tabLst>
            </a:pPr>
            <a:r>
              <a:rPr lang="fr-FR" sz="2000" b="0"/>
              <a:t>LV5FU2    – Stage II</a:t>
            </a:r>
          </a:p>
          <a:p>
            <a:pPr eaLnBrk="0" hangingPunct="0">
              <a:tabLst>
                <a:tab pos="3522663" algn="r"/>
                <a:tab pos="5715000" algn="r"/>
              </a:tabLst>
            </a:pPr>
            <a:r>
              <a:rPr lang="fr-FR" sz="2000" b="0"/>
              <a:t>FOLFOX4 – Stage III</a:t>
            </a:r>
          </a:p>
          <a:p>
            <a:pPr eaLnBrk="0" hangingPunct="0">
              <a:tabLst>
                <a:tab pos="3522663" algn="r"/>
                <a:tab pos="5715000" algn="r"/>
              </a:tabLst>
            </a:pPr>
            <a:r>
              <a:rPr lang="fr-FR" sz="2000" b="0"/>
              <a:t>LV5FU2    – Stage III</a:t>
            </a:r>
          </a:p>
          <a:p>
            <a:pPr eaLnBrk="0" hangingPunct="0">
              <a:tabLst>
                <a:tab pos="3522663" algn="r"/>
                <a:tab pos="5715000" algn="r"/>
              </a:tabLst>
            </a:pPr>
            <a:endParaRPr lang="fr-FR" sz="2000" b="0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5191125" y="3873500"/>
            <a:ext cx="4445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5191125" y="4192588"/>
            <a:ext cx="4445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5191125" y="4497388"/>
            <a:ext cx="4445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5191125" y="4789488"/>
            <a:ext cx="4445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1735138" y="4516438"/>
            <a:ext cx="4572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2000" b="0"/>
              <a:t>HR [95% CI]:</a:t>
            </a:r>
          </a:p>
          <a:p>
            <a:pPr eaLnBrk="0" hangingPunct="0"/>
            <a:r>
              <a:rPr lang="fr-FR" sz="2000" b="0"/>
              <a:t>0.82 [0.60</a:t>
            </a:r>
            <a:r>
              <a:rPr lang="fr-FR" sz="800" b="0"/>
              <a:t> </a:t>
            </a:r>
            <a:r>
              <a:rPr lang="fr-FR" sz="2000" b="0"/>
              <a:t>–</a:t>
            </a:r>
            <a:r>
              <a:rPr lang="fr-FR" sz="800" b="0"/>
              <a:t> </a:t>
            </a:r>
            <a:r>
              <a:rPr lang="fr-FR" sz="2000" b="0"/>
              <a:t>1.13] Stage II</a:t>
            </a:r>
          </a:p>
          <a:p>
            <a:pPr eaLnBrk="0" hangingPunct="0"/>
            <a:r>
              <a:rPr lang="fr-FR" sz="2000" b="0"/>
              <a:t>0.75 [0.62</a:t>
            </a:r>
            <a:r>
              <a:rPr lang="fr-FR" sz="800" b="0"/>
              <a:t> </a:t>
            </a:r>
            <a:r>
              <a:rPr lang="fr-FR" sz="2000" b="0"/>
              <a:t>–</a:t>
            </a:r>
            <a:r>
              <a:rPr lang="fr-FR" sz="800" b="0"/>
              <a:t> </a:t>
            </a:r>
            <a:r>
              <a:rPr lang="fr-FR" sz="2000" b="0"/>
              <a:t>0.89] Stage III</a:t>
            </a:r>
          </a:p>
          <a:p>
            <a:pPr eaLnBrk="0" hangingPunct="0">
              <a:spcBef>
                <a:spcPct val="50000"/>
              </a:spcBef>
            </a:pPr>
            <a:endParaRPr lang="fr-FR" sz="2000" b="0"/>
          </a:p>
        </p:txBody>
      </p:sp>
      <p:sp>
        <p:nvSpPr>
          <p:cNvPr id="18475" name="Line 43"/>
          <p:cNvSpPr>
            <a:spLocks noChangeAspect="1" noChangeShapeType="1"/>
          </p:cNvSpPr>
          <p:nvPr/>
        </p:nvSpPr>
        <p:spPr bwMode="auto">
          <a:xfrm>
            <a:off x="1444625" y="6003925"/>
            <a:ext cx="67389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76" name="Line 44"/>
          <p:cNvSpPr>
            <a:spLocks noChangeAspect="1" noChangeShapeType="1"/>
          </p:cNvSpPr>
          <p:nvPr/>
        </p:nvSpPr>
        <p:spPr bwMode="auto">
          <a:xfrm>
            <a:off x="1458913" y="1385888"/>
            <a:ext cx="0" cy="46180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77" name="Line 45"/>
          <p:cNvSpPr>
            <a:spLocks noChangeAspect="1" noChangeShapeType="1"/>
          </p:cNvSpPr>
          <p:nvPr/>
        </p:nvSpPr>
        <p:spPr bwMode="auto">
          <a:xfrm rot="5400000">
            <a:off x="1407319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3563938" y="6418263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/>
              <a:t>Months</a:t>
            </a:r>
            <a:endParaRPr lang="en-GB"/>
          </a:p>
        </p:txBody>
      </p:sp>
      <p:grpSp>
        <p:nvGrpSpPr>
          <p:cNvPr id="18479" name="Group 47"/>
          <p:cNvGrpSpPr>
            <a:grpSpLocks/>
          </p:cNvGrpSpPr>
          <p:nvPr/>
        </p:nvGrpSpPr>
        <p:grpSpPr bwMode="auto">
          <a:xfrm>
            <a:off x="1489075" y="1422400"/>
            <a:ext cx="5765800" cy="893763"/>
            <a:chOff x="956" y="896"/>
            <a:chExt cx="3632" cy="563"/>
          </a:xfrm>
        </p:grpSpPr>
        <p:sp>
          <p:nvSpPr>
            <p:cNvPr id="18514" name="Freeform 48"/>
            <p:cNvSpPr>
              <a:spLocks/>
            </p:cNvSpPr>
            <p:nvPr/>
          </p:nvSpPr>
          <p:spPr bwMode="auto">
            <a:xfrm>
              <a:off x="956" y="896"/>
              <a:ext cx="772" cy="188"/>
            </a:xfrm>
            <a:custGeom>
              <a:avLst/>
              <a:gdLst>
                <a:gd name="T0" fmla="*/ 0 w 772"/>
                <a:gd name="T1" fmla="*/ 0 h 188"/>
                <a:gd name="T2" fmla="*/ 100 w 772"/>
                <a:gd name="T3" fmla="*/ 12 h 188"/>
                <a:gd name="T4" fmla="*/ 188 w 772"/>
                <a:gd name="T5" fmla="*/ 24 h 188"/>
                <a:gd name="T6" fmla="*/ 276 w 772"/>
                <a:gd name="T7" fmla="*/ 40 h 188"/>
                <a:gd name="T8" fmla="*/ 300 w 772"/>
                <a:gd name="T9" fmla="*/ 48 h 188"/>
                <a:gd name="T10" fmla="*/ 356 w 772"/>
                <a:gd name="T11" fmla="*/ 56 h 188"/>
                <a:gd name="T12" fmla="*/ 400 w 772"/>
                <a:gd name="T13" fmla="*/ 76 h 188"/>
                <a:gd name="T14" fmla="*/ 428 w 772"/>
                <a:gd name="T15" fmla="*/ 84 h 188"/>
                <a:gd name="T16" fmla="*/ 464 w 772"/>
                <a:gd name="T17" fmla="*/ 100 h 188"/>
                <a:gd name="T18" fmla="*/ 508 w 772"/>
                <a:gd name="T19" fmla="*/ 104 h 188"/>
                <a:gd name="T20" fmla="*/ 556 w 772"/>
                <a:gd name="T21" fmla="*/ 120 h 188"/>
                <a:gd name="T22" fmla="*/ 596 w 772"/>
                <a:gd name="T23" fmla="*/ 124 h 188"/>
                <a:gd name="T24" fmla="*/ 624 w 772"/>
                <a:gd name="T25" fmla="*/ 140 h 188"/>
                <a:gd name="T26" fmla="*/ 660 w 772"/>
                <a:gd name="T27" fmla="*/ 144 h 188"/>
                <a:gd name="T28" fmla="*/ 720 w 772"/>
                <a:gd name="T29" fmla="*/ 144 h 188"/>
                <a:gd name="T30" fmla="*/ 744 w 772"/>
                <a:gd name="T31" fmla="*/ 152 h 188"/>
                <a:gd name="T32" fmla="*/ 772 w 772"/>
                <a:gd name="T33" fmla="*/ 188 h 1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2"/>
                <a:gd name="T52" fmla="*/ 0 h 188"/>
                <a:gd name="T53" fmla="*/ 772 w 772"/>
                <a:gd name="T54" fmla="*/ 188 h 1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2" h="188">
                  <a:moveTo>
                    <a:pt x="0" y="0"/>
                  </a:moveTo>
                  <a:cubicBezTo>
                    <a:pt x="34" y="4"/>
                    <a:pt x="69" y="8"/>
                    <a:pt x="100" y="12"/>
                  </a:cubicBezTo>
                  <a:cubicBezTo>
                    <a:pt x="131" y="16"/>
                    <a:pt x="159" y="19"/>
                    <a:pt x="188" y="24"/>
                  </a:cubicBezTo>
                  <a:cubicBezTo>
                    <a:pt x="217" y="29"/>
                    <a:pt x="257" y="36"/>
                    <a:pt x="276" y="40"/>
                  </a:cubicBezTo>
                  <a:cubicBezTo>
                    <a:pt x="295" y="44"/>
                    <a:pt x="287" y="45"/>
                    <a:pt x="300" y="48"/>
                  </a:cubicBezTo>
                  <a:cubicBezTo>
                    <a:pt x="313" y="51"/>
                    <a:pt x="339" y="51"/>
                    <a:pt x="356" y="56"/>
                  </a:cubicBezTo>
                  <a:cubicBezTo>
                    <a:pt x="373" y="61"/>
                    <a:pt x="388" y="71"/>
                    <a:pt x="400" y="76"/>
                  </a:cubicBezTo>
                  <a:cubicBezTo>
                    <a:pt x="412" y="81"/>
                    <a:pt x="417" y="80"/>
                    <a:pt x="428" y="84"/>
                  </a:cubicBezTo>
                  <a:cubicBezTo>
                    <a:pt x="439" y="88"/>
                    <a:pt x="451" y="97"/>
                    <a:pt x="464" y="100"/>
                  </a:cubicBezTo>
                  <a:cubicBezTo>
                    <a:pt x="477" y="103"/>
                    <a:pt x="493" y="101"/>
                    <a:pt x="508" y="104"/>
                  </a:cubicBezTo>
                  <a:cubicBezTo>
                    <a:pt x="523" y="107"/>
                    <a:pt x="541" y="117"/>
                    <a:pt x="556" y="120"/>
                  </a:cubicBezTo>
                  <a:cubicBezTo>
                    <a:pt x="571" y="123"/>
                    <a:pt x="585" y="121"/>
                    <a:pt x="596" y="124"/>
                  </a:cubicBezTo>
                  <a:cubicBezTo>
                    <a:pt x="607" y="127"/>
                    <a:pt x="613" y="137"/>
                    <a:pt x="624" y="140"/>
                  </a:cubicBezTo>
                  <a:cubicBezTo>
                    <a:pt x="635" y="143"/>
                    <a:pt x="644" y="143"/>
                    <a:pt x="660" y="144"/>
                  </a:cubicBezTo>
                  <a:cubicBezTo>
                    <a:pt x="676" y="145"/>
                    <a:pt x="706" y="143"/>
                    <a:pt x="720" y="144"/>
                  </a:cubicBezTo>
                  <a:cubicBezTo>
                    <a:pt x="734" y="145"/>
                    <a:pt x="735" y="145"/>
                    <a:pt x="744" y="152"/>
                  </a:cubicBezTo>
                  <a:cubicBezTo>
                    <a:pt x="753" y="159"/>
                    <a:pt x="767" y="181"/>
                    <a:pt x="772" y="188"/>
                  </a:cubicBezTo>
                </a:path>
              </a:pathLst>
            </a:custGeom>
            <a:noFill/>
            <a:ln w="317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515" name="Freeform 49"/>
            <p:cNvSpPr>
              <a:spLocks/>
            </p:cNvSpPr>
            <p:nvPr/>
          </p:nvSpPr>
          <p:spPr bwMode="auto">
            <a:xfrm>
              <a:off x="1716" y="1084"/>
              <a:ext cx="254" cy="56"/>
            </a:xfrm>
            <a:custGeom>
              <a:avLst/>
              <a:gdLst>
                <a:gd name="T0" fmla="*/ 0 w 224"/>
                <a:gd name="T1" fmla="*/ 0 h 44"/>
                <a:gd name="T2" fmla="*/ 109 w 224"/>
                <a:gd name="T3" fmla="*/ 15 h 44"/>
                <a:gd name="T4" fmla="*/ 132 w 224"/>
                <a:gd name="T5" fmla="*/ 41 h 44"/>
                <a:gd name="T6" fmla="*/ 168 w 224"/>
                <a:gd name="T7" fmla="*/ 51 h 44"/>
                <a:gd name="T8" fmla="*/ 254 w 224"/>
                <a:gd name="T9" fmla="*/ 5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44"/>
                <a:gd name="T17" fmla="*/ 224 w 2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44">
                  <a:moveTo>
                    <a:pt x="0" y="0"/>
                  </a:moveTo>
                  <a:cubicBezTo>
                    <a:pt x="38" y="3"/>
                    <a:pt x="77" y="7"/>
                    <a:pt x="96" y="12"/>
                  </a:cubicBezTo>
                  <a:cubicBezTo>
                    <a:pt x="115" y="17"/>
                    <a:pt x="107" y="27"/>
                    <a:pt x="116" y="32"/>
                  </a:cubicBezTo>
                  <a:cubicBezTo>
                    <a:pt x="125" y="37"/>
                    <a:pt x="130" y="38"/>
                    <a:pt x="148" y="40"/>
                  </a:cubicBezTo>
                  <a:cubicBezTo>
                    <a:pt x="166" y="42"/>
                    <a:pt x="195" y="43"/>
                    <a:pt x="224" y="44"/>
                  </a:cubicBezTo>
                </a:path>
              </a:pathLst>
            </a:custGeom>
            <a:noFill/>
            <a:ln w="317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516" name="Freeform 50"/>
            <p:cNvSpPr>
              <a:spLocks/>
            </p:cNvSpPr>
            <p:nvPr/>
          </p:nvSpPr>
          <p:spPr bwMode="auto">
            <a:xfrm>
              <a:off x="1968" y="1136"/>
              <a:ext cx="912" cy="164"/>
            </a:xfrm>
            <a:custGeom>
              <a:avLst/>
              <a:gdLst>
                <a:gd name="T0" fmla="*/ 0 w 912"/>
                <a:gd name="T1" fmla="*/ 4 h 164"/>
                <a:gd name="T2" fmla="*/ 56 w 912"/>
                <a:gd name="T3" fmla="*/ 4 h 164"/>
                <a:gd name="T4" fmla="*/ 100 w 912"/>
                <a:gd name="T5" fmla="*/ 28 h 164"/>
                <a:gd name="T6" fmla="*/ 160 w 912"/>
                <a:gd name="T7" fmla="*/ 32 h 164"/>
                <a:gd name="T8" fmla="*/ 192 w 912"/>
                <a:gd name="T9" fmla="*/ 52 h 164"/>
                <a:gd name="T10" fmla="*/ 224 w 912"/>
                <a:gd name="T11" fmla="*/ 68 h 164"/>
                <a:gd name="T12" fmla="*/ 272 w 912"/>
                <a:gd name="T13" fmla="*/ 68 h 164"/>
                <a:gd name="T14" fmla="*/ 328 w 912"/>
                <a:gd name="T15" fmla="*/ 76 h 164"/>
                <a:gd name="T16" fmla="*/ 384 w 912"/>
                <a:gd name="T17" fmla="*/ 84 h 164"/>
                <a:gd name="T18" fmla="*/ 416 w 912"/>
                <a:gd name="T19" fmla="*/ 84 h 164"/>
                <a:gd name="T20" fmla="*/ 464 w 912"/>
                <a:gd name="T21" fmla="*/ 92 h 164"/>
                <a:gd name="T22" fmla="*/ 492 w 912"/>
                <a:gd name="T23" fmla="*/ 100 h 164"/>
                <a:gd name="T24" fmla="*/ 544 w 912"/>
                <a:gd name="T25" fmla="*/ 112 h 164"/>
                <a:gd name="T26" fmla="*/ 580 w 912"/>
                <a:gd name="T27" fmla="*/ 136 h 164"/>
                <a:gd name="T28" fmla="*/ 612 w 912"/>
                <a:gd name="T29" fmla="*/ 144 h 164"/>
                <a:gd name="T30" fmla="*/ 656 w 912"/>
                <a:gd name="T31" fmla="*/ 148 h 164"/>
                <a:gd name="T32" fmla="*/ 708 w 912"/>
                <a:gd name="T33" fmla="*/ 152 h 164"/>
                <a:gd name="T34" fmla="*/ 828 w 912"/>
                <a:gd name="T35" fmla="*/ 160 h 164"/>
                <a:gd name="T36" fmla="*/ 912 w 912"/>
                <a:gd name="T37" fmla="*/ 164 h 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12"/>
                <a:gd name="T58" fmla="*/ 0 h 164"/>
                <a:gd name="T59" fmla="*/ 912 w 912"/>
                <a:gd name="T60" fmla="*/ 164 h 1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12" h="164">
                  <a:moveTo>
                    <a:pt x="0" y="4"/>
                  </a:moveTo>
                  <a:cubicBezTo>
                    <a:pt x="19" y="2"/>
                    <a:pt x="39" y="0"/>
                    <a:pt x="56" y="4"/>
                  </a:cubicBezTo>
                  <a:cubicBezTo>
                    <a:pt x="73" y="8"/>
                    <a:pt x="83" y="23"/>
                    <a:pt x="100" y="28"/>
                  </a:cubicBezTo>
                  <a:cubicBezTo>
                    <a:pt x="117" y="33"/>
                    <a:pt x="145" y="28"/>
                    <a:pt x="160" y="32"/>
                  </a:cubicBezTo>
                  <a:cubicBezTo>
                    <a:pt x="175" y="36"/>
                    <a:pt x="181" y="46"/>
                    <a:pt x="192" y="52"/>
                  </a:cubicBezTo>
                  <a:cubicBezTo>
                    <a:pt x="203" y="58"/>
                    <a:pt x="211" y="65"/>
                    <a:pt x="224" y="68"/>
                  </a:cubicBezTo>
                  <a:cubicBezTo>
                    <a:pt x="237" y="71"/>
                    <a:pt x="255" y="67"/>
                    <a:pt x="272" y="68"/>
                  </a:cubicBezTo>
                  <a:cubicBezTo>
                    <a:pt x="289" y="69"/>
                    <a:pt x="309" y="73"/>
                    <a:pt x="328" y="76"/>
                  </a:cubicBezTo>
                  <a:cubicBezTo>
                    <a:pt x="347" y="79"/>
                    <a:pt x="369" y="83"/>
                    <a:pt x="384" y="84"/>
                  </a:cubicBezTo>
                  <a:cubicBezTo>
                    <a:pt x="399" y="85"/>
                    <a:pt x="403" y="83"/>
                    <a:pt x="416" y="84"/>
                  </a:cubicBezTo>
                  <a:cubicBezTo>
                    <a:pt x="429" y="85"/>
                    <a:pt x="451" y="89"/>
                    <a:pt x="464" y="92"/>
                  </a:cubicBezTo>
                  <a:cubicBezTo>
                    <a:pt x="477" y="95"/>
                    <a:pt x="479" y="97"/>
                    <a:pt x="492" y="100"/>
                  </a:cubicBezTo>
                  <a:cubicBezTo>
                    <a:pt x="505" y="103"/>
                    <a:pt x="529" y="106"/>
                    <a:pt x="544" y="112"/>
                  </a:cubicBezTo>
                  <a:cubicBezTo>
                    <a:pt x="559" y="118"/>
                    <a:pt x="569" y="131"/>
                    <a:pt x="580" y="136"/>
                  </a:cubicBezTo>
                  <a:cubicBezTo>
                    <a:pt x="591" y="141"/>
                    <a:pt x="599" y="142"/>
                    <a:pt x="612" y="144"/>
                  </a:cubicBezTo>
                  <a:cubicBezTo>
                    <a:pt x="625" y="146"/>
                    <a:pt x="640" y="147"/>
                    <a:pt x="656" y="148"/>
                  </a:cubicBezTo>
                  <a:cubicBezTo>
                    <a:pt x="672" y="149"/>
                    <a:pt x="679" y="150"/>
                    <a:pt x="708" y="152"/>
                  </a:cubicBezTo>
                  <a:cubicBezTo>
                    <a:pt x="737" y="154"/>
                    <a:pt x="794" y="158"/>
                    <a:pt x="828" y="160"/>
                  </a:cubicBezTo>
                  <a:cubicBezTo>
                    <a:pt x="862" y="162"/>
                    <a:pt x="895" y="161"/>
                    <a:pt x="912" y="164"/>
                  </a:cubicBezTo>
                </a:path>
              </a:pathLst>
            </a:custGeom>
            <a:noFill/>
            <a:ln w="317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517" name="Freeform 51"/>
            <p:cNvSpPr>
              <a:spLocks/>
            </p:cNvSpPr>
            <p:nvPr/>
          </p:nvSpPr>
          <p:spPr bwMode="auto">
            <a:xfrm>
              <a:off x="2872" y="1304"/>
              <a:ext cx="1716" cy="155"/>
            </a:xfrm>
            <a:custGeom>
              <a:avLst/>
              <a:gdLst>
                <a:gd name="T0" fmla="*/ 0 w 1716"/>
                <a:gd name="T1" fmla="*/ 0 h 155"/>
                <a:gd name="T2" fmla="*/ 236 w 1716"/>
                <a:gd name="T3" fmla="*/ 12 h 155"/>
                <a:gd name="T4" fmla="*/ 316 w 1716"/>
                <a:gd name="T5" fmla="*/ 20 h 155"/>
                <a:gd name="T6" fmla="*/ 368 w 1716"/>
                <a:gd name="T7" fmla="*/ 44 h 155"/>
                <a:gd name="T8" fmla="*/ 460 w 1716"/>
                <a:gd name="T9" fmla="*/ 52 h 155"/>
                <a:gd name="T10" fmla="*/ 592 w 1716"/>
                <a:gd name="T11" fmla="*/ 64 h 155"/>
                <a:gd name="T12" fmla="*/ 704 w 1716"/>
                <a:gd name="T13" fmla="*/ 64 h 155"/>
                <a:gd name="T14" fmla="*/ 760 w 1716"/>
                <a:gd name="T15" fmla="*/ 80 h 155"/>
                <a:gd name="T16" fmla="*/ 936 w 1716"/>
                <a:gd name="T17" fmla="*/ 92 h 155"/>
                <a:gd name="T18" fmla="*/ 1052 w 1716"/>
                <a:gd name="T19" fmla="*/ 96 h 155"/>
                <a:gd name="T20" fmla="*/ 1288 w 1716"/>
                <a:gd name="T21" fmla="*/ 116 h 155"/>
                <a:gd name="T22" fmla="*/ 1360 w 1716"/>
                <a:gd name="T23" fmla="*/ 116 h 155"/>
                <a:gd name="T24" fmla="*/ 1436 w 1716"/>
                <a:gd name="T25" fmla="*/ 128 h 155"/>
                <a:gd name="T26" fmla="*/ 1488 w 1716"/>
                <a:gd name="T27" fmla="*/ 136 h 155"/>
                <a:gd name="T28" fmla="*/ 1624 w 1716"/>
                <a:gd name="T29" fmla="*/ 152 h 155"/>
                <a:gd name="T30" fmla="*/ 1716 w 1716"/>
                <a:gd name="T31" fmla="*/ 152 h 1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16"/>
                <a:gd name="T49" fmla="*/ 0 h 155"/>
                <a:gd name="T50" fmla="*/ 1716 w 1716"/>
                <a:gd name="T51" fmla="*/ 155 h 1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16" h="155">
                  <a:moveTo>
                    <a:pt x="0" y="0"/>
                  </a:moveTo>
                  <a:cubicBezTo>
                    <a:pt x="91" y="4"/>
                    <a:pt x="183" y="9"/>
                    <a:pt x="236" y="12"/>
                  </a:cubicBezTo>
                  <a:cubicBezTo>
                    <a:pt x="289" y="15"/>
                    <a:pt x="294" y="15"/>
                    <a:pt x="316" y="20"/>
                  </a:cubicBezTo>
                  <a:cubicBezTo>
                    <a:pt x="338" y="25"/>
                    <a:pt x="344" y="39"/>
                    <a:pt x="368" y="44"/>
                  </a:cubicBezTo>
                  <a:cubicBezTo>
                    <a:pt x="392" y="49"/>
                    <a:pt x="423" y="49"/>
                    <a:pt x="460" y="52"/>
                  </a:cubicBezTo>
                  <a:cubicBezTo>
                    <a:pt x="497" y="55"/>
                    <a:pt x="551" y="62"/>
                    <a:pt x="592" y="64"/>
                  </a:cubicBezTo>
                  <a:cubicBezTo>
                    <a:pt x="633" y="66"/>
                    <a:pt x="676" y="61"/>
                    <a:pt x="704" y="64"/>
                  </a:cubicBezTo>
                  <a:cubicBezTo>
                    <a:pt x="732" y="67"/>
                    <a:pt x="721" y="75"/>
                    <a:pt x="760" y="80"/>
                  </a:cubicBezTo>
                  <a:cubicBezTo>
                    <a:pt x="799" y="85"/>
                    <a:pt x="887" y="89"/>
                    <a:pt x="936" y="92"/>
                  </a:cubicBezTo>
                  <a:cubicBezTo>
                    <a:pt x="985" y="95"/>
                    <a:pt x="993" y="92"/>
                    <a:pt x="1052" y="96"/>
                  </a:cubicBezTo>
                  <a:cubicBezTo>
                    <a:pt x="1111" y="100"/>
                    <a:pt x="1237" y="113"/>
                    <a:pt x="1288" y="116"/>
                  </a:cubicBezTo>
                  <a:cubicBezTo>
                    <a:pt x="1339" y="119"/>
                    <a:pt x="1335" y="114"/>
                    <a:pt x="1360" y="116"/>
                  </a:cubicBezTo>
                  <a:cubicBezTo>
                    <a:pt x="1385" y="118"/>
                    <a:pt x="1415" y="125"/>
                    <a:pt x="1436" y="128"/>
                  </a:cubicBezTo>
                  <a:cubicBezTo>
                    <a:pt x="1457" y="131"/>
                    <a:pt x="1457" y="132"/>
                    <a:pt x="1488" y="136"/>
                  </a:cubicBezTo>
                  <a:cubicBezTo>
                    <a:pt x="1519" y="140"/>
                    <a:pt x="1586" y="149"/>
                    <a:pt x="1624" y="152"/>
                  </a:cubicBezTo>
                  <a:cubicBezTo>
                    <a:pt x="1662" y="155"/>
                    <a:pt x="1689" y="153"/>
                    <a:pt x="1716" y="152"/>
                  </a:cubicBezTo>
                </a:path>
              </a:pathLst>
            </a:custGeom>
            <a:noFill/>
            <a:ln w="317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8480" name="Group 52"/>
          <p:cNvGrpSpPr>
            <a:grpSpLocks/>
          </p:cNvGrpSpPr>
          <p:nvPr/>
        </p:nvGrpSpPr>
        <p:grpSpPr bwMode="auto">
          <a:xfrm>
            <a:off x="1495425" y="1428750"/>
            <a:ext cx="5937250" cy="1468438"/>
            <a:chOff x="960" y="900"/>
            <a:chExt cx="3740" cy="925"/>
          </a:xfrm>
        </p:grpSpPr>
        <p:sp>
          <p:nvSpPr>
            <p:cNvPr id="18512" name="Freeform 53"/>
            <p:cNvSpPr>
              <a:spLocks/>
            </p:cNvSpPr>
            <p:nvPr/>
          </p:nvSpPr>
          <p:spPr bwMode="auto">
            <a:xfrm>
              <a:off x="960" y="900"/>
              <a:ext cx="2824" cy="833"/>
            </a:xfrm>
            <a:custGeom>
              <a:avLst/>
              <a:gdLst>
                <a:gd name="T0" fmla="*/ 124 w 2824"/>
                <a:gd name="T1" fmla="*/ 12 h 833"/>
                <a:gd name="T2" fmla="*/ 308 w 2824"/>
                <a:gd name="T3" fmla="*/ 56 h 833"/>
                <a:gd name="T4" fmla="*/ 392 w 2824"/>
                <a:gd name="T5" fmla="*/ 112 h 833"/>
                <a:gd name="T6" fmla="*/ 472 w 2824"/>
                <a:gd name="T7" fmla="*/ 148 h 833"/>
                <a:gd name="T8" fmla="*/ 524 w 2824"/>
                <a:gd name="T9" fmla="*/ 188 h 833"/>
                <a:gd name="T10" fmla="*/ 588 w 2824"/>
                <a:gd name="T11" fmla="*/ 220 h 833"/>
                <a:gd name="T12" fmla="*/ 688 w 2824"/>
                <a:gd name="T13" fmla="*/ 272 h 833"/>
                <a:gd name="T14" fmla="*/ 772 w 2824"/>
                <a:gd name="T15" fmla="*/ 312 h 833"/>
                <a:gd name="T16" fmla="*/ 852 w 2824"/>
                <a:gd name="T17" fmla="*/ 360 h 833"/>
                <a:gd name="T18" fmla="*/ 912 w 2824"/>
                <a:gd name="T19" fmla="*/ 388 h 833"/>
                <a:gd name="T20" fmla="*/ 996 w 2824"/>
                <a:gd name="T21" fmla="*/ 448 h 833"/>
                <a:gd name="T22" fmla="*/ 1052 w 2824"/>
                <a:gd name="T23" fmla="*/ 476 h 833"/>
                <a:gd name="T24" fmla="*/ 1136 w 2824"/>
                <a:gd name="T25" fmla="*/ 496 h 833"/>
                <a:gd name="T26" fmla="*/ 1188 w 2824"/>
                <a:gd name="T27" fmla="*/ 516 h 833"/>
                <a:gd name="T28" fmla="*/ 1264 w 2824"/>
                <a:gd name="T29" fmla="*/ 552 h 833"/>
                <a:gd name="T30" fmla="*/ 1316 w 2824"/>
                <a:gd name="T31" fmla="*/ 568 h 833"/>
                <a:gd name="T32" fmla="*/ 1364 w 2824"/>
                <a:gd name="T33" fmla="*/ 596 h 833"/>
                <a:gd name="T34" fmla="*/ 1432 w 2824"/>
                <a:gd name="T35" fmla="*/ 604 h 833"/>
                <a:gd name="T36" fmla="*/ 1512 w 2824"/>
                <a:gd name="T37" fmla="*/ 612 h 833"/>
                <a:gd name="T38" fmla="*/ 1584 w 2824"/>
                <a:gd name="T39" fmla="*/ 648 h 833"/>
                <a:gd name="T40" fmla="*/ 1676 w 2824"/>
                <a:gd name="T41" fmla="*/ 676 h 833"/>
                <a:gd name="T42" fmla="*/ 1732 w 2824"/>
                <a:gd name="T43" fmla="*/ 688 h 833"/>
                <a:gd name="T44" fmla="*/ 1820 w 2824"/>
                <a:gd name="T45" fmla="*/ 704 h 833"/>
                <a:gd name="T46" fmla="*/ 1908 w 2824"/>
                <a:gd name="T47" fmla="*/ 720 h 833"/>
                <a:gd name="T48" fmla="*/ 1980 w 2824"/>
                <a:gd name="T49" fmla="*/ 744 h 833"/>
                <a:gd name="T50" fmla="*/ 2052 w 2824"/>
                <a:gd name="T51" fmla="*/ 756 h 833"/>
                <a:gd name="T52" fmla="*/ 2248 w 2824"/>
                <a:gd name="T53" fmla="*/ 768 h 833"/>
                <a:gd name="T54" fmla="*/ 2392 w 2824"/>
                <a:gd name="T55" fmla="*/ 780 h 833"/>
                <a:gd name="T56" fmla="*/ 2508 w 2824"/>
                <a:gd name="T57" fmla="*/ 804 h 833"/>
                <a:gd name="T58" fmla="*/ 2616 w 2824"/>
                <a:gd name="T59" fmla="*/ 812 h 833"/>
                <a:gd name="T60" fmla="*/ 2740 w 2824"/>
                <a:gd name="T61" fmla="*/ 832 h 833"/>
                <a:gd name="T62" fmla="*/ 2824 w 2824"/>
                <a:gd name="T63" fmla="*/ 832 h 8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24"/>
                <a:gd name="T97" fmla="*/ 0 h 833"/>
                <a:gd name="T98" fmla="*/ 2824 w 2824"/>
                <a:gd name="T99" fmla="*/ 833 h 8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24" h="833">
                  <a:moveTo>
                    <a:pt x="0" y="0"/>
                  </a:moveTo>
                  <a:cubicBezTo>
                    <a:pt x="44" y="3"/>
                    <a:pt x="88" y="7"/>
                    <a:pt x="124" y="12"/>
                  </a:cubicBezTo>
                  <a:cubicBezTo>
                    <a:pt x="160" y="17"/>
                    <a:pt x="185" y="21"/>
                    <a:pt x="216" y="28"/>
                  </a:cubicBezTo>
                  <a:cubicBezTo>
                    <a:pt x="247" y="35"/>
                    <a:pt x="286" y="48"/>
                    <a:pt x="308" y="56"/>
                  </a:cubicBezTo>
                  <a:cubicBezTo>
                    <a:pt x="330" y="64"/>
                    <a:pt x="334" y="67"/>
                    <a:pt x="348" y="76"/>
                  </a:cubicBezTo>
                  <a:cubicBezTo>
                    <a:pt x="362" y="85"/>
                    <a:pt x="376" y="104"/>
                    <a:pt x="392" y="112"/>
                  </a:cubicBezTo>
                  <a:cubicBezTo>
                    <a:pt x="408" y="120"/>
                    <a:pt x="431" y="118"/>
                    <a:pt x="444" y="124"/>
                  </a:cubicBezTo>
                  <a:cubicBezTo>
                    <a:pt x="457" y="130"/>
                    <a:pt x="462" y="140"/>
                    <a:pt x="472" y="148"/>
                  </a:cubicBezTo>
                  <a:cubicBezTo>
                    <a:pt x="482" y="156"/>
                    <a:pt x="495" y="165"/>
                    <a:pt x="504" y="172"/>
                  </a:cubicBezTo>
                  <a:cubicBezTo>
                    <a:pt x="513" y="179"/>
                    <a:pt x="515" y="183"/>
                    <a:pt x="524" y="188"/>
                  </a:cubicBezTo>
                  <a:cubicBezTo>
                    <a:pt x="533" y="193"/>
                    <a:pt x="545" y="199"/>
                    <a:pt x="556" y="204"/>
                  </a:cubicBezTo>
                  <a:cubicBezTo>
                    <a:pt x="567" y="209"/>
                    <a:pt x="578" y="215"/>
                    <a:pt x="588" y="220"/>
                  </a:cubicBezTo>
                  <a:cubicBezTo>
                    <a:pt x="598" y="225"/>
                    <a:pt x="599" y="227"/>
                    <a:pt x="616" y="236"/>
                  </a:cubicBezTo>
                  <a:cubicBezTo>
                    <a:pt x="633" y="245"/>
                    <a:pt x="668" y="263"/>
                    <a:pt x="688" y="272"/>
                  </a:cubicBezTo>
                  <a:cubicBezTo>
                    <a:pt x="708" y="281"/>
                    <a:pt x="722" y="285"/>
                    <a:pt x="736" y="292"/>
                  </a:cubicBezTo>
                  <a:cubicBezTo>
                    <a:pt x="750" y="299"/>
                    <a:pt x="761" y="307"/>
                    <a:pt x="772" y="312"/>
                  </a:cubicBezTo>
                  <a:cubicBezTo>
                    <a:pt x="783" y="317"/>
                    <a:pt x="791" y="312"/>
                    <a:pt x="804" y="320"/>
                  </a:cubicBezTo>
                  <a:cubicBezTo>
                    <a:pt x="817" y="328"/>
                    <a:pt x="840" y="352"/>
                    <a:pt x="852" y="360"/>
                  </a:cubicBezTo>
                  <a:cubicBezTo>
                    <a:pt x="864" y="368"/>
                    <a:pt x="870" y="363"/>
                    <a:pt x="880" y="368"/>
                  </a:cubicBezTo>
                  <a:cubicBezTo>
                    <a:pt x="890" y="373"/>
                    <a:pt x="897" y="377"/>
                    <a:pt x="912" y="388"/>
                  </a:cubicBezTo>
                  <a:cubicBezTo>
                    <a:pt x="927" y="399"/>
                    <a:pt x="958" y="422"/>
                    <a:pt x="972" y="432"/>
                  </a:cubicBezTo>
                  <a:cubicBezTo>
                    <a:pt x="986" y="442"/>
                    <a:pt x="987" y="443"/>
                    <a:pt x="996" y="448"/>
                  </a:cubicBezTo>
                  <a:cubicBezTo>
                    <a:pt x="1005" y="453"/>
                    <a:pt x="1019" y="459"/>
                    <a:pt x="1028" y="464"/>
                  </a:cubicBezTo>
                  <a:cubicBezTo>
                    <a:pt x="1037" y="469"/>
                    <a:pt x="1041" y="473"/>
                    <a:pt x="1052" y="476"/>
                  </a:cubicBezTo>
                  <a:cubicBezTo>
                    <a:pt x="1063" y="479"/>
                    <a:pt x="1078" y="481"/>
                    <a:pt x="1092" y="484"/>
                  </a:cubicBezTo>
                  <a:cubicBezTo>
                    <a:pt x="1106" y="487"/>
                    <a:pt x="1125" y="493"/>
                    <a:pt x="1136" y="496"/>
                  </a:cubicBezTo>
                  <a:cubicBezTo>
                    <a:pt x="1147" y="499"/>
                    <a:pt x="1151" y="497"/>
                    <a:pt x="1160" y="500"/>
                  </a:cubicBezTo>
                  <a:cubicBezTo>
                    <a:pt x="1169" y="503"/>
                    <a:pt x="1179" y="511"/>
                    <a:pt x="1188" y="516"/>
                  </a:cubicBezTo>
                  <a:cubicBezTo>
                    <a:pt x="1197" y="521"/>
                    <a:pt x="1203" y="526"/>
                    <a:pt x="1216" y="532"/>
                  </a:cubicBezTo>
                  <a:cubicBezTo>
                    <a:pt x="1229" y="538"/>
                    <a:pt x="1251" y="548"/>
                    <a:pt x="1264" y="552"/>
                  </a:cubicBezTo>
                  <a:cubicBezTo>
                    <a:pt x="1277" y="556"/>
                    <a:pt x="1283" y="553"/>
                    <a:pt x="1292" y="556"/>
                  </a:cubicBezTo>
                  <a:cubicBezTo>
                    <a:pt x="1301" y="559"/>
                    <a:pt x="1308" y="564"/>
                    <a:pt x="1316" y="568"/>
                  </a:cubicBezTo>
                  <a:cubicBezTo>
                    <a:pt x="1324" y="572"/>
                    <a:pt x="1332" y="575"/>
                    <a:pt x="1340" y="580"/>
                  </a:cubicBezTo>
                  <a:cubicBezTo>
                    <a:pt x="1348" y="585"/>
                    <a:pt x="1353" y="592"/>
                    <a:pt x="1364" y="596"/>
                  </a:cubicBezTo>
                  <a:cubicBezTo>
                    <a:pt x="1375" y="600"/>
                    <a:pt x="1393" y="603"/>
                    <a:pt x="1404" y="604"/>
                  </a:cubicBezTo>
                  <a:cubicBezTo>
                    <a:pt x="1415" y="605"/>
                    <a:pt x="1420" y="603"/>
                    <a:pt x="1432" y="604"/>
                  </a:cubicBezTo>
                  <a:cubicBezTo>
                    <a:pt x="1444" y="605"/>
                    <a:pt x="1463" y="607"/>
                    <a:pt x="1476" y="608"/>
                  </a:cubicBezTo>
                  <a:cubicBezTo>
                    <a:pt x="1489" y="609"/>
                    <a:pt x="1501" y="609"/>
                    <a:pt x="1512" y="612"/>
                  </a:cubicBezTo>
                  <a:cubicBezTo>
                    <a:pt x="1523" y="615"/>
                    <a:pt x="1532" y="622"/>
                    <a:pt x="1544" y="628"/>
                  </a:cubicBezTo>
                  <a:cubicBezTo>
                    <a:pt x="1556" y="634"/>
                    <a:pt x="1571" y="642"/>
                    <a:pt x="1584" y="648"/>
                  </a:cubicBezTo>
                  <a:cubicBezTo>
                    <a:pt x="1597" y="654"/>
                    <a:pt x="1609" y="659"/>
                    <a:pt x="1624" y="664"/>
                  </a:cubicBezTo>
                  <a:cubicBezTo>
                    <a:pt x="1639" y="669"/>
                    <a:pt x="1662" y="673"/>
                    <a:pt x="1676" y="676"/>
                  </a:cubicBezTo>
                  <a:cubicBezTo>
                    <a:pt x="1690" y="679"/>
                    <a:pt x="1699" y="678"/>
                    <a:pt x="1708" y="680"/>
                  </a:cubicBezTo>
                  <a:cubicBezTo>
                    <a:pt x="1717" y="682"/>
                    <a:pt x="1721" y="685"/>
                    <a:pt x="1732" y="688"/>
                  </a:cubicBezTo>
                  <a:cubicBezTo>
                    <a:pt x="1743" y="691"/>
                    <a:pt x="1761" y="693"/>
                    <a:pt x="1776" y="696"/>
                  </a:cubicBezTo>
                  <a:cubicBezTo>
                    <a:pt x="1791" y="699"/>
                    <a:pt x="1804" y="701"/>
                    <a:pt x="1820" y="704"/>
                  </a:cubicBezTo>
                  <a:cubicBezTo>
                    <a:pt x="1836" y="707"/>
                    <a:pt x="1857" y="709"/>
                    <a:pt x="1872" y="712"/>
                  </a:cubicBezTo>
                  <a:cubicBezTo>
                    <a:pt x="1887" y="715"/>
                    <a:pt x="1895" y="718"/>
                    <a:pt x="1908" y="720"/>
                  </a:cubicBezTo>
                  <a:cubicBezTo>
                    <a:pt x="1921" y="722"/>
                    <a:pt x="1936" y="720"/>
                    <a:pt x="1948" y="724"/>
                  </a:cubicBezTo>
                  <a:cubicBezTo>
                    <a:pt x="1960" y="728"/>
                    <a:pt x="1967" y="739"/>
                    <a:pt x="1980" y="744"/>
                  </a:cubicBezTo>
                  <a:cubicBezTo>
                    <a:pt x="1993" y="749"/>
                    <a:pt x="2012" y="750"/>
                    <a:pt x="2024" y="752"/>
                  </a:cubicBezTo>
                  <a:cubicBezTo>
                    <a:pt x="2036" y="754"/>
                    <a:pt x="2029" y="753"/>
                    <a:pt x="2052" y="756"/>
                  </a:cubicBezTo>
                  <a:cubicBezTo>
                    <a:pt x="2075" y="759"/>
                    <a:pt x="2131" y="766"/>
                    <a:pt x="2164" y="768"/>
                  </a:cubicBezTo>
                  <a:cubicBezTo>
                    <a:pt x="2197" y="770"/>
                    <a:pt x="2220" y="767"/>
                    <a:pt x="2248" y="768"/>
                  </a:cubicBezTo>
                  <a:cubicBezTo>
                    <a:pt x="2276" y="769"/>
                    <a:pt x="2308" y="774"/>
                    <a:pt x="2332" y="776"/>
                  </a:cubicBezTo>
                  <a:cubicBezTo>
                    <a:pt x="2356" y="778"/>
                    <a:pt x="2372" y="777"/>
                    <a:pt x="2392" y="780"/>
                  </a:cubicBezTo>
                  <a:cubicBezTo>
                    <a:pt x="2412" y="783"/>
                    <a:pt x="2433" y="792"/>
                    <a:pt x="2452" y="796"/>
                  </a:cubicBezTo>
                  <a:cubicBezTo>
                    <a:pt x="2471" y="800"/>
                    <a:pt x="2488" y="801"/>
                    <a:pt x="2508" y="804"/>
                  </a:cubicBezTo>
                  <a:cubicBezTo>
                    <a:pt x="2528" y="807"/>
                    <a:pt x="2554" y="811"/>
                    <a:pt x="2572" y="812"/>
                  </a:cubicBezTo>
                  <a:cubicBezTo>
                    <a:pt x="2590" y="813"/>
                    <a:pt x="2597" y="810"/>
                    <a:pt x="2616" y="812"/>
                  </a:cubicBezTo>
                  <a:cubicBezTo>
                    <a:pt x="2635" y="814"/>
                    <a:pt x="2667" y="821"/>
                    <a:pt x="2688" y="824"/>
                  </a:cubicBezTo>
                  <a:cubicBezTo>
                    <a:pt x="2709" y="827"/>
                    <a:pt x="2724" y="831"/>
                    <a:pt x="2740" y="832"/>
                  </a:cubicBezTo>
                  <a:cubicBezTo>
                    <a:pt x="2756" y="833"/>
                    <a:pt x="2770" y="832"/>
                    <a:pt x="2784" y="832"/>
                  </a:cubicBezTo>
                  <a:cubicBezTo>
                    <a:pt x="2798" y="832"/>
                    <a:pt x="2816" y="832"/>
                    <a:pt x="2824" y="832"/>
                  </a:cubicBezTo>
                </a:path>
              </a:pathLst>
            </a:custGeom>
            <a:noFill/>
            <a:ln w="317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513" name="Freeform 54"/>
            <p:cNvSpPr>
              <a:spLocks/>
            </p:cNvSpPr>
            <p:nvPr/>
          </p:nvSpPr>
          <p:spPr bwMode="auto">
            <a:xfrm>
              <a:off x="3780" y="1732"/>
              <a:ext cx="920" cy="93"/>
            </a:xfrm>
            <a:custGeom>
              <a:avLst/>
              <a:gdLst>
                <a:gd name="T0" fmla="*/ 0 w 920"/>
                <a:gd name="T1" fmla="*/ 0 h 93"/>
                <a:gd name="T2" fmla="*/ 104 w 920"/>
                <a:gd name="T3" fmla="*/ 4 h 93"/>
                <a:gd name="T4" fmla="*/ 208 w 920"/>
                <a:gd name="T5" fmla="*/ 8 h 93"/>
                <a:gd name="T6" fmla="*/ 272 w 920"/>
                <a:gd name="T7" fmla="*/ 16 h 93"/>
                <a:gd name="T8" fmla="*/ 340 w 920"/>
                <a:gd name="T9" fmla="*/ 16 h 93"/>
                <a:gd name="T10" fmla="*/ 372 w 920"/>
                <a:gd name="T11" fmla="*/ 20 h 93"/>
                <a:gd name="T12" fmla="*/ 408 w 920"/>
                <a:gd name="T13" fmla="*/ 36 h 93"/>
                <a:gd name="T14" fmla="*/ 432 w 920"/>
                <a:gd name="T15" fmla="*/ 44 h 93"/>
                <a:gd name="T16" fmla="*/ 468 w 920"/>
                <a:gd name="T17" fmla="*/ 44 h 93"/>
                <a:gd name="T18" fmla="*/ 544 w 920"/>
                <a:gd name="T19" fmla="*/ 48 h 93"/>
                <a:gd name="T20" fmla="*/ 580 w 920"/>
                <a:gd name="T21" fmla="*/ 48 h 93"/>
                <a:gd name="T22" fmla="*/ 620 w 920"/>
                <a:gd name="T23" fmla="*/ 48 h 93"/>
                <a:gd name="T24" fmla="*/ 672 w 920"/>
                <a:gd name="T25" fmla="*/ 48 h 93"/>
                <a:gd name="T26" fmla="*/ 728 w 920"/>
                <a:gd name="T27" fmla="*/ 64 h 93"/>
                <a:gd name="T28" fmla="*/ 760 w 920"/>
                <a:gd name="T29" fmla="*/ 60 h 93"/>
                <a:gd name="T30" fmla="*/ 808 w 920"/>
                <a:gd name="T31" fmla="*/ 68 h 93"/>
                <a:gd name="T32" fmla="*/ 852 w 920"/>
                <a:gd name="T33" fmla="*/ 88 h 93"/>
                <a:gd name="T34" fmla="*/ 892 w 920"/>
                <a:gd name="T35" fmla="*/ 92 h 93"/>
                <a:gd name="T36" fmla="*/ 920 w 920"/>
                <a:gd name="T37" fmla="*/ 92 h 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0"/>
                <a:gd name="T58" fmla="*/ 0 h 93"/>
                <a:gd name="T59" fmla="*/ 920 w 920"/>
                <a:gd name="T60" fmla="*/ 93 h 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0" h="93">
                  <a:moveTo>
                    <a:pt x="0" y="0"/>
                  </a:moveTo>
                  <a:cubicBezTo>
                    <a:pt x="34" y="1"/>
                    <a:pt x="69" y="3"/>
                    <a:pt x="104" y="4"/>
                  </a:cubicBezTo>
                  <a:cubicBezTo>
                    <a:pt x="139" y="5"/>
                    <a:pt x="180" y="6"/>
                    <a:pt x="208" y="8"/>
                  </a:cubicBezTo>
                  <a:cubicBezTo>
                    <a:pt x="236" y="10"/>
                    <a:pt x="250" y="15"/>
                    <a:pt x="272" y="16"/>
                  </a:cubicBezTo>
                  <a:cubicBezTo>
                    <a:pt x="294" y="17"/>
                    <a:pt x="323" y="15"/>
                    <a:pt x="340" y="16"/>
                  </a:cubicBezTo>
                  <a:cubicBezTo>
                    <a:pt x="357" y="17"/>
                    <a:pt x="361" y="17"/>
                    <a:pt x="372" y="20"/>
                  </a:cubicBezTo>
                  <a:cubicBezTo>
                    <a:pt x="383" y="23"/>
                    <a:pt x="398" y="32"/>
                    <a:pt x="408" y="36"/>
                  </a:cubicBezTo>
                  <a:cubicBezTo>
                    <a:pt x="418" y="40"/>
                    <a:pt x="422" y="43"/>
                    <a:pt x="432" y="44"/>
                  </a:cubicBezTo>
                  <a:cubicBezTo>
                    <a:pt x="442" y="45"/>
                    <a:pt x="449" y="43"/>
                    <a:pt x="468" y="44"/>
                  </a:cubicBezTo>
                  <a:cubicBezTo>
                    <a:pt x="487" y="45"/>
                    <a:pt x="525" y="47"/>
                    <a:pt x="544" y="48"/>
                  </a:cubicBezTo>
                  <a:cubicBezTo>
                    <a:pt x="563" y="49"/>
                    <a:pt x="567" y="48"/>
                    <a:pt x="580" y="48"/>
                  </a:cubicBezTo>
                  <a:cubicBezTo>
                    <a:pt x="593" y="48"/>
                    <a:pt x="605" y="48"/>
                    <a:pt x="620" y="48"/>
                  </a:cubicBezTo>
                  <a:cubicBezTo>
                    <a:pt x="635" y="48"/>
                    <a:pt x="654" y="45"/>
                    <a:pt x="672" y="48"/>
                  </a:cubicBezTo>
                  <a:cubicBezTo>
                    <a:pt x="690" y="51"/>
                    <a:pt x="713" y="62"/>
                    <a:pt x="728" y="64"/>
                  </a:cubicBezTo>
                  <a:cubicBezTo>
                    <a:pt x="743" y="66"/>
                    <a:pt x="747" y="59"/>
                    <a:pt x="760" y="60"/>
                  </a:cubicBezTo>
                  <a:cubicBezTo>
                    <a:pt x="773" y="61"/>
                    <a:pt x="793" y="63"/>
                    <a:pt x="808" y="68"/>
                  </a:cubicBezTo>
                  <a:cubicBezTo>
                    <a:pt x="823" y="73"/>
                    <a:pt x="838" y="84"/>
                    <a:pt x="852" y="88"/>
                  </a:cubicBezTo>
                  <a:cubicBezTo>
                    <a:pt x="866" y="92"/>
                    <a:pt x="881" y="91"/>
                    <a:pt x="892" y="92"/>
                  </a:cubicBezTo>
                  <a:cubicBezTo>
                    <a:pt x="903" y="93"/>
                    <a:pt x="913" y="89"/>
                    <a:pt x="920" y="92"/>
                  </a:cubicBezTo>
                </a:path>
              </a:pathLst>
            </a:custGeom>
            <a:noFill/>
            <a:ln w="317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8481" name="Group 55"/>
          <p:cNvGrpSpPr>
            <a:grpSpLocks/>
          </p:cNvGrpSpPr>
          <p:nvPr/>
        </p:nvGrpSpPr>
        <p:grpSpPr bwMode="auto">
          <a:xfrm>
            <a:off x="1495425" y="1428750"/>
            <a:ext cx="5937250" cy="1835150"/>
            <a:chOff x="960" y="900"/>
            <a:chExt cx="3740" cy="1156"/>
          </a:xfrm>
        </p:grpSpPr>
        <p:sp>
          <p:nvSpPr>
            <p:cNvPr id="18508" name="Freeform 56"/>
            <p:cNvSpPr>
              <a:spLocks/>
            </p:cNvSpPr>
            <p:nvPr/>
          </p:nvSpPr>
          <p:spPr bwMode="auto">
            <a:xfrm>
              <a:off x="960" y="900"/>
              <a:ext cx="1010" cy="598"/>
            </a:xfrm>
            <a:custGeom>
              <a:avLst/>
              <a:gdLst>
                <a:gd name="T0" fmla="*/ 0 w 1000"/>
                <a:gd name="T1" fmla="*/ 0 h 596"/>
                <a:gd name="T2" fmla="*/ 85 w 1000"/>
                <a:gd name="T3" fmla="*/ 44 h 596"/>
                <a:gd name="T4" fmla="*/ 141 w 1000"/>
                <a:gd name="T5" fmla="*/ 56 h 596"/>
                <a:gd name="T6" fmla="*/ 174 w 1000"/>
                <a:gd name="T7" fmla="*/ 56 h 596"/>
                <a:gd name="T8" fmla="*/ 242 w 1000"/>
                <a:gd name="T9" fmla="*/ 80 h 596"/>
                <a:gd name="T10" fmla="*/ 267 w 1000"/>
                <a:gd name="T11" fmla="*/ 92 h 596"/>
                <a:gd name="T12" fmla="*/ 303 w 1000"/>
                <a:gd name="T13" fmla="*/ 108 h 596"/>
                <a:gd name="T14" fmla="*/ 327 w 1000"/>
                <a:gd name="T15" fmla="*/ 112 h 596"/>
                <a:gd name="T16" fmla="*/ 372 w 1000"/>
                <a:gd name="T17" fmla="*/ 148 h 596"/>
                <a:gd name="T18" fmla="*/ 420 w 1000"/>
                <a:gd name="T19" fmla="*/ 193 h 596"/>
                <a:gd name="T20" fmla="*/ 448 w 1000"/>
                <a:gd name="T21" fmla="*/ 225 h 596"/>
                <a:gd name="T22" fmla="*/ 477 w 1000"/>
                <a:gd name="T23" fmla="*/ 241 h 596"/>
                <a:gd name="T24" fmla="*/ 509 w 1000"/>
                <a:gd name="T25" fmla="*/ 249 h 596"/>
                <a:gd name="T26" fmla="*/ 549 w 1000"/>
                <a:gd name="T27" fmla="*/ 269 h 596"/>
                <a:gd name="T28" fmla="*/ 590 w 1000"/>
                <a:gd name="T29" fmla="*/ 281 h 596"/>
                <a:gd name="T30" fmla="*/ 614 w 1000"/>
                <a:gd name="T31" fmla="*/ 305 h 596"/>
                <a:gd name="T32" fmla="*/ 634 w 1000"/>
                <a:gd name="T33" fmla="*/ 321 h 596"/>
                <a:gd name="T34" fmla="*/ 667 w 1000"/>
                <a:gd name="T35" fmla="*/ 337 h 596"/>
                <a:gd name="T36" fmla="*/ 687 w 1000"/>
                <a:gd name="T37" fmla="*/ 353 h 596"/>
                <a:gd name="T38" fmla="*/ 711 w 1000"/>
                <a:gd name="T39" fmla="*/ 365 h 596"/>
                <a:gd name="T40" fmla="*/ 735 w 1000"/>
                <a:gd name="T41" fmla="*/ 385 h 596"/>
                <a:gd name="T42" fmla="*/ 772 w 1000"/>
                <a:gd name="T43" fmla="*/ 421 h 596"/>
                <a:gd name="T44" fmla="*/ 780 w 1000"/>
                <a:gd name="T45" fmla="*/ 450 h 596"/>
                <a:gd name="T46" fmla="*/ 820 w 1000"/>
                <a:gd name="T47" fmla="*/ 490 h 596"/>
                <a:gd name="T48" fmla="*/ 848 w 1000"/>
                <a:gd name="T49" fmla="*/ 514 h 596"/>
                <a:gd name="T50" fmla="*/ 889 w 1000"/>
                <a:gd name="T51" fmla="*/ 538 h 596"/>
                <a:gd name="T52" fmla="*/ 929 w 1000"/>
                <a:gd name="T53" fmla="*/ 554 h 596"/>
                <a:gd name="T54" fmla="*/ 953 w 1000"/>
                <a:gd name="T55" fmla="*/ 566 h 596"/>
                <a:gd name="T56" fmla="*/ 978 w 1000"/>
                <a:gd name="T57" fmla="*/ 574 h 596"/>
                <a:gd name="T58" fmla="*/ 1010 w 1000"/>
                <a:gd name="T59" fmla="*/ 598 h 5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0"/>
                <a:gd name="T91" fmla="*/ 0 h 596"/>
                <a:gd name="T92" fmla="*/ 1000 w 1000"/>
                <a:gd name="T93" fmla="*/ 596 h 59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0" h="596">
                  <a:moveTo>
                    <a:pt x="0" y="0"/>
                  </a:moveTo>
                  <a:cubicBezTo>
                    <a:pt x="30" y="17"/>
                    <a:pt x="61" y="35"/>
                    <a:pt x="84" y="44"/>
                  </a:cubicBezTo>
                  <a:cubicBezTo>
                    <a:pt x="107" y="53"/>
                    <a:pt x="125" y="54"/>
                    <a:pt x="140" y="56"/>
                  </a:cubicBezTo>
                  <a:cubicBezTo>
                    <a:pt x="155" y="58"/>
                    <a:pt x="155" y="52"/>
                    <a:pt x="172" y="56"/>
                  </a:cubicBezTo>
                  <a:cubicBezTo>
                    <a:pt x="189" y="60"/>
                    <a:pt x="225" y="74"/>
                    <a:pt x="240" y="80"/>
                  </a:cubicBezTo>
                  <a:cubicBezTo>
                    <a:pt x="255" y="86"/>
                    <a:pt x="254" y="87"/>
                    <a:pt x="264" y="92"/>
                  </a:cubicBezTo>
                  <a:cubicBezTo>
                    <a:pt x="274" y="97"/>
                    <a:pt x="290" y="105"/>
                    <a:pt x="300" y="108"/>
                  </a:cubicBezTo>
                  <a:cubicBezTo>
                    <a:pt x="310" y="111"/>
                    <a:pt x="313" y="105"/>
                    <a:pt x="324" y="112"/>
                  </a:cubicBezTo>
                  <a:cubicBezTo>
                    <a:pt x="335" y="119"/>
                    <a:pt x="353" y="135"/>
                    <a:pt x="368" y="148"/>
                  </a:cubicBezTo>
                  <a:cubicBezTo>
                    <a:pt x="383" y="161"/>
                    <a:pt x="403" y="179"/>
                    <a:pt x="416" y="192"/>
                  </a:cubicBezTo>
                  <a:cubicBezTo>
                    <a:pt x="429" y="205"/>
                    <a:pt x="435" y="216"/>
                    <a:pt x="444" y="224"/>
                  </a:cubicBezTo>
                  <a:cubicBezTo>
                    <a:pt x="453" y="232"/>
                    <a:pt x="462" y="236"/>
                    <a:pt x="472" y="240"/>
                  </a:cubicBezTo>
                  <a:cubicBezTo>
                    <a:pt x="482" y="244"/>
                    <a:pt x="492" y="243"/>
                    <a:pt x="504" y="248"/>
                  </a:cubicBezTo>
                  <a:cubicBezTo>
                    <a:pt x="516" y="253"/>
                    <a:pt x="531" y="263"/>
                    <a:pt x="544" y="268"/>
                  </a:cubicBezTo>
                  <a:cubicBezTo>
                    <a:pt x="557" y="273"/>
                    <a:pt x="573" y="274"/>
                    <a:pt x="584" y="280"/>
                  </a:cubicBezTo>
                  <a:cubicBezTo>
                    <a:pt x="595" y="286"/>
                    <a:pt x="601" y="297"/>
                    <a:pt x="608" y="304"/>
                  </a:cubicBezTo>
                  <a:cubicBezTo>
                    <a:pt x="615" y="311"/>
                    <a:pt x="619" y="315"/>
                    <a:pt x="628" y="320"/>
                  </a:cubicBezTo>
                  <a:cubicBezTo>
                    <a:pt x="637" y="325"/>
                    <a:pt x="651" y="331"/>
                    <a:pt x="660" y="336"/>
                  </a:cubicBezTo>
                  <a:cubicBezTo>
                    <a:pt x="669" y="341"/>
                    <a:pt x="673" y="347"/>
                    <a:pt x="680" y="352"/>
                  </a:cubicBezTo>
                  <a:cubicBezTo>
                    <a:pt x="687" y="357"/>
                    <a:pt x="696" y="359"/>
                    <a:pt x="704" y="364"/>
                  </a:cubicBezTo>
                  <a:cubicBezTo>
                    <a:pt x="712" y="369"/>
                    <a:pt x="718" y="375"/>
                    <a:pt x="728" y="384"/>
                  </a:cubicBezTo>
                  <a:cubicBezTo>
                    <a:pt x="738" y="393"/>
                    <a:pt x="757" y="409"/>
                    <a:pt x="764" y="420"/>
                  </a:cubicBezTo>
                  <a:cubicBezTo>
                    <a:pt x="771" y="431"/>
                    <a:pt x="764" y="437"/>
                    <a:pt x="772" y="448"/>
                  </a:cubicBezTo>
                  <a:cubicBezTo>
                    <a:pt x="780" y="459"/>
                    <a:pt x="801" y="477"/>
                    <a:pt x="812" y="488"/>
                  </a:cubicBezTo>
                  <a:cubicBezTo>
                    <a:pt x="823" y="499"/>
                    <a:pt x="829" y="504"/>
                    <a:pt x="840" y="512"/>
                  </a:cubicBezTo>
                  <a:cubicBezTo>
                    <a:pt x="851" y="520"/>
                    <a:pt x="867" y="529"/>
                    <a:pt x="880" y="536"/>
                  </a:cubicBezTo>
                  <a:cubicBezTo>
                    <a:pt x="893" y="543"/>
                    <a:pt x="909" y="547"/>
                    <a:pt x="920" y="552"/>
                  </a:cubicBezTo>
                  <a:cubicBezTo>
                    <a:pt x="931" y="557"/>
                    <a:pt x="936" y="561"/>
                    <a:pt x="944" y="564"/>
                  </a:cubicBezTo>
                  <a:cubicBezTo>
                    <a:pt x="952" y="567"/>
                    <a:pt x="959" y="567"/>
                    <a:pt x="968" y="572"/>
                  </a:cubicBezTo>
                  <a:cubicBezTo>
                    <a:pt x="977" y="577"/>
                    <a:pt x="991" y="591"/>
                    <a:pt x="1000" y="596"/>
                  </a:cubicBezTo>
                </a:path>
              </a:pathLst>
            </a:custGeom>
            <a:noFill/>
            <a:ln w="317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509" name="Freeform 57"/>
            <p:cNvSpPr>
              <a:spLocks/>
            </p:cNvSpPr>
            <p:nvPr/>
          </p:nvSpPr>
          <p:spPr bwMode="auto">
            <a:xfrm>
              <a:off x="1954" y="1492"/>
              <a:ext cx="1314" cy="400"/>
            </a:xfrm>
            <a:custGeom>
              <a:avLst/>
              <a:gdLst>
                <a:gd name="T0" fmla="*/ 0 w 1300"/>
                <a:gd name="T1" fmla="*/ 0 h 392"/>
                <a:gd name="T2" fmla="*/ 73 w 1300"/>
                <a:gd name="T3" fmla="*/ 29 h 392"/>
                <a:gd name="T4" fmla="*/ 121 w 1300"/>
                <a:gd name="T5" fmla="*/ 45 h 392"/>
                <a:gd name="T6" fmla="*/ 154 w 1300"/>
                <a:gd name="T7" fmla="*/ 78 h 392"/>
                <a:gd name="T8" fmla="*/ 178 w 1300"/>
                <a:gd name="T9" fmla="*/ 94 h 392"/>
                <a:gd name="T10" fmla="*/ 226 w 1300"/>
                <a:gd name="T11" fmla="*/ 110 h 392"/>
                <a:gd name="T12" fmla="*/ 291 w 1300"/>
                <a:gd name="T13" fmla="*/ 122 h 392"/>
                <a:gd name="T14" fmla="*/ 327 w 1300"/>
                <a:gd name="T15" fmla="*/ 139 h 392"/>
                <a:gd name="T16" fmla="*/ 356 w 1300"/>
                <a:gd name="T17" fmla="*/ 151 h 392"/>
                <a:gd name="T18" fmla="*/ 400 w 1300"/>
                <a:gd name="T19" fmla="*/ 171 h 392"/>
                <a:gd name="T20" fmla="*/ 453 w 1300"/>
                <a:gd name="T21" fmla="*/ 200 h 392"/>
                <a:gd name="T22" fmla="*/ 501 w 1300"/>
                <a:gd name="T23" fmla="*/ 200 h 392"/>
                <a:gd name="T24" fmla="*/ 546 w 1300"/>
                <a:gd name="T25" fmla="*/ 216 h 392"/>
                <a:gd name="T26" fmla="*/ 586 w 1300"/>
                <a:gd name="T27" fmla="*/ 237 h 392"/>
                <a:gd name="T28" fmla="*/ 623 w 1300"/>
                <a:gd name="T29" fmla="*/ 253 h 392"/>
                <a:gd name="T30" fmla="*/ 675 w 1300"/>
                <a:gd name="T31" fmla="*/ 273 h 392"/>
                <a:gd name="T32" fmla="*/ 716 w 1300"/>
                <a:gd name="T33" fmla="*/ 282 h 392"/>
                <a:gd name="T34" fmla="*/ 784 w 1300"/>
                <a:gd name="T35" fmla="*/ 286 h 392"/>
                <a:gd name="T36" fmla="*/ 813 w 1300"/>
                <a:gd name="T37" fmla="*/ 286 h 392"/>
                <a:gd name="T38" fmla="*/ 837 w 1300"/>
                <a:gd name="T39" fmla="*/ 286 h 392"/>
                <a:gd name="T40" fmla="*/ 889 w 1300"/>
                <a:gd name="T41" fmla="*/ 306 h 392"/>
                <a:gd name="T42" fmla="*/ 922 w 1300"/>
                <a:gd name="T43" fmla="*/ 331 h 392"/>
                <a:gd name="T44" fmla="*/ 962 w 1300"/>
                <a:gd name="T45" fmla="*/ 347 h 392"/>
                <a:gd name="T46" fmla="*/ 991 w 1300"/>
                <a:gd name="T47" fmla="*/ 351 h 392"/>
                <a:gd name="T48" fmla="*/ 1088 w 1300"/>
                <a:gd name="T49" fmla="*/ 355 h 392"/>
                <a:gd name="T50" fmla="*/ 1124 w 1300"/>
                <a:gd name="T51" fmla="*/ 359 h 392"/>
                <a:gd name="T52" fmla="*/ 1152 w 1300"/>
                <a:gd name="T53" fmla="*/ 363 h 392"/>
                <a:gd name="T54" fmla="*/ 1209 w 1300"/>
                <a:gd name="T55" fmla="*/ 371 h 392"/>
                <a:gd name="T56" fmla="*/ 1237 w 1300"/>
                <a:gd name="T57" fmla="*/ 384 h 392"/>
                <a:gd name="T58" fmla="*/ 1282 w 1300"/>
                <a:gd name="T59" fmla="*/ 392 h 392"/>
                <a:gd name="T60" fmla="*/ 1314 w 1300"/>
                <a:gd name="T61" fmla="*/ 400 h 3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00"/>
                <a:gd name="T94" fmla="*/ 0 h 392"/>
                <a:gd name="T95" fmla="*/ 1300 w 1300"/>
                <a:gd name="T96" fmla="*/ 392 h 39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00" h="392">
                  <a:moveTo>
                    <a:pt x="0" y="0"/>
                  </a:moveTo>
                  <a:cubicBezTo>
                    <a:pt x="26" y="10"/>
                    <a:pt x="52" y="21"/>
                    <a:pt x="72" y="28"/>
                  </a:cubicBezTo>
                  <a:cubicBezTo>
                    <a:pt x="92" y="35"/>
                    <a:pt x="107" y="36"/>
                    <a:pt x="120" y="44"/>
                  </a:cubicBezTo>
                  <a:cubicBezTo>
                    <a:pt x="133" y="52"/>
                    <a:pt x="143" y="68"/>
                    <a:pt x="152" y="76"/>
                  </a:cubicBezTo>
                  <a:cubicBezTo>
                    <a:pt x="161" y="84"/>
                    <a:pt x="164" y="87"/>
                    <a:pt x="176" y="92"/>
                  </a:cubicBezTo>
                  <a:cubicBezTo>
                    <a:pt x="188" y="97"/>
                    <a:pt x="205" y="103"/>
                    <a:pt x="224" y="108"/>
                  </a:cubicBezTo>
                  <a:cubicBezTo>
                    <a:pt x="243" y="113"/>
                    <a:pt x="271" y="115"/>
                    <a:pt x="288" y="120"/>
                  </a:cubicBezTo>
                  <a:cubicBezTo>
                    <a:pt x="305" y="125"/>
                    <a:pt x="313" y="131"/>
                    <a:pt x="324" y="136"/>
                  </a:cubicBezTo>
                  <a:cubicBezTo>
                    <a:pt x="335" y="141"/>
                    <a:pt x="340" y="143"/>
                    <a:pt x="352" y="148"/>
                  </a:cubicBezTo>
                  <a:cubicBezTo>
                    <a:pt x="364" y="153"/>
                    <a:pt x="380" y="160"/>
                    <a:pt x="396" y="168"/>
                  </a:cubicBezTo>
                  <a:cubicBezTo>
                    <a:pt x="412" y="176"/>
                    <a:pt x="431" y="191"/>
                    <a:pt x="448" y="196"/>
                  </a:cubicBezTo>
                  <a:cubicBezTo>
                    <a:pt x="465" y="201"/>
                    <a:pt x="481" y="193"/>
                    <a:pt x="496" y="196"/>
                  </a:cubicBezTo>
                  <a:cubicBezTo>
                    <a:pt x="511" y="199"/>
                    <a:pt x="526" y="206"/>
                    <a:pt x="540" y="212"/>
                  </a:cubicBezTo>
                  <a:cubicBezTo>
                    <a:pt x="554" y="218"/>
                    <a:pt x="567" y="226"/>
                    <a:pt x="580" y="232"/>
                  </a:cubicBezTo>
                  <a:cubicBezTo>
                    <a:pt x="593" y="238"/>
                    <a:pt x="601" y="242"/>
                    <a:pt x="616" y="248"/>
                  </a:cubicBezTo>
                  <a:cubicBezTo>
                    <a:pt x="631" y="254"/>
                    <a:pt x="653" y="263"/>
                    <a:pt x="668" y="268"/>
                  </a:cubicBezTo>
                  <a:cubicBezTo>
                    <a:pt x="683" y="273"/>
                    <a:pt x="690" y="274"/>
                    <a:pt x="708" y="276"/>
                  </a:cubicBezTo>
                  <a:cubicBezTo>
                    <a:pt x="726" y="278"/>
                    <a:pt x="760" y="279"/>
                    <a:pt x="776" y="280"/>
                  </a:cubicBezTo>
                  <a:cubicBezTo>
                    <a:pt x="792" y="281"/>
                    <a:pt x="795" y="280"/>
                    <a:pt x="804" y="280"/>
                  </a:cubicBezTo>
                  <a:cubicBezTo>
                    <a:pt x="813" y="280"/>
                    <a:pt x="815" y="277"/>
                    <a:pt x="828" y="280"/>
                  </a:cubicBezTo>
                  <a:cubicBezTo>
                    <a:pt x="841" y="283"/>
                    <a:pt x="866" y="293"/>
                    <a:pt x="880" y="300"/>
                  </a:cubicBezTo>
                  <a:cubicBezTo>
                    <a:pt x="894" y="307"/>
                    <a:pt x="900" y="317"/>
                    <a:pt x="912" y="324"/>
                  </a:cubicBezTo>
                  <a:cubicBezTo>
                    <a:pt x="924" y="331"/>
                    <a:pt x="941" y="337"/>
                    <a:pt x="952" y="340"/>
                  </a:cubicBezTo>
                  <a:cubicBezTo>
                    <a:pt x="963" y="343"/>
                    <a:pt x="959" y="343"/>
                    <a:pt x="980" y="344"/>
                  </a:cubicBezTo>
                  <a:cubicBezTo>
                    <a:pt x="1001" y="345"/>
                    <a:pt x="1054" y="347"/>
                    <a:pt x="1076" y="348"/>
                  </a:cubicBezTo>
                  <a:cubicBezTo>
                    <a:pt x="1098" y="349"/>
                    <a:pt x="1101" y="351"/>
                    <a:pt x="1112" y="352"/>
                  </a:cubicBezTo>
                  <a:cubicBezTo>
                    <a:pt x="1123" y="353"/>
                    <a:pt x="1126" y="354"/>
                    <a:pt x="1140" y="356"/>
                  </a:cubicBezTo>
                  <a:cubicBezTo>
                    <a:pt x="1154" y="358"/>
                    <a:pt x="1182" y="361"/>
                    <a:pt x="1196" y="364"/>
                  </a:cubicBezTo>
                  <a:cubicBezTo>
                    <a:pt x="1210" y="367"/>
                    <a:pt x="1212" y="373"/>
                    <a:pt x="1224" y="376"/>
                  </a:cubicBezTo>
                  <a:cubicBezTo>
                    <a:pt x="1236" y="379"/>
                    <a:pt x="1255" y="381"/>
                    <a:pt x="1268" y="384"/>
                  </a:cubicBezTo>
                  <a:cubicBezTo>
                    <a:pt x="1281" y="387"/>
                    <a:pt x="1290" y="389"/>
                    <a:pt x="1300" y="392"/>
                  </a:cubicBezTo>
                </a:path>
              </a:pathLst>
            </a:custGeom>
            <a:noFill/>
            <a:ln w="317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510" name="Freeform 58"/>
            <p:cNvSpPr>
              <a:spLocks/>
            </p:cNvSpPr>
            <p:nvPr/>
          </p:nvSpPr>
          <p:spPr bwMode="auto">
            <a:xfrm>
              <a:off x="3268" y="1891"/>
              <a:ext cx="940" cy="113"/>
            </a:xfrm>
            <a:custGeom>
              <a:avLst/>
              <a:gdLst>
                <a:gd name="T0" fmla="*/ 0 w 940"/>
                <a:gd name="T1" fmla="*/ 1 h 113"/>
                <a:gd name="T2" fmla="*/ 100 w 940"/>
                <a:gd name="T3" fmla="*/ 5 h 113"/>
                <a:gd name="T4" fmla="*/ 260 w 940"/>
                <a:gd name="T5" fmla="*/ 29 h 113"/>
                <a:gd name="T6" fmla="*/ 332 w 940"/>
                <a:gd name="T7" fmla="*/ 45 h 113"/>
                <a:gd name="T8" fmla="*/ 416 w 940"/>
                <a:gd name="T9" fmla="*/ 57 h 113"/>
                <a:gd name="T10" fmla="*/ 480 w 940"/>
                <a:gd name="T11" fmla="*/ 73 h 113"/>
                <a:gd name="T12" fmla="*/ 548 w 940"/>
                <a:gd name="T13" fmla="*/ 77 h 113"/>
                <a:gd name="T14" fmla="*/ 648 w 940"/>
                <a:gd name="T15" fmla="*/ 81 h 113"/>
                <a:gd name="T16" fmla="*/ 708 w 940"/>
                <a:gd name="T17" fmla="*/ 97 h 113"/>
                <a:gd name="T18" fmla="*/ 768 w 940"/>
                <a:gd name="T19" fmla="*/ 105 h 113"/>
                <a:gd name="T20" fmla="*/ 940 w 940"/>
                <a:gd name="T21" fmla="*/ 113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0"/>
                <a:gd name="T34" fmla="*/ 0 h 113"/>
                <a:gd name="T35" fmla="*/ 940 w 940"/>
                <a:gd name="T36" fmla="*/ 113 h 1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0" h="113">
                  <a:moveTo>
                    <a:pt x="0" y="1"/>
                  </a:moveTo>
                  <a:cubicBezTo>
                    <a:pt x="28" y="0"/>
                    <a:pt x="57" y="0"/>
                    <a:pt x="100" y="5"/>
                  </a:cubicBezTo>
                  <a:cubicBezTo>
                    <a:pt x="143" y="10"/>
                    <a:pt x="221" y="22"/>
                    <a:pt x="260" y="29"/>
                  </a:cubicBezTo>
                  <a:cubicBezTo>
                    <a:pt x="299" y="36"/>
                    <a:pt x="306" y="40"/>
                    <a:pt x="332" y="45"/>
                  </a:cubicBezTo>
                  <a:cubicBezTo>
                    <a:pt x="358" y="50"/>
                    <a:pt x="391" y="52"/>
                    <a:pt x="416" y="57"/>
                  </a:cubicBezTo>
                  <a:cubicBezTo>
                    <a:pt x="441" y="62"/>
                    <a:pt x="458" y="70"/>
                    <a:pt x="480" y="73"/>
                  </a:cubicBezTo>
                  <a:cubicBezTo>
                    <a:pt x="502" y="76"/>
                    <a:pt x="520" y="76"/>
                    <a:pt x="548" y="77"/>
                  </a:cubicBezTo>
                  <a:cubicBezTo>
                    <a:pt x="576" y="78"/>
                    <a:pt x="621" y="78"/>
                    <a:pt x="648" y="81"/>
                  </a:cubicBezTo>
                  <a:cubicBezTo>
                    <a:pt x="675" y="84"/>
                    <a:pt x="688" y="93"/>
                    <a:pt x="708" y="97"/>
                  </a:cubicBezTo>
                  <a:cubicBezTo>
                    <a:pt x="728" y="101"/>
                    <a:pt x="729" y="102"/>
                    <a:pt x="768" y="105"/>
                  </a:cubicBezTo>
                  <a:cubicBezTo>
                    <a:pt x="807" y="108"/>
                    <a:pt x="873" y="110"/>
                    <a:pt x="940" y="113"/>
                  </a:cubicBezTo>
                </a:path>
              </a:pathLst>
            </a:custGeom>
            <a:noFill/>
            <a:ln w="317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511" name="Freeform 59"/>
            <p:cNvSpPr>
              <a:spLocks/>
            </p:cNvSpPr>
            <p:nvPr/>
          </p:nvSpPr>
          <p:spPr bwMode="auto">
            <a:xfrm>
              <a:off x="4200" y="2008"/>
              <a:ext cx="500" cy="48"/>
            </a:xfrm>
            <a:custGeom>
              <a:avLst/>
              <a:gdLst>
                <a:gd name="T0" fmla="*/ 0 w 492"/>
                <a:gd name="T1" fmla="*/ 0 h 48"/>
                <a:gd name="T2" fmla="*/ 98 w 492"/>
                <a:gd name="T3" fmla="*/ 8 h 48"/>
                <a:gd name="T4" fmla="*/ 207 w 492"/>
                <a:gd name="T5" fmla="*/ 24 h 48"/>
                <a:gd name="T6" fmla="*/ 280 w 492"/>
                <a:gd name="T7" fmla="*/ 28 h 48"/>
                <a:gd name="T8" fmla="*/ 378 w 492"/>
                <a:gd name="T9" fmla="*/ 36 h 48"/>
                <a:gd name="T10" fmla="*/ 447 w 492"/>
                <a:gd name="T11" fmla="*/ 44 h 48"/>
                <a:gd name="T12" fmla="*/ 500 w 492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2"/>
                <a:gd name="T22" fmla="*/ 0 h 48"/>
                <a:gd name="T23" fmla="*/ 492 w 49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2" h="48">
                  <a:moveTo>
                    <a:pt x="0" y="0"/>
                  </a:moveTo>
                  <a:cubicBezTo>
                    <a:pt x="31" y="2"/>
                    <a:pt x="62" y="4"/>
                    <a:pt x="96" y="8"/>
                  </a:cubicBezTo>
                  <a:cubicBezTo>
                    <a:pt x="130" y="12"/>
                    <a:pt x="174" y="21"/>
                    <a:pt x="204" y="24"/>
                  </a:cubicBezTo>
                  <a:cubicBezTo>
                    <a:pt x="234" y="27"/>
                    <a:pt x="248" y="26"/>
                    <a:pt x="276" y="28"/>
                  </a:cubicBezTo>
                  <a:cubicBezTo>
                    <a:pt x="304" y="30"/>
                    <a:pt x="345" y="33"/>
                    <a:pt x="372" y="36"/>
                  </a:cubicBezTo>
                  <a:cubicBezTo>
                    <a:pt x="399" y="39"/>
                    <a:pt x="420" y="42"/>
                    <a:pt x="440" y="44"/>
                  </a:cubicBezTo>
                  <a:cubicBezTo>
                    <a:pt x="460" y="46"/>
                    <a:pt x="480" y="47"/>
                    <a:pt x="492" y="48"/>
                  </a:cubicBezTo>
                </a:path>
              </a:pathLst>
            </a:custGeom>
            <a:noFill/>
            <a:ln w="317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8482" name="Group 60"/>
          <p:cNvGrpSpPr>
            <a:grpSpLocks/>
          </p:cNvGrpSpPr>
          <p:nvPr/>
        </p:nvGrpSpPr>
        <p:grpSpPr bwMode="auto">
          <a:xfrm>
            <a:off x="1476375" y="1416050"/>
            <a:ext cx="6597650" cy="1066800"/>
            <a:chOff x="948" y="892"/>
            <a:chExt cx="4156" cy="672"/>
          </a:xfrm>
        </p:grpSpPr>
        <p:sp>
          <p:nvSpPr>
            <p:cNvPr id="18498" name="Freeform 61"/>
            <p:cNvSpPr>
              <a:spLocks/>
            </p:cNvSpPr>
            <p:nvPr/>
          </p:nvSpPr>
          <p:spPr bwMode="auto">
            <a:xfrm>
              <a:off x="948" y="892"/>
              <a:ext cx="2820" cy="396"/>
            </a:xfrm>
            <a:custGeom>
              <a:avLst/>
              <a:gdLst>
                <a:gd name="T0" fmla="*/ 0 w 2820"/>
                <a:gd name="T1" fmla="*/ 0 h 396"/>
                <a:gd name="T2" fmla="*/ 100 w 2820"/>
                <a:gd name="T3" fmla="*/ 8 h 396"/>
                <a:gd name="T4" fmla="*/ 188 w 2820"/>
                <a:gd name="T5" fmla="*/ 12 h 396"/>
                <a:gd name="T6" fmla="*/ 264 w 2820"/>
                <a:gd name="T7" fmla="*/ 20 h 396"/>
                <a:gd name="T8" fmla="*/ 344 w 2820"/>
                <a:gd name="T9" fmla="*/ 16 h 396"/>
                <a:gd name="T10" fmla="*/ 420 w 2820"/>
                <a:gd name="T11" fmla="*/ 24 h 396"/>
                <a:gd name="T12" fmla="*/ 460 w 2820"/>
                <a:gd name="T13" fmla="*/ 40 h 396"/>
                <a:gd name="T14" fmla="*/ 504 w 2820"/>
                <a:gd name="T15" fmla="*/ 40 h 396"/>
                <a:gd name="T16" fmla="*/ 576 w 2820"/>
                <a:gd name="T17" fmla="*/ 40 h 396"/>
                <a:gd name="T18" fmla="*/ 604 w 2820"/>
                <a:gd name="T19" fmla="*/ 40 h 396"/>
                <a:gd name="T20" fmla="*/ 644 w 2820"/>
                <a:gd name="T21" fmla="*/ 60 h 396"/>
                <a:gd name="T22" fmla="*/ 684 w 2820"/>
                <a:gd name="T23" fmla="*/ 76 h 396"/>
                <a:gd name="T24" fmla="*/ 740 w 2820"/>
                <a:gd name="T25" fmla="*/ 72 h 396"/>
                <a:gd name="T26" fmla="*/ 808 w 2820"/>
                <a:gd name="T27" fmla="*/ 68 h 396"/>
                <a:gd name="T28" fmla="*/ 832 w 2820"/>
                <a:gd name="T29" fmla="*/ 72 h 396"/>
                <a:gd name="T30" fmla="*/ 876 w 2820"/>
                <a:gd name="T31" fmla="*/ 96 h 396"/>
                <a:gd name="T32" fmla="*/ 900 w 2820"/>
                <a:gd name="T33" fmla="*/ 96 h 396"/>
                <a:gd name="T34" fmla="*/ 932 w 2820"/>
                <a:gd name="T35" fmla="*/ 104 h 396"/>
                <a:gd name="T36" fmla="*/ 960 w 2820"/>
                <a:gd name="T37" fmla="*/ 124 h 396"/>
                <a:gd name="T38" fmla="*/ 1000 w 2820"/>
                <a:gd name="T39" fmla="*/ 148 h 396"/>
                <a:gd name="T40" fmla="*/ 1024 w 2820"/>
                <a:gd name="T41" fmla="*/ 152 h 396"/>
                <a:gd name="T42" fmla="*/ 1052 w 2820"/>
                <a:gd name="T43" fmla="*/ 156 h 396"/>
                <a:gd name="T44" fmla="*/ 1092 w 2820"/>
                <a:gd name="T45" fmla="*/ 176 h 396"/>
                <a:gd name="T46" fmla="*/ 1128 w 2820"/>
                <a:gd name="T47" fmla="*/ 176 h 396"/>
                <a:gd name="T48" fmla="*/ 1172 w 2820"/>
                <a:gd name="T49" fmla="*/ 184 h 396"/>
                <a:gd name="T50" fmla="*/ 1200 w 2820"/>
                <a:gd name="T51" fmla="*/ 192 h 396"/>
                <a:gd name="T52" fmla="*/ 1236 w 2820"/>
                <a:gd name="T53" fmla="*/ 188 h 396"/>
                <a:gd name="T54" fmla="*/ 1264 w 2820"/>
                <a:gd name="T55" fmla="*/ 204 h 396"/>
                <a:gd name="T56" fmla="*/ 1288 w 2820"/>
                <a:gd name="T57" fmla="*/ 208 h 396"/>
                <a:gd name="T58" fmla="*/ 1328 w 2820"/>
                <a:gd name="T59" fmla="*/ 216 h 396"/>
                <a:gd name="T60" fmla="*/ 1368 w 2820"/>
                <a:gd name="T61" fmla="*/ 224 h 396"/>
                <a:gd name="T62" fmla="*/ 1404 w 2820"/>
                <a:gd name="T63" fmla="*/ 228 h 396"/>
                <a:gd name="T64" fmla="*/ 1432 w 2820"/>
                <a:gd name="T65" fmla="*/ 240 h 396"/>
                <a:gd name="T66" fmla="*/ 1460 w 2820"/>
                <a:gd name="T67" fmla="*/ 248 h 396"/>
                <a:gd name="T68" fmla="*/ 1484 w 2820"/>
                <a:gd name="T69" fmla="*/ 256 h 396"/>
                <a:gd name="T70" fmla="*/ 1520 w 2820"/>
                <a:gd name="T71" fmla="*/ 268 h 396"/>
                <a:gd name="T72" fmla="*/ 1580 w 2820"/>
                <a:gd name="T73" fmla="*/ 280 h 396"/>
                <a:gd name="T74" fmla="*/ 1612 w 2820"/>
                <a:gd name="T75" fmla="*/ 284 h 396"/>
                <a:gd name="T76" fmla="*/ 1664 w 2820"/>
                <a:gd name="T77" fmla="*/ 296 h 396"/>
                <a:gd name="T78" fmla="*/ 1692 w 2820"/>
                <a:gd name="T79" fmla="*/ 304 h 396"/>
                <a:gd name="T80" fmla="*/ 1728 w 2820"/>
                <a:gd name="T81" fmla="*/ 316 h 396"/>
                <a:gd name="T82" fmla="*/ 1768 w 2820"/>
                <a:gd name="T83" fmla="*/ 324 h 396"/>
                <a:gd name="T84" fmla="*/ 1812 w 2820"/>
                <a:gd name="T85" fmla="*/ 332 h 396"/>
                <a:gd name="T86" fmla="*/ 1856 w 2820"/>
                <a:gd name="T87" fmla="*/ 336 h 396"/>
                <a:gd name="T88" fmla="*/ 1968 w 2820"/>
                <a:gd name="T89" fmla="*/ 344 h 396"/>
                <a:gd name="T90" fmla="*/ 2044 w 2820"/>
                <a:gd name="T91" fmla="*/ 348 h 396"/>
                <a:gd name="T92" fmla="*/ 2160 w 2820"/>
                <a:gd name="T93" fmla="*/ 360 h 396"/>
                <a:gd name="T94" fmla="*/ 2208 w 2820"/>
                <a:gd name="T95" fmla="*/ 364 h 396"/>
                <a:gd name="T96" fmla="*/ 2256 w 2820"/>
                <a:gd name="T97" fmla="*/ 364 h 396"/>
                <a:gd name="T98" fmla="*/ 2300 w 2820"/>
                <a:gd name="T99" fmla="*/ 368 h 396"/>
                <a:gd name="T100" fmla="*/ 2396 w 2820"/>
                <a:gd name="T101" fmla="*/ 376 h 396"/>
                <a:gd name="T102" fmla="*/ 2508 w 2820"/>
                <a:gd name="T103" fmla="*/ 376 h 396"/>
                <a:gd name="T104" fmla="*/ 2620 w 2820"/>
                <a:gd name="T105" fmla="*/ 384 h 396"/>
                <a:gd name="T106" fmla="*/ 2716 w 2820"/>
                <a:gd name="T107" fmla="*/ 384 h 396"/>
                <a:gd name="T108" fmla="*/ 2788 w 2820"/>
                <a:gd name="T109" fmla="*/ 392 h 396"/>
                <a:gd name="T110" fmla="*/ 2820 w 2820"/>
                <a:gd name="T111" fmla="*/ 396 h 3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0"/>
                <a:gd name="T169" fmla="*/ 0 h 396"/>
                <a:gd name="T170" fmla="*/ 2820 w 2820"/>
                <a:gd name="T171" fmla="*/ 396 h 3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0" h="396">
                  <a:moveTo>
                    <a:pt x="0" y="0"/>
                  </a:moveTo>
                  <a:cubicBezTo>
                    <a:pt x="34" y="3"/>
                    <a:pt x="69" y="6"/>
                    <a:pt x="100" y="8"/>
                  </a:cubicBezTo>
                  <a:cubicBezTo>
                    <a:pt x="131" y="10"/>
                    <a:pt x="161" y="10"/>
                    <a:pt x="188" y="12"/>
                  </a:cubicBezTo>
                  <a:cubicBezTo>
                    <a:pt x="215" y="14"/>
                    <a:pt x="238" y="19"/>
                    <a:pt x="264" y="20"/>
                  </a:cubicBezTo>
                  <a:cubicBezTo>
                    <a:pt x="290" y="21"/>
                    <a:pt x="318" y="15"/>
                    <a:pt x="344" y="16"/>
                  </a:cubicBezTo>
                  <a:cubicBezTo>
                    <a:pt x="370" y="17"/>
                    <a:pt x="401" y="20"/>
                    <a:pt x="420" y="24"/>
                  </a:cubicBezTo>
                  <a:cubicBezTo>
                    <a:pt x="439" y="28"/>
                    <a:pt x="446" y="37"/>
                    <a:pt x="460" y="40"/>
                  </a:cubicBezTo>
                  <a:cubicBezTo>
                    <a:pt x="474" y="43"/>
                    <a:pt x="485" y="40"/>
                    <a:pt x="504" y="40"/>
                  </a:cubicBezTo>
                  <a:cubicBezTo>
                    <a:pt x="523" y="40"/>
                    <a:pt x="559" y="40"/>
                    <a:pt x="576" y="40"/>
                  </a:cubicBezTo>
                  <a:cubicBezTo>
                    <a:pt x="593" y="40"/>
                    <a:pt x="593" y="37"/>
                    <a:pt x="604" y="40"/>
                  </a:cubicBezTo>
                  <a:cubicBezTo>
                    <a:pt x="615" y="43"/>
                    <a:pt x="631" y="54"/>
                    <a:pt x="644" y="60"/>
                  </a:cubicBezTo>
                  <a:cubicBezTo>
                    <a:pt x="657" y="66"/>
                    <a:pt x="668" y="74"/>
                    <a:pt x="684" y="76"/>
                  </a:cubicBezTo>
                  <a:cubicBezTo>
                    <a:pt x="700" y="78"/>
                    <a:pt x="719" y="73"/>
                    <a:pt x="740" y="72"/>
                  </a:cubicBezTo>
                  <a:cubicBezTo>
                    <a:pt x="761" y="71"/>
                    <a:pt x="793" y="68"/>
                    <a:pt x="808" y="68"/>
                  </a:cubicBezTo>
                  <a:cubicBezTo>
                    <a:pt x="823" y="68"/>
                    <a:pt x="821" y="67"/>
                    <a:pt x="832" y="72"/>
                  </a:cubicBezTo>
                  <a:cubicBezTo>
                    <a:pt x="843" y="77"/>
                    <a:pt x="865" y="92"/>
                    <a:pt x="876" y="96"/>
                  </a:cubicBezTo>
                  <a:cubicBezTo>
                    <a:pt x="887" y="100"/>
                    <a:pt x="891" y="95"/>
                    <a:pt x="900" y="96"/>
                  </a:cubicBezTo>
                  <a:cubicBezTo>
                    <a:pt x="909" y="97"/>
                    <a:pt x="922" y="99"/>
                    <a:pt x="932" y="104"/>
                  </a:cubicBezTo>
                  <a:cubicBezTo>
                    <a:pt x="942" y="109"/>
                    <a:pt x="949" y="117"/>
                    <a:pt x="960" y="124"/>
                  </a:cubicBezTo>
                  <a:cubicBezTo>
                    <a:pt x="971" y="131"/>
                    <a:pt x="989" y="143"/>
                    <a:pt x="1000" y="148"/>
                  </a:cubicBezTo>
                  <a:cubicBezTo>
                    <a:pt x="1011" y="153"/>
                    <a:pt x="1015" y="151"/>
                    <a:pt x="1024" y="152"/>
                  </a:cubicBezTo>
                  <a:cubicBezTo>
                    <a:pt x="1033" y="153"/>
                    <a:pt x="1041" y="152"/>
                    <a:pt x="1052" y="156"/>
                  </a:cubicBezTo>
                  <a:cubicBezTo>
                    <a:pt x="1063" y="160"/>
                    <a:pt x="1079" y="173"/>
                    <a:pt x="1092" y="176"/>
                  </a:cubicBezTo>
                  <a:cubicBezTo>
                    <a:pt x="1105" y="179"/>
                    <a:pt x="1115" y="175"/>
                    <a:pt x="1128" y="176"/>
                  </a:cubicBezTo>
                  <a:cubicBezTo>
                    <a:pt x="1141" y="177"/>
                    <a:pt x="1160" y="181"/>
                    <a:pt x="1172" y="184"/>
                  </a:cubicBezTo>
                  <a:cubicBezTo>
                    <a:pt x="1184" y="187"/>
                    <a:pt x="1189" y="191"/>
                    <a:pt x="1200" y="192"/>
                  </a:cubicBezTo>
                  <a:cubicBezTo>
                    <a:pt x="1211" y="193"/>
                    <a:pt x="1225" y="186"/>
                    <a:pt x="1236" y="188"/>
                  </a:cubicBezTo>
                  <a:cubicBezTo>
                    <a:pt x="1247" y="190"/>
                    <a:pt x="1255" y="201"/>
                    <a:pt x="1264" y="204"/>
                  </a:cubicBezTo>
                  <a:cubicBezTo>
                    <a:pt x="1273" y="207"/>
                    <a:pt x="1277" y="206"/>
                    <a:pt x="1288" y="208"/>
                  </a:cubicBezTo>
                  <a:cubicBezTo>
                    <a:pt x="1299" y="210"/>
                    <a:pt x="1315" y="213"/>
                    <a:pt x="1328" y="216"/>
                  </a:cubicBezTo>
                  <a:cubicBezTo>
                    <a:pt x="1341" y="219"/>
                    <a:pt x="1355" y="222"/>
                    <a:pt x="1368" y="224"/>
                  </a:cubicBezTo>
                  <a:cubicBezTo>
                    <a:pt x="1381" y="226"/>
                    <a:pt x="1393" y="225"/>
                    <a:pt x="1404" y="228"/>
                  </a:cubicBezTo>
                  <a:cubicBezTo>
                    <a:pt x="1415" y="231"/>
                    <a:pt x="1423" y="237"/>
                    <a:pt x="1432" y="240"/>
                  </a:cubicBezTo>
                  <a:cubicBezTo>
                    <a:pt x="1441" y="243"/>
                    <a:pt x="1451" y="245"/>
                    <a:pt x="1460" y="248"/>
                  </a:cubicBezTo>
                  <a:cubicBezTo>
                    <a:pt x="1469" y="251"/>
                    <a:pt x="1474" y="253"/>
                    <a:pt x="1484" y="256"/>
                  </a:cubicBezTo>
                  <a:cubicBezTo>
                    <a:pt x="1494" y="259"/>
                    <a:pt x="1504" y="264"/>
                    <a:pt x="1520" y="268"/>
                  </a:cubicBezTo>
                  <a:cubicBezTo>
                    <a:pt x="1536" y="272"/>
                    <a:pt x="1565" y="277"/>
                    <a:pt x="1580" y="280"/>
                  </a:cubicBezTo>
                  <a:cubicBezTo>
                    <a:pt x="1595" y="283"/>
                    <a:pt x="1598" y="281"/>
                    <a:pt x="1612" y="284"/>
                  </a:cubicBezTo>
                  <a:cubicBezTo>
                    <a:pt x="1626" y="287"/>
                    <a:pt x="1651" y="293"/>
                    <a:pt x="1664" y="296"/>
                  </a:cubicBezTo>
                  <a:cubicBezTo>
                    <a:pt x="1677" y="299"/>
                    <a:pt x="1681" y="301"/>
                    <a:pt x="1692" y="304"/>
                  </a:cubicBezTo>
                  <a:cubicBezTo>
                    <a:pt x="1703" y="307"/>
                    <a:pt x="1715" y="313"/>
                    <a:pt x="1728" y="316"/>
                  </a:cubicBezTo>
                  <a:cubicBezTo>
                    <a:pt x="1741" y="319"/>
                    <a:pt x="1754" y="321"/>
                    <a:pt x="1768" y="324"/>
                  </a:cubicBezTo>
                  <a:cubicBezTo>
                    <a:pt x="1782" y="327"/>
                    <a:pt x="1797" y="330"/>
                    <a:pt x="1812" y="332"/>
                  </a:cubicBezTo>
                  <a:cubicBezTo>
                    <a:pt x="1827" y="334"/>
                    <a:pt x="1830" y="334"/>
                    <a:pt x="1856" y="336"/>
                  </a:cubicBezTo>
                  <a:cubicBezTo>
                    <a:pt x="1882" y="338"/>
                    <a:pt x="1937" y="342"/>
                    <a:pt x="1968" y="344"/>
                  </a:cubicBezTo>
                  <a:cubicBezTo>
                    <a:pt x="1999" y="346"/>
                    <a:pt x="2012" y="345"/>
                    <a:pt x="2044" y="348"/>
                  </a:cubicBezTo>
                  <a:cubicBezTo>
                    <a:pt x="2076" y="351"/>
                    <a:pt x="2133" y="357"/>
                    <a:pt x="2160" y="360"/>
                  </a:cubicBezTo>
                  <a:cubicBezTo>
                    <a:pt x="2187" y="363"/>
                    <a:pt x="2192" y="363"/>
                    <a:pt x="2208" y="364"/>
                  </a:cubicBezTo>
                  <a:cubicBezTo>
                    <a:pt x="2224" y="365"/>
                    <a:pt x="2241" y="363"/>
                    <a:pt x="2256" y="364"/>
                  </a:cubicBezTo>
                  <a:cubicBezTo>
                    <a:pt x="2271" y="365"/>
                    <a:pt x="2277" y="366"/>
                    <a:pt x="2300" y="368"/>
                  </a:cubicBezTo>
                  <a:cubicBezTo>
                    <a:pt x="2323" y="370"/>
                    <a:pt x="2361" y="375"/>
                    <a:pt x="2396" y="376"/>
                  </a:cubicBezTo>
                  <a:cubicBezTo>
                    <a:pt x="2431" y="377"/>
                    <a:pt x="2471" y="375"/>
                    <a:pt x="2508" y="376"/>
                  </a:cubicBezTo>
                  <a:cubicBezTo>
                    <a:pt x="2545" y="377"/>
                    <a:pt x="2585" y="383"/>
                    <a:pt x="2620" y="384"/>
                  </a:cubicBezTo>
                  <a:cubicBezTo>
                    <a:pt x="2655" y="385"/>
                    <a:pt x="2688" y="383"/>
                    <a:pt x="2716" y="384"/>
                  </a:cubicBezTo>
                  <a:cubicBezTo>
                    <a:pt x="2744" y="385"/>
                    <a:pt x="2771" y="390"/>
                    <a:pt x="2788" y="392"/>
                  </a:cubicBezTo>
                  <a:cubicBezTo>
                    <a:pt x="2805" y="394"/>
                    <a:pt x="2812" y="395"/>
                    <a:pt x="2820" y="396"/>
                  </a:cubicBezTo>
                </a:path>
              </a:pathLst>
            </a:custGeom>
            <a:noFill/>
            <a:ln w="317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499" name="Line 62"/>
            <p:cNvSpPr>
              <a:spLocks noChangeShapeType="1"/>
            </p:cNvSpPr>
            <p:nvPr/>
          </p:nvSpPr>
          <p:spPr bwMode="auto">
            <a:xfrm>
              <a:off x="5104" y="1440"/>
              <a:ext cx="0" cy="124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500" name="Line 63"/>
            <p:cNvSpPr>
              <a:spLocks noChangeShapeType="1"/>
            </p:cNvSpPr>
            <p:nvPr/>
          </p:nvSpPr>
          <p:spPr bwMode="auto">
            <a:xfrm>
              <a:off x="4892" y="1440"/>
              <a:ext cx="212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501" name="Line 64"/>
            <p:cNvSpPr>
              <a:spLocks noChangeShapeType="1"/>
            </p:cNvSpPr>
            <p:nvPr/>
          </p:nvSpPr>
          <p:spPr bwMode="auto">
            <a:xfrm>
              <a:off x="4808" y="1392"/>
              <a:ext cx="84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502" name="Line 65"/>
            <p:cNvSpPr>
              <a:spLocks noChangeShapeType="1"/>
            </p:cNvSpPr>
            <p:nvPr/>
          </p:nvSpPr>
          <p:spPr bwMode="auto">
            <a:xfrm>
              <a:off x="4896" y="1392"/>
              <a:ext cx="0" cy="48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503" name="Line 66"/>
            <p:cNvSpPr>
              <a:spLocks noChangeShapeType="1"/>
            </p:cNvSpPr>
            <p:nvPr/>
          </p:nvSpPr>
          <p:spPr bwMode="auto">
            <a:xfrm>
              <a:off x="4808" y="1356"/>
              <a:ext cx="0" cy="32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504" name="Line 67"/>
            <p:cNvSpPr>
              <a:spLocks noChangeShapeType="1"/>
            </p:cNvSpPr>
            <p:nvPr/>
          </p:nvSpPr>
          <p:spPr bwMode="auto">
            <a:xfrm>
              <a:off x="4108" y="1336"/>
              <a:ext cx="232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505" name="Line 68"/>
            <p:cNvSpPr>
              <a:spLocks noChangeShapeType="1"/>
            </p:cNvSpPr>
            <p:nvPr/>
          </p:nvSpPr>
          <p:spPr bwMode="auto">
            <a:xfrm>
              <a:off x="4340" y="1348"/>
              <a:ext cx="23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506" name="Line 69"/>
            <p:cNvSpPr>
              <a:spLocks noChangeShapeType="1"/>
            </p:cNvSpPr>
            <p:nvPr/>
          </p:nvSpPr>
          <p:spPr bwMode="auto">
            <a:xfrm>
              <a:off x="4560" y="1360"/>
              <a:ext cx="252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507" name="Freeform 70"/>
            <p:cNvSpPr>
              <a:spLocks/>
            </p:cNvSpPr>
            <p:nvPr/>
          </p:nvSpPr>
          <p:spPr bwMode="auto">
            <a:xfrm>
              <a:off x="3760" y="1281"/>
              <a:ext cx="364" cy="45"/>
            </a:xfrm>
            <a:custGeom>
              <a:avLst/>
              <a:gdLst>
                <a:gd name="T0" fmla="*/ 0 w 364"/>
                <a:gd name="T1" fmla="*/ 3 h 45"/>
                <a:gd name="T2" fmla="*/ 92 w 364"/>
                <a:gd name="T3" fmla="*/ 3 h 45"/>
                <a:gd name="T4" fmla="*/ 128 w 364"/>
                <a:gd name="T5" fmla="*/ 19 h 45"/>
                <a:gd name="T6" fmla="*/ 172 w 364"/>
                <a:gd name="T7" fmla="*/ 31 h 45"/>
                <a:gd name="T8" fmla="*/ 288 w 364"/>
                <a:gd name="T9" fmla="*/ 31 h 45"/>
                <a:gd name="T10" fmla="*/ 328 w 364"/>
                <a:gd name="T11" fmla="*/ 43 h 45"/>
                <a:gd name="T12" fmla="*/ 364 w 364"/>
                <a:gd name="T13" fmla="*/ 43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4"/>
                <a:gd name="T22" fmla="*/ 0 h 45"/>
                <a:gd name="T23" fmla="*/ 364 w 364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4" h="45">
                  <a:moveTo>
                    <a:pt x="0" y="3"/>
                  </a:moveTo>
                  <a:cubicBezTo>
                    <a:pt x="35" y="1"/>
                    <a:pt x="71" y="0"/>
                    <a:pt x="92" y="3"/>
                  </a:cubicBezTo>
                  <a:cubicBezTo>
                    <a:pt x="113" y="6"/>
                    <a:pt x="115" y="14"/>
                    <a:pt x="128" y="19"/>
                  </a:cubicBezTo>
                  <a:cubicBezTo>
                    <a:pt x="141" y="24"/>
                    <a:pt x="145" y="29"/>
                    <a:pt x="172" y="31"/>
                  </a:cubicBezTo>
                  <a:cubicBezTo>
                    <a:pt x="199" y="33"/>
                    <a:pt x="262" y="29"/>
                    <a:pt x="288" y="31"/>
                  </a:cubicBezTo>
                  <a:cubicBezTo>
                    <a:pt x="314" y="33"/>
                    <a:pt x="315" y="41"/>
                    <a:pt x="328" y="43"/>
                  </a:cubicBezTo>
                  <a:cubicBezTo>
                    <a:pt x="341" y="45"/>
                    <a:pt x="357" y="42"/>
                    <a:pt x="364" y="43"/>
                  </a:cubicBezTo>
                </a:path>
              </a:pathLst>
            </a:custGeom>
            <a:noFill/>
            <a:ln w="317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8483" name="Text Box 71"/>
          <p:cNvSpPr txBox="1">
            <a:spLocks noChangeArrowheads="1"/>
          </p:cNvSpPr>
          <p:nvPr/>
        </p:nvSpPr>
        <p:spPr bwMode="auto">
          <a:xfrm rot="-5400000">
            <a:off x="-319881" y="3536157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/>
              <a:t>DFS probability</a:t>
            </a:r>
            <a:endParaRPr lang="en-GB"/>
          </a:p>
        </p:txBody>
      </p:sp>
      <p:sp>
        <p:nvSpPr>
          <p:cNvPr id="18484" name="Text Box 72"/>
          <p:cNvSpPr txBox="1">
            <a:spLocks noChangeAspect="1" noChangeArrowheads="1"/>
          </p:cNvSpPr>
          <p:nvPr/>
        </p:nvSpPr>
        <p:spPr bwMode="auto">
          <a:xfrm>
            <a:off x="7935913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66</a:t>
            </a:r>
          </a:p>
        </p:txBody>
      </p:sp>
      <p:sp>
        <p:nvSpPr>
          <p:cNvPr id="18485" name="Text Box 73"/>
          <p:cNvSpPr txBox="1">
            <a:spLocks noChangeAspect="1" noChangeArrowheads="1"/>
          </p:cNvSpPr>
          <p:nvPr/>
        </p:nvSpPr>
        <p:spPr bwMode="auto">
          <a:xfrm>
            <a:off x="1909763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6</a:t>
            </a:r>
          </a:p>
        </p:txBody>
      </p:sp>
      <p:sp>
        <p:nvSpPr>
          <p:cNvPr id="18486" name="Text Box 74"/>
          <p:cNvSpPr txBox="1">
            <a:spLocks noChangeAspect="1" noChangeArrowheads="1"/>
          </p:cNvSpPr>
          <p:nvPr/>
        </p:nvSpPr>
        <p:spPr bwMode="auto">
          <a:xfrm>
            <a:off x="2457450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12</a:t>
            </a:r>
          </a:p>
        </p:txBody>
      </p:sp>
      <p:sp>
        <p:nvSpPr>
          <p:cNvPr id="18487" name="Text Box 75"/>
          <p:cNvSpPr txBox="1">
            <a:spLocks noChangeAspect="1" noChangeArrowheads="1"/>
          </p:cNvSpPr>
          <p:nvPr/>
        </p:nvSpPr>
        <p:spPr bwMode="auto">
          <a:xfrm>
            <a:off x="3055938" y="6070600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18</a:t>
            </a:r>
          </a:p>
        </p:txBody>
      </p:sp>
      <p:sp>
        <p:nvSpPr>
          <p:cNvPr id="18488" name="Text Box 76"/>
          <p:cNvSpPr txBox="1">
            <a:spLocks noChangeAspect="1" noChangeArrowheads="1"/>
          </p:cNvSpPr>
          <p:nvPr/>
        </p:nvSpPr>
        <p:spPr bwMode="auto">
          <a:xfrm>
            <a:off x="3654425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24</a:t>
            </a:r>
          </a:p>
        </p:txBody>
      </p:sp>
      <p:sp>
        <p:nvSpPr>
          <p:cNvPr id="18489" name="Text Box 77"/>
          <p:cNvSpPr txBox="1">
            <a:spLocks noChangeAspect="1" noChangeArrowheads="1"/>
          </p:cNvSpPr>
          <p:nvPr/>
        </p:nvSpPr>
        <p:spPr bwMode="auto">
          <a:xfrm>
            <a:off x="4278313" y="6070600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30</a:t>
            </a:r>
          </a:p>
        </p:txBody>
      </p:sp>
      <p:sp>
        <p:nvSpPr>
          <p:cNvPr id="18490" name="Text Box 78"/>
          <p:cNvSpPr txBox="1">
            <a:spLocks noChangeAspect="1" noChangeArrowheads="1"/>
          </p:cNvSpPr>
          <p:nvPr/>
        </p:nvSpPr>
        <p:spPr bwMode="auto">
          <a:xfrm>
            <a:off x="4891088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36</a:t>
            </a:r>
          </a:p>
        </p:txBody>
      </p:sp>
      <p:sp>
        <p:nvSpPr>
          <p:cNvPr id="18491" name="Text Box 79"/>
          <p:cNvSpPr txBox="1">
            <a:spLocks noChangeAspect="1" noChangeArrowheads="1"/>
          </p:cNvSpPr>
          <p:nvPr/>
        </p:nvSpPr>
        <p:spPr bwMode="auto">
          <a:xfrm>
            <a:off x="5502275" y="6070600"/>
            <a:ext cx="56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42</a:t>
            </a:r>
          </a:p>
        </p:txBody>
      </p:sp>
      <p:sp>
        <p:nvSpPr>
          <p:cNvPr id="18492" name="Text Box 80"/>
          <p:cNvSpPr txBox="1">
            <a:spLocks noChangeAspect="1" noChangeArrowheads="1"/>
          </p:cNvSpPr>
          <p:nvPr/>
        </p:nvSpPr>
        <p:spPr bwMode="auto">
          <a:xfrm>
            <a:off x="6100763" y="6070600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48</a:t>
            </a:r>
          </a:p>
        </p:txBody>
      </p:sp>
      <p:sp>
        <p:nvSpPr>
          <p:cNvPr id="18493" name="Text Box 81"/>
          <p:cNvSpPr txBox="1">
            <a:spLocks noChangeAspect="1" noChangeArrowheads="1"/>
          </p:cNvSpPr>
          <p:nvPr/>
        </p:nvSpPr>
        <p:spPr bwMode="auto">
          <a:xfrm>
            <a:off x="6713538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54</a:t>
            </a:r>
          </a:p>
        </p:txBody>
      </p:sp>
      <p:sp>
        <p:nvSpPr>
          <p:cNvPr id="18494" name="Text Box 82"/>
          <p:cNvSpPr txBox="1">
            <a:spLocks noChangeAspect="1" noChangeArrowheads="1"/>
          </p:cNvSpPr>
          <p:nvPr/>
        </p:nvSpPr>
        <p:spPr bwMode="auto">
          <a:xfrm>
            <a:off x="7324725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60</a:t>
            </a:r>
          </a:p>
        </p:txBody>
      </p:sp>
      <p:sp>
        <p:nvSpPr>
          <p:cNvPr id="18495" name="Text Box 83"/>
          <p:cNvSpPr txBox="1">
            <a:spLocks noChangeArrowheads="1"/>
          </p:cNvSpPr>
          <p:nvPr/>
        </p:nvSpPr>
        <p:spPr bwMode="auto">
          <a:xfrm>
            <a:off x="242888" y="6424613"/>
            <a:ext cx="256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b="0">
                <a:solidFill>
                  <a:srgbClr val="FFFF99"/>
                </a:solidFill>
              </a:rPr>
              <a:t>Data cut-off: January 16, 2005</a:t>
            </a:r>
          </a:p>
        </p:txBody>
      </p:sp>
      <p:sp>
        <p:nvSpPr>
          <p:cNvPr id="18496" name="Oval 84"/>
          <p:cNvSpPr>
            <a:spLocks noChangeArrowheads="1"/>
          </p:cNvSpPr>
          <p:nvPr/>
        </p:nvSpPr>
        <p:spPr bwMode="auto">
          <a:xfrm>
            <a:off x="7239000" y="1981200"/>
            <a:ext cx="914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3.5%</a:t>
            </a:r>
          </a:p>
        </p:txBody>
      </p:sp>
      <p:sp>
        <p:nvSpPr>
          <p:cNvPr id="18497" name="Oval 85"/>
          <p:cNvSpPr>
            <a:spLocks noChangeArrowheads="1"/>
          </p:cNvSpPr>
          <p:nvPr/>
        </p:nvSpPr>
        <p:spPr bwMode="auto">
          <a:xfrm>
            <a:off x="7467600" y="2819400"/>
            <a:ext cx="838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8.6%</a:t>
            </a:r>
          </a:p>
        </p:txBody>
      </p:sp>
    </p:spTree>
    <p:extLst>
      <p:ext uri="{BB962C8B-B14F-4D97-AF65-F5344CB8AC3E}">
        <p14:creationId xmlns:p14="http://schemas.microsoft.com/office/powerpoint/2010/main" val="66186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fr-FR" sz="2800" smtClean="0"/>
              <a:t>Disease-free Survival in </a:t>
            </a:r>
            <a:br>
              <a:rPr lang="fr-FR" sz="2800" smtClean="0"/>
            </a:br>
            <a:r>
              <a:rPr lang="fr-FR" sz="2800" smtClean="0"/>
              <a:t>Stage III Patients: N1 &amp; N2</a:t>
            </a:r>
          </a:p>
        </p:txBody>
      </p:sp>
      <p:sp>
        <p:nvSpPr>
          <p:cNvPr id="19459" name="Text Box 3"/>
          <p:cNvSpPr txBox="1">
            <a:spLocks noChangeAspect="1" noChangeArrowheads="1"/>
          </p:cNvSpPr>
          <p:nvPr/>
        </p:nvSpPr>
        <p:spPr bwMode="auto">
          <a:xfrm>
            <a:off x="893763" y="1223963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1.0</a:t>
            </a:r>
          </a:p>
        </p:txBody>
      </p:sp>
      <p:sp>
        <p:nvSpPr>
          <p:cNvPr id="19460" name="Text Box 4"/>
          <p:cNvSpPr txBox="1">
            <a:spLocks noChangeAspect="1" noChangeArrowheads="1"/>
          </p:cNvSpPr>
          <p:nvPr/>
        </p:nvSpPr>
        <p:spPr bwMode="auto">
          <a:xfrm>
            <a:off x="893763" y="167957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0.9</a:t>
            </a:r>
          </a:p>
        </p:txBody>
      </p:sp>
      <p:sp>
        <p:nvSpPr>
          <p:cNvPr id="19461" name="Text Box 5"/>
          <p:cNvSpPr txBox="1">
            <a:spLocks noChangeAspect="1" noChangeArrowheads="1"/>
          </p:cNvSpPr>
          <p:nvPr/>
        </p:nvSpPr>
        <p:spPr bwMode="auto">
          <a:xfrm>
            <a:off x="893763" y="2135188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0.8</a:t>
            </a:r>
          </a:p>
        </p:txBody>
      </p:sp>
      <p:sp>
        <p:nvSpPr>
          <p:cNvPr id="19462" name="Text Box 6"/>
          <p:cNvSpPr txBox="1">
            <a:spLocks noChangeAspect="1" noChangeArrowheads="1"/>
          </p:cNvSpPr>
          <p:nvPr/>
        </p:nvSpPr>
        <p:spPr bwMode="auto">
          <a:xfrm>
            <a:off x="893763" y="25908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0.7</a:t>
            </a:r>
          </a:p>
        </p:txBody>
      </p:sp>
      <p:sp>
        <p:nvSpPr>
          <p:cNvPr id="19463" name="Text Box 7"/>
          <p:cNvSpPr txBox="1">
            <a:spLocks noChangeAspect="1" noChangeArrowheads="1"/>
          </p:cNvSpPr>
          <p:nvPr/>
        </p:nvSpPr>
        <p:spPr bwMode="auto">
          <a:xfrm>
            <a:off x="893763" y="304482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0.6</a:t>
            </a:r>
          </a:p>
        </p:txBody>
      </p:sp>
      <p:sp>
        <p:nvSpPr>
          <p:cNvPr id="19464" name="Text Box 8"/>
          <p:cNvSpPr txBox="1">
            <a:spLocks noChangeAspect="1" noChangeArrowheads="1"/>
          </p:cNvSpPr>
          <p:nvPr/>
        </p:nvSpPr>
        <p:spPr bwMode="auto">
          <a:xfrm>
            <a:off x="893763" y="350202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0.5</a:t>
            </a:r>
          </a:p>
        </p:txBody>
      </p:sp>
      <p:sp>
        <p:nvSpPr>
          <p:cNvPr id="19465" name="Text Box 9"/>
          <p:cNvSpPr txBox="1">
            <a:spLocks noChangeAspect="1" noChangeArrowheads="1"/>
          </p:cNvSpPr>
          <p:nvPr/>
        </p:nvSpPr>
        <p:spPr bwMode="auto">
          <a:xfrm>
            <a:off x="893763" y="4414838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0.3</a:t>
            </a:r>
          </a:p>
        </p:txBody>
      </p:sp>
      <p:sp>
        <p:nvSpPr>
          <p:cNvPr id="19466" name="Text Box 10"/>
          <p:cNvSpPr txBox="1">
            <a:spLocks noChangeAspect="1" noChangeArrowheads="1"/>
          </p:cNvSpPr>
          <p:nvPr/>
        </p:nvSpPr>
        <p:spPr bwMode="auto">
          <a:xfrm>
            <a:off x="893763" y="3957638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0.4</a:t>
            </a:r>
          </a:p>
        </p:txBody>
      </p:sp>
      <p:sp>
        <p:nvSpPr>
          <p:cNvPr id="19467" name="Text Box 11"/>
          <p:cNvSpPr txBox="1">
            <a:spLocks noChangeAspect="1" noChangeArrowheads="1"/>
          </p:cNvSpPr>
          <p:nvPr/>
        </p:nvSpPr>
        <p:spPr bwMode="auto">
          <a:xfrm>
            <a:off x="893763" y="487045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0.2</a:t>
            </a:r>
          </a:p>
        </p:txBody>
      </p:sp>
      <p:sp>
        <p:nvSpPr>
          <p:cNvPr id="19468" name="Text Box 12"/>
          <p:cNvSpPr txBox="1">
            <a:spLocks noChangeAspect="1" noChangeArrowheads="1"/>
          </p:cNvSpPr>
          <p:nvPr/>
        </p:nvSpPr>
        <p:spPr bwMode="auto">
          <a:xfrm>
            <a:off x="893763" y="532447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0.1</a:t>
            </a:r>
          </a:p>
        </p:txBody>
      </p:sp>
      <p:sp>
        <p:nvSpPr>
          <p:cNvPr id="19469" name="Text Box 13"/>
          <p:cNvSpPr txBox="1">
            <a:spLocks noChangeAspect="1" noChangeArrowheads="1"/>
          </p:cNvSpPr>
          <p:nvPr/>
        </p:nvSpPr>
        <p:spPr bwMode="auto">
          <a:xfrm>
            <a:off x="893763" y="578167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0.0</a:t>
            </a:r>
          </a:p>
        </p:txBody>
      </p:sp>
      <p:sp>
        <p:nvSpPr>
          <p:cNvPr id="19470" name="Text Box 14"/>
          <p:cNvSpPr txBox="1">
            <a:spLocks noChangeAspect="1" noChangeArrowheads="1"/>
          </p:cNvSpPr>
          <p:nvPr/>
        </p:nvSpPr>
        <p:spPr bwMode="auto">
          <a:xfrm>
            <a:off x="1258888" y="6070600"/>
            <a:ext cx="56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 0</a:t>
            </a:r>
          </a:p>
        </p:txBody>
      </p:sp>
      <p:sp>
        <p:nvSpPr>
          <p:cNvPr id="19471" name="Line 15"/>
          <p:cNvSpPr>
            <a:spLocks noChangeAspect="1" noChangeShapeType="1"/>
          </p:cNvSpPr>
          <p:nvPr/>
        </p:nvSpPr>
        <p:spPr bwMode="auto">
          <a:xfrm>
            <a:off x="1360488" y="1398588"/>
            <a:ext cx="104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72" name="Line 16"/>
          <p:cNvSpPr>
            <a:spLocks noChangeAspect="1" noChangeShapeType="1"/>
          </p:cNvSpPr>
          <p:nvPr/>
        </p:nvSpPr>
        <p:spPr bwMode="auto">
          <a:xfrm>
            <a:off x="1360488" y="1858963"/>
            <a:ext cx="104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73" name="Line 17"/>
          <p:cNvSpPr>
            <a:spLocks noChangeAspect="1" noChangeShapeType="1"/>
          </p:cNvSpPr>
          <p:nvPr/>
        </p:nvSpPr>
        <p:spPr bwMode="auto">
          <a:xfrm>
            <a:off x="1360488" y="2319338"/>
            <a:ext cx="104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74" name="Line 18"/>
          <p:cNvSpPr>
            <a:spLocks noChangeAspect="1" noChangeShapeType="1"/>
          </p:cNvSpPr>
          <p:nvPr/>
        </p:nvSpPr>
        <p:spPr bwMode="auto">
          <a:xfrm>
            <a:off x="1360488" y="2779713"/>
            <a:ext cx="104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75" name="Line 19"/>
          <p:cNvSpPr>
            <a:spLocks noChangeAspect="1" noChangeShapeType="1"/>
          </p:cNvSpPr>
          <p:nvPr/>
        </p:nvSpPr>
        <p:spPr bwMode="auto">
          <a:xfrm>
            <a:off x="1360488" y="3238500"/>
            <a:ext cx="104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76" name="Line 20"/>
          <p:cNvSpPr>
            <a:spLocks noChangeAspect="1" noChangeShapeType="1"/>
          </p:cNvSpPr>
          <p:nvPr/>
        </p:nvSpPr>
        <p:spPr bwMode="auto">
          <a:xfrm>
            <a:off x="1360488" y="3700463"/>
            <a:ext cx="104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77" name="Line 21"/>
          <p:cNvSpPr>
            <a:spLocks noChangeAspect="1" noChangeShapeType="1"/>
          </p:cNvSpPr>
          <p:nvPr/>
        </p:nvSpPr>
        <p:spPr bwMode="auto">
          <a:xfrm>
            <a:off x="1360488" y="4159250"/>
            <a:ext cx="104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78" name="Line 22"/>
          <p:cNvSpPr>
            <a:spLocks noChangeAspect="1" noChangeShapeType="1"/>
          </p:cNvSpPr>
          <p:nvPr/>
        </p:nvSpPr>
        <p:spPr bwMode="auto">
          <a:xfrm>
            <a:off x="1360488" y="4619625"/>
            <a:ext cx="104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79" name="Line 23"/>
          <p:cNvSpPr>
            <a:spLocks noChangeAspect="1" noChangeShapeType="1"/>
          </p:cNvSpPr>
          <p:nvPr/>
        </p:nvSpPr>
        <p:spPr bwMode="auto">
          <a:xfrm>
            <a:off x="1360488" y="5081588"/>
            <a:ext cx="104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80" name="Line 24"/>
          <p:cNvSpPr>
            <a:spLocks noChangeAspect="1" noChangeShapeType="1"/>
          </p:cNvSpPr>
          <p:nvPr/>
        </p:nvSpPr>
        <p:spPr bwMode="auto">
          <a:xfrm>
            <a:off x="1360488" y="5540375"/>
            <a:ext cx="104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81" name="Line 25"/>
          <p:cNvSpPr>
            <a:spLocks noChangeAspect="1" noChangeShapeType="1"/>
          </p:cNvSpPr>
          <p:nvPr/>
        </p:nvSpPr>
        <p:spPr bwMode="auto">
          <a:xfrm>
            <a:off x="1360488" y="6000750"/>
            <a:ext cx="104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82" name="Line 26"/>
          <p:cNvSpPr>
            <a:spLocks noChangeAspect="1" noChangeShapeType="1"/>
          </p:cNvSpPr>
          <p:nvPr/>
        </p:nvSpPr>
        <p:spPr bwMode="auto">
          <a:xfrm rot="5400000">
            <a:off x="8120857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83" name="Line 27"/>
          <p:cNvSpPr>
            <a:spLocks noChangeAspect="1" noChangeShapeType="1"/>
          </p:cNvSpPr>
          <p:nvPr/>
        </p:nvSpPr>
        <p:spPr bwMode="auto">
          <a:xfrm rot="5400000">
            <a:off x="2005807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84" name="Line 28"/>
          <p:cNvSpPr>
            <a:spLocks noChangeAspect="1" noChangeShapeType="1"/>
          </p:cNvSpPr>
          <p:nvPr/>
        </p:nvSpPr>
        <p:spPr bwMode="auto">
          <a:xfrm rot="5400000">
            <a:off x="2616994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85" name="Line 29"/>
          <p:cNvSpPr>
            <a:spLocks noChangeAspect="1" noChangeShapeType="1"/>
          </p:cNvSpPr>
          <p:nvPr/>
        </p:nvSpPr>
        <p:spPr bwMode="auto">
          <a:xfrm rot="5400000">
            <a:off x="3228182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86" name="Line 30"/>
          <p:cNvSpPr>
            <a:spLocks noChangeAspect="1" noChangeShapeType="1"/>
          </p:cNvSpPr>
          <p:nvPr/>
        </p:nvSpPr>
        <p:spPr bwMode="auto">
          <a:xfrm rot="5400000">
            <a:off x="3839369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87" name="Line 31"/>
          <p:cNvSpPr>
            <a:spLocks noChangeAspect="1" noChangeShapeType="1"/>
          </p:cNvSpPr>
          <p:nvPr/>
        </p:nvSpPr>
        <p:spPr bwMode="auto">
          <a:xfrm rot="5400000">
            <a:off x="4452144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88" name="Line 32"/>
          <p:cNvSpPr>
            <a:spLocks noChangeAspect="1" noChangeShapeType="1"/>
          </p:cNvSpPr>
          <p:nvPr/>
        </p:nvSpPr>
        <p:spPr bwMode="auto">
          <a:xfrm rot="5400000">
            <a:off x="5063332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89" name="Line 33"/>
          <p:cNvSpPr>
            <a:spLocks noChangeAspect="1" noChangeShapeType="1"/>
          </p:cNvSpPr>
          <p:nvPr/>
        </p:nvSpPr>
        <p:spPr bwMode="auto">
          <a:xfrm rot="5400000">
            <a:off x="5674519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90" name="Line 34"/>
          <p:cNvSpPr>
            <a:spLocks noChangeAspect="1" noChangeShapeType="1"/>
          </p:cNvSpPr>
          <p:nvPr/>
        </p:nvSpPr>
        <p:spPr bwMode="auto">
          <a:xfrm rot="5400000">
            <a:off x="6287294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91" name="Line 35"/>
          <p:cNvSpPr>
            <a:spLocks noChangeAspect="1" noChangeShapeType="1"/>
          </p:cNvSpPr>
          <p:nvPr/>
        </p:nvSpPr>
        <p:spPr bwMode="auto">
          <a:xfrm rot="5400000">
            <a:off x="6898482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92" name="Line 36"/>
          <p:cNvSpPr>
            <a:spLocks noChangeAspect="1" noChangeShapeType="1"/>
          </p:cNvSpPr>
          <p:nvPr/>
        </p:nvSpPr>
        <p:spPr bwMode="auto">
          <a:xfrm rot="5400000">
            <a:off x="7509669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3219450" y="4167188"/>
            <a:ext cx="5634038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tabLst>
                <a:tab pos="3522663" algn="r"/>
                <a:tab pos="5715000" algn="r"/>
              </a:tabLst>
            </a:pPr>
            <a:r>
              <a:rPr lang="fr-FR" b="0"/>
              <a:t>FOLFOX4 – N1</a:t>
            </a:r>
          </a:p>
          <a:p>
            <a:pPr eaLnBrk="0" hangingPunct="0">
              <a:tabLst>
                <a:tab pos="3522663" algn="r"/>
                <a:tab pos="5715000" algn="r"/>
              </a:tabLst>
            </a:pPr>
            <a:r>
              <a:rPr lang="fr-FR" b="0"/>
              <a:t>LV5FU2    – N1</a:t>
            </a:r>
          </a:p>
          <a:p>
            <a:pPr eaLnBrk="0" hangingPunct="0">
              <a:spcBef>
                <a:spcPct val="25000"/>
              </a:spcBef>
              <a:tabLst>
                <a:tab pos="3522663" algn="r"/>
                <a:tab pos="5715000" algn="r"/>
              </a:tabLst>
            </a:pPr>
            <a:r>
              <a:rPr lang="fr-FR" b="0"/>
              <a:t>FOLFOX4 – N2    </a:t>
            </a:r>
          </a:p>
          <a:p>
            <a:pPr eaLnBrk="0" hangingPunct="0">
              <a:tabLst>
                <a:tab pos="3522663" algn="r"/>
                <a:tab pos="5715000" algn="r"/>
              </a:tabLst>
            </a:pPr>
            <a:r>
              <a:rPr lang="fr-FR" b="0"/>
              <a:t>LV5FU2    – N2</a:t>
            </a:r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>
            <a:off x="2749550" y="4352925"/>
            <a:ext cx="4445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>
            <a:off x="2749550" y="4621213"/>
            <a:ext cx="4445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2749550" y="4948238"/>
            <a:ext cx="4445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>
            <a:off x="2749550" y="5214938"/>
            <a:ext cx="4445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9498" name="Line 42"/>
          <p:cNvSpPr>
            <a:spLocks noChangeAspect="1" noChangeShapeType="1"/>
          </p:cNvSpPr>
          <p:nvPr/>
        </p:nvSpPr>
        <p:spPr bwMode="auto">
          <a:xfrm>
            <a:off x="1444625" y="6003925"/>
            <a:ext cx="67389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99" name="Line 43"/>
          <p:cNvSpPr>
            <a:spLocks noChangeAspect="1" noChangeShapeType="1"/>
          </p:cNvSpPr>
          <p:nvPr/>
        </p:nvSpPr>
        <p:spPr bwMode="auto">
          <a:xfrm>
            <a:off x="1458913" y="1385888"/>
            <a:ext cx="0" cy="46180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500" name="Line 44"/>
          <p:cNvSpPr>
            <a:spLocks noChangeAspect="1" noChangeShapeType="1"/>
          </p:cNvSpPr>
          <p:nvPr/>
        </p:nvSpPr>
        <p:spPr bwMode="auto">
          <a:xfrm rot="5400000">
            <a:off x="1407319" y="6052344"/>
            <a:ext cx="106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3563938" y="6418263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/>
              <a:t>Months</a:t>
            </a:r>
            <a:endParaRPr lang="en-GB"/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 rot="-5400000">
            <a:off x="-319881" y="3536157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/>
              <a:t>DFS probability</a:t>
            </a:r>
            <a:endParaRPr lang="en-GB"/>
          </a:p>
        </p:txBody>
      </p:sp>
      <p:sp>
        <p:nvSpPr>
          <p:cNvPr id="19503" name="Freeform 47"/>
          <p:cNvSpPr>
            <a:spLocks/>
          </p:cNvSpPr>
          <p:nvPr/>
        </p:nvSpPr>
        <p:spPr bwMode="auto">
          <a:xfrm>
            <a:off x="1473200" y="1400175"/>
            <a:ext cx="6007100" cy="2540000"/>
          </a:xfrm>
          <a:custGeom>
            <a:avLst/>
            <a:gdLst>
              <a:gd name="T0" fmla="*/ 6007100 w 3784"/>
              <a:gd name="T1" fmla="*/ 2451100 h 1600"/>
              <a:gd name="T2" fmla="*/ 5232400 w 3784"/>
              <a:gd name="T3" fmla="*/ 2425700 h 1600"/>
              <a:gd name="T4" fmla="*/ 4851400 w 3784"/>
              <a:gd name="T5" fmla="*/ 2400300 h 1600"/>
              <a:gd name="T6" fmla="*/ 4826000 w 3784"/>
              <a:gd name="T7" fmla="*/ 2336800 h 1600"/>
              <a:gd name="T8" fmla="*/ 4267200 w 3784"/>
              <a:gd name="T9" fmla="*/ 2298700 h 1600"/>
              <a:gd name="T10" fmla="*/ 4241800 w 3784"/>
              <a:gd name="T11" fmla="*/ 2273300 h 1600"/>
              <a:gd name="T12" fmla="*/ 3975101 w 3784"/>
              <a:gd name="T13" fmla="*/ 2247900 h 1600"/>
              <a:gd name="T14" fmla="*/ 3568701 w 3784"/>
              <a:gd name="T15" fmla="*/ 2222500 h 1600"/>
              <a:gd name="T16" fmla="*/ 3022600 w 3784"/>
              <a:gd name="T17" fmla="*/ 2184400 h 1600"/>
              <a:gd name="T18" fmla="*/ 2794000 w 3784"/>
              <a:gd name="T19" fmla="*/ 2159000 h 1600"/>
              <a:gd name="T20" fmla="*/ 2692400 w 3784"/>
              <a:gd name="T21" fmla="*/ 2120900 h 1600"/>
              <a:gd name="T22" fmla="*/ 2527300 w 3784"/>
              <a:gd name="T23" fmla="*/ 2095500 h 1600"/>
              <a:gd name="T24" fmla="*/ 2514600 w 3784"/>
              <a:gd name="T25" fmla="*/ 2070100 h 1600"/>
              <a:gd name="T26" fmla="*/ 2501900 w 3784"/>
              <a:gd name="T27" fmla="*/ 2032000 h 1600"/>
              <a:gd name="T28" fmla="*/ 2324100 w 3784"/>
              <a:gd name="T29" fmla="*/ 1917700 h 1600"/>
              <a:gd name="T30" fmla="*/ 2311400 w 3784"/>
              <a:gd name="T31" fmla="*/ 1892300 h 1600"/>
              <a:gd name="T32" fmla="*/ 2082800 w 3784"/>
              <a:gd name="T33" fmla="*/ 1803400 h 1600"/>
              <a:gd name="T34" fmla="*/ 2019300 w 3784"/>
              <a:gd name="T35" fmla="*/ 1765300 h 1600"/>
              <a:gd name="T36" fmla="*/ 1828800 w 3784"/>
              <a:gd name="T37" fmla="*/ 1663700 h 1600"/>
              <a:gd name="T38" fmla="*/ 1816100 w 3784"/>
              <a:gd name="T39" fmla="*/ 1651000 h 1600"/>
              <a:gd name="T40" fmla="*/ 1803400 w 3784"/>
              <a:gd name="T41" fmla="*/ 1625600 h 1600"/>
              <a:gd name="T42" fmla="*/ 1778000 w 3784"/>
              <a:gd name="T43" fmla="*/ 1587500 h 1600"/>
              <a:gd name="T44" fmla="*/ 1562100 w 3784"/>
              <a:gd name="T45" fmla="*/ 1562100 h 1600"/>
              <a:gd name="T46" fmla="*/ 1536700 w 3784"/>
              <a:gd name="T47" fmla="*/ 1536700 h 1600"/>
              <a:gd name="T48" fmla="*/ 1460500 w 3784"/>
              <a:gd name="T49" fmla="*/ 1422400 h 1600"/>
              <a:gd name="T50" fmla="*/ 1358900 w 3784"/>
              <a:gd name="T51" fmla="*/ 1409700 h 1600"/>
              <a:gd name="T52" fmla="*/ 1346200 w 3784"/>
              <a:gd name="T53" fmla="*/ 1371600 h 1600"/>
              <a:gd name="T54" fmla="*/ 1320800 w 3784"/>
              <a:gd name="T55" fmla="*/ 1206500 h 1600"/>
              <a:gd name="T56" fmla="*/ 1219200 w 3784"/>
              <a:gd name="T57" fmla="*/ 1168400 h 1600"/>
              <a:gd name="T58" fmla="*/ 1206500 w 3784"/>
              <a:gd name="T59" fmla="*/ 1104900 h 1600"/>
              <a:gd name="T60" fmla="*/ 1193800 w 3784"/>
              <a:gd name="T61" fmla="*/ 1016000 h 1600"/>
              <a:gd name="T62" fmla="*/ 1066800 w 3784"/>
              <a:gd name="T63" fmla="*/ 990600 h 1600"/>
              <a:gd name="T64" fmla="*/ 1054100 w 3784"/>
              <a:gd name="T65" fmla="*/ 965200 h 1600"/>
              <a:gd name="T66" fmla="*/ 1041400 w 3784"/>
              <a:gd name="T67" fmla="*/ 952500 h 1600"/>
              <a:gd name="T68" fmla="*/ 1028700 w 3784"/>
              <a:gd name="T69" fmla="*/ 914400 h 1600"/>
              <a:gd name="T70" fmla="*/ 990600 w 3784"/>
              <a:gd name="T71" fmla="*/ 812800 h 1600"/>
              <a:gd name="T72" fmla="*/ 889000 w 3784"/>
              <a:gd name="T73" fmla="*/ 762000 h 1600"/>
              <a:gd name="T74" fmla="*/ 863600 w 3784"/>
              <a:gd name="T75" fmla="*/ 736600 h 1600"/>
              <a:gd name="T76" fmla="*/ 838200 w 3784"/>
              <a:gd name="T77" fmla="*/ 673100 h 1600"/>
              <a:gd name="T78" fmla="*/ 685800 w 3784"/>
              <a:gd name="T79" fmla="*/ 647700 h 1600"/>
              <a:gd name="T80" fmla="*/ 673100 w 3784"/>
              <a:gd name="T81" fmla="*/ 622300 h 1600"/>
              <a:gd name="T82" fmla="*/ 660400 w 3784"/>
              <a:gd name="T83" fmla="*/ 571500 h 1600"/>
              <a:gd name="T84" fmla="*/ 647700 w 3784"/>
              <a:gd name="T85" fmla="*/ 533400 h 1600"/>
              <a:gd name="T86" fmla="*/ 609600 w 3784"/>
              <a:gd name="T87" fmla="*/ 393700 h 1600"/>
              <a:gd name="T88" fmla="*/ 571500 w 3784"/>
              <a:gd name="T89" fmla="*/ 381000 h 1600"/>
              <a:gd name="T90" fmla="*/ 558800 w 3784"/>
              <a:gd name="T91" fmla="*/ 355600 h 1600"/>
              <a:gd name="T92" fmla="*/ 520700 w 3784"/>
              <a:gd name="T93" fmla="*/ 266700 h 1600"/>
              <a:gd name="T94" fmla="*/ 406400 w 3784"/>
              <a:gd name="T95" fmla="*/ 241300 h 1600"/>
              <a:gd name="T96" fmla="*/ 393700 w 3784"/>
              <a:gd name="T97" fmla="*/ 215900 h 1600"/>
              <a:gd name="T98" fmla="*/ 342900 w 3784"/>
              <a:gd name="T99" fmla="*/ 177800 h 1600"/>
              <a:gd name="T100" fmla="*/ 190500 w 3784"/>
              <a:gd name="T101" fmla="*/ 114300 h 1600"/>
              <a:gd name="T102" fmla="*/ 165100 w 3784"/>
              <a:gd name="T103" fmla="*/ 88900 h 1600"/>
              <a:gd name="T104" fmla="*/ 127000 w 3784"/>
              <a:gd name="T105" fmla="*/ 63500 h 1600"/>
              <a:gd name="T106" fmla="*/ 76200 w 3784"/>
              <a:gd name="T107" fmla="*/ 0 h 16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784"/>
              <a:gd name="T163" fmla="*/ 0 h 1600"/>
              <a:gd name="T164" fmla="*/ 3784 w 3784"/>
              <a:gd name="T165" fmla="*/ 1600 h 160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784" h="1600">
                <a:moveTo>
                  <a:pt x="3784" y="1600"/>
                </a:moveTo>
                <a:lnTo>
                  <a:pt x="3784" y="1544"/>
                </a:lnTo>
                <a:lnTo>
                  <a:pt x="3296" y="1544"/>
                </a:lnTo>
                <a:lnTo>
                  <a:pt x="3296" y="1528"/>
                </a:lnTo>
                <a:lnTo>
                  <a:pt x="3056" y="1528"/>
                </a:lnTo>
                <a:lnTo>
                  <a:pt x="3056" y="1512"/>
                </a:lnTo>
                <a:lnTo>
                  <a:pt x="3040" y="1512"/>
                </a:lnTo>
                <a:lnTo>
                  <a:pt x="3040" y="1472"/>
                </a:lnTo>
                <a:lnTo>
                  <a:pt x="2688" y="1472"/>
                </a:lnTo>
                <a:lnTo>
                  <a:pt x="2688" y="1448"/>
                </a:lnTo>
                <a:lnTo>
                  <a:pt x="2672" y="1448"/>
                </a:lnTo>
                <a:lnTo>
                  <a:pt x="2672" y="1432"/>
                </a:lnTo>
                <a:lnTo>
                  <a:pt x="2504" y="1432"/>
                </a:lnTo>
                <a:lnTo>
                  <a:pt x="2504" y="1416"/>
                </a:lnTo>
                <a:lnTo>
                  <a:pt x="2248" y="1416"/>
                </a:lnTo>
                <a:lnTo>
                  <a:pt x="2248" y="1400"/>
                </a:lnTo>
                <a:lnTo>
                  <a:pt x="1904" y="1400"/>
                </a:lnTo>
                <a:lnTo>
                  <a:pt x="1904" y="1376"/>
                </a:lnTo>
                <a:lnTo>
                  <a:pt x="1760" y="1376"/>
                </a:lnTo>
                <a:lnTo>
                  <a:pt x="1760" y="1360"/>
                </a:lnTo>
                <a:lnTo>
                  <a:pt x="1696" y="1360"/>
                </a:lnTo>
                <a:lnTo>
                  <a:pt x="1696" y="1336"/>
                </a:lnTo>
                <a:lnTo>
                  <a:pt x="1592" y="1336"/>
                </a:lnTo>
                <a:lnTo>
                  <a:pt x="1592" y="1320"/>
                </a:lnTo>
                <a:lnTo>
                  <a:pt x="1584" y="1320"/>
                </a:lnTo>
                <a:lnTo>
                  <a:pt x="1584" y="1304"/>
                </a:lnTo>
                <a:lnTo>
                  <a:pt x="1576" y="1304"/>
                </a:lnTo>
                <a:lnTo>
                  <a:pt x="1576" y="1280"/>
                </a:lnTo>
                <a:lnTo>
                  <a:pt x="1464" y="1280"/>
                </a:lnTo>
                <a:lnTo>
                  <a:pt x="1464" y="1208"/>
                </a:lnTo>
                <a:lnTo>
                  <a:pt x="1456" y="1208"/>
                </a:lnTo>
                <a:lnTo>
                  <a:pt x="1456" y="1192"/>
                </a:lnTo>
                <a:lnTo>
                  <a:pt x="1312" y="1192"/>
                </a:lnTo>
                <a:lnTo>
                  <a:pt x="1312" y="1136"/>
                </a:lnTo>
                <a:lnTo>
                  <a:pt x="1272" y="1136"/>
                </a:lnTo>
                <a:lnTo>
                  <a:pt x="1272" y="1112"/>
                </a:lnTo>
                <a:lnTo>
                  <a:pt x="1152" y="1112"/>
                </a:lnTo>
                <a:lnTo>
                  <a:pt x="1152" y="1048"/>
                </a:lnTo>
                <a:lnTo>
                  <a:pt x="1144" y="1048"/>
                </a:lnTo>
                <a:lnTo>
                  <a:pt x="1144" y="1040"/>
                </a:lnTo>
                <a:lnTo>
                  <a:pt x="1136" y="1040"/>
                </a:lnTo>
                <a:lnTo>
                  <a:pt x="1136" y="1024"/>
                </a:lnTo>
                <a:lnTo>
                  <a:pt x="1120" y="1024"/>
                </a:lnTo>
                <a:lnTo>
                  <a:pt x="1120" y="1000"/>
                </a:lnTo>
                <a:lnTo>
                  <a:pt x="984" y="1000"/>
                </a:lnTo>
                <a:lnTo>
                  <a:pt x="984" y="984"/>
                </a:lnTo>
                <a:lnTo>
                  <a:pt x="968" y="984"/>
                </a:lnTo>
                <a:lnTo>
                  <a:pt x="968" y="968"/>
                </a:lnTo>
                <a:lnTo>
                  <a:pt x="920" y="968"/>
                </a:lnTo>
                <a:lnTo>
                  <a:pt x="920" y="896"/>
                </a:lnTo>
                <a:lnTo>
                  <a:pt x="856" y="896"/>
                </a:lnTo>
                <a:lnTo>
                  <a:pt x="856" y="888"/>
                </a:lnTo>
                <a:lnTo>
                  <a:pt x="848" y="888"/>
                </a:lnTo>
                <a:lnTo>
                  <a:pt x="848" y="864"/>
                </a:lnTo>
                <a:lnTo>
                  <a:pt x="832" y="864"/>
                </a:lnTo>
                <a:lnTo>
                  <a:pt x="832" y="760"/>
                </a:lnTo>
                <a:lnTo>
                  <a:pt x="768" y="760"/>
                </a:lnTo>
                <a:lnTo>
                  <a:pt x="768" y="736"/>
                </a:lnTo>
                <a:lnTo>
                  <a:pt x="760" y="736"/>
                </a:lnTo>
                <a:lnTo>
                  <a:pt x="760" y="696"/>
                </a:lnTo>
                <a:lnTo>
                  <a:pt x="752" y="696"/>
                </a:lnTo>
                <a:lnTo>
                  <a:pt x="752" y="640"/>
                </a:lnTo>
                <a:lnTo>
                  <a:pt x="672" y="640"/>
                </a:lnTo>
                <a:lnTo>
                  <a:pt x="672" y="624"/>
                </a:lnTo>
                <a:lnTo>
                  <a:pt x="664" y="624"/>
                </a:lnTo>
                <a:lnTo>
                  <a:pt x="664" y="608"/>
                </a:lnTo>
                <a:lnTo>
                  <a:pt x="656" y="608"/>
                </a:lnTo>
                <a:lnTo>
                  <a:pt x="656" y="600"/>
                </a:lnTo>
                <a:lnTo>
                  <a:pt x="648" y="600"/>
                </a:lnTo>
                <a:lnTo>
                  <a:pt x="648" y="576"/>
                </a:lnTo>
                <a:lnTo>
                  <a:pt x="624" y="576"/>
                </a:lnTo>
                <a:lnTo>
                  <a:pt x="624" y="512"/>
                </a:lnTo>
                <a:lnTo>
                  <a:pt x="560" y="512"/>
                </a:lnTo>
                <a:lnTo>
                  <a:pt x="560" y="480"/>
                </a:lnTo>
                <a:lnTo>
                  <a:pt x="544" y="480"/>
                </a:lnTo>
                <a:lnTo>
                  <a:pt x="544" y="464"/>
                </a:lnTo>
                <a:lnTo>
                  <a:pt x="528" y="464"/>
                </a:lnTo>
                <a:lnTo>
                  <a:pt x="528" y="424"/>
                </a:lnTo>
                <a:lnTo>
                  <a:pt x="432" y="424"/>
                </a:lnTo>
                <a:lnTo>
                  <a:pt x="432" y="408"/>
                </a:lnTo>
                <a:lnTo>
                  <a:pt x="424" y="408"/>
                </a:lnTo>
                <a:lnTo>
                  <a:pt x="424" y="392"/>
                </a:lnTo>
                <a:lnTo>
                  <a:pt x="416" y="392"/>
                </a:lnTo>
                <a:lnTo>
                  <a:pt x="416" y="360"/>
                </a:lnTo>
                <a:lnTo>
                  <a:pt x="408" y="360"/>
                </a:lnTo>
                <a:lnTo>
                  <a:pt x="408" y="336"/>
                </a:lnTo>
                <a:lnTo>
                  <a:pt x="384" y="336"/>
                </a:lnTo>
                <a:lnTo>
                  <a:pt x="384" y="248"/>
                </a:lnTo>
                <a:lnTo>
                  <a:pt x="360" y="248"/>
                </a:lnTo>
                <a:lnTo>
                  <a:pt x="360" y="240"/>
                </a:lnTo>
                <a:lnTo>
                  <a:pt x="352" y="240"/>
                </a:lnTo>
                <a:lnTo>
                  <a:pt x="352" y="224"/>
                </a:lnTo>
                <a:lnTo>
                  <a:pt x="328" y="224"/>
                </a:lnTo>
                <a:lnTo>
                  <a:pt x="328" y="168"/>
                </a:lnTo>
                <a:lnTo>
                  <a:pt x="256" y="168"/>
                </a:lnTo>
                <a:lnTo>
                  <a:pt x="256" y="152"/>
                </a:lnTo>
                <a:lnTo>
                  <a:pt x="248" y="152"/>
                </a:lnTo>
                <a:lnTo>
                  <a:pt x="248" y="136"/>
                </a:lnTo>
                <a:lnTo>
                  <a:pt x="216" y="136"/>
                </a:lnTo>
                <a:lnTo>
                  <a:pt x="216" y="112"/>
                </a:lnTo>
                <a:lnTo>
                  <a:pt x="120" y="112"/>
                </a:lnTo>
                <a:lnTo>
                  <a:pt x="120" y="72"/>
                </a:lnTo>
                <a:lnTo>
                  <a:pt x="104" y="72"/>
                </a:lnTo>
                <a:lnTo>
                  <a:pt x="104" y="56"/>
                </a:lnTo>
                <a:lnTo>
                  <a:pt x="80" y="56"/>
                </a:lnTo>
                <a:lnTo>
                  <a:pt x="80" y="40"/>
                </a:lnTo>
                <a:lnTo>
                  <a:pt x="48" y="40"/>
                </a:lnTo>
                <a:lnTo>
                  <a:pt x="48" y="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66FF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504" name="Freeform 48"/>
          <p:cNvSpPr>
            <a:spLocks/>
          </p:cNvSpPr>
          <p:nvPr/>
        </p:nvSpPr>
        <p:spPr bwMode="auto">
          <a:xfrm>
            <a:off x="1473200" y="1400175"/>
            <a:ext cx="5892800" cy="1524000"/>
          </a:xfrm>
          <a:custGeom>
            <a:avLst/>
            <a:gdLst>
              <a:gd name="T0" fmla="*/ 5740400 w 3712"/>
              <a:gd name="T1" fmla="*/ 1485900 h 960"/>
              <a:gd name="T2" fmla="*/ 5422900 w 3712"/>
              <a:gd name="T3" fmla="*/ 1473200 h 960"/>
              <a:gd name="T4" fmla="*/ 5384800 w 3712"/>
              <a:gd name="T5" fmla="*/ 1435100 h 960"/>
              <a:gd name="T6" fmla="*/ 5092700 w 3712"/>
              <a:gd name="T7" fmla="*/ 1422400 h 960"/>
              <a:gd name="T8" fmla="*/ 4800600 w 3712"/>
              <a:gd name="T9" fmla="*/ 1397000 h 960"/>
              <a:gd name="T10" fmla="*/ 4533900 w 3712"/>
              <a:gd name="T11" fmla="*/ 1384300 h 960"/>
              <a:gd name="T12" fmla="*/ 4457700 w 3712"/>
              <a:gd name="T13" fmla="*/ 1358900 h 960"/>
              <a:gd name="T14" fmla="*/ 4318000 w 3712"/>
              <a:gd name="T15" fmla="*/ 1346200 h 960"/>
              <a:gd name="T16" fmla="*/ 4191000 w 3712"/>
              <a:gd name="T17" fmla="*/ 1333500 h 960"/>
              <a:gd name="T18" fmla="*/ 4165600 w 3712"/>
              <a:gd name="T19" fmla="*/ 1308100 h 960"/>
              <a:gd name="T20" fmla="*/ 4051300 w 3712"/>
              <a:gd name="T21" fmla="*/ 1295400 h 960"/>
              <a:gd name="T22" fmla="*/ 3924301 w 3712"/>
              <a:gd name="T23" fmla="*/ 1270000 h 960"/>
              <a:gd name="T24" fmla="*/ 3848101 w 3712"/>
              <a:gd name="T25" fmla="*/ 1257300 h 960"/>
              <a:gd name="T26" fmla="*/ 3695701 w 3712"/>
              <a:gd name="T27" fmla="*/ 1244600 h 960"/>
              <a:gd name="T28" fmla="*/ 3657601 w 3712"/>
              <a:gd name="T29" fmla="*/ 1206500 h 960"/>
              <a:gd name="T30" fmla="*/ 3543301 w 3712"/>
              <a:gd name="T31" fmla="*/ 1193800 h 960"/>
              <a:gd name="T32" fmla="*/ 3327401 w 3712"/>
              <a:gd name="T33" fmla="*/ 1168400 h 960"/>
              <a:gd name="T34" fmla="*/ 3276601 w 3712"/>
              <a:gd name="T35" fmla="*/ 1143000 h 960"/>
              <a:gd name="T36" fmla="*/ 3225800 w 3712"/>
              <a:gd name="T37" fmla="*/ 1130300 h 960"/>
              <a:gd name="T38" fmla="*/ 3086100 w 3712"/>
              <a:gd name="T39" fmla="*/ 1092200 h 960"/>
              <a:gd name="T40" fmla="*/ 2997200 w 3712"/>
              <a:gd name="T41" fmla="*/ 1066800 h 960"/>
              <a:gd name="T42" fmla="*/ 2933700 w 3712"/>
              <a:gd name="T43" fmla="*/ 1041400 h 960"/>
              <a:gd name="T44" fmla="*/ 2705100 w 3712"/>
              <a:gd name="T45" fmla="*/ 1016000 h 960"/>
              <a:gd name="T46" fmla="*/ 2654300 w 3712"/>
              <a:gd name="T47" fmla="*/ 977900 h 960"/>
              <a:gd name="T48" fmla="*/ 2603500 w 3712"/>
              <a:gd name="T49" fmla="*/ 965200 h 960"/>
              <a:gd name="T50" fmla="*/ 2527300 w 3712"/>
              <a:gd name="T51" fmla="*/ 927100 h 960"/>
              <a:gd name="T52" fmla="*/ 2387600 w 3712"/>
              <a:gd name="T53" fmla="*/ 914400 h 960"/>
              <a:gd name="T54" fmla="*/ 2349500 w 3712"/>
              <a:gd name="T55" fmla="*/ 876300 h 960"/>
              <a:gd name="T56" fmla="*/ 2120900 w 3712"/>
              <a:gd name="T57" fmla="*/ 850900 h 960"/>
              <a:gd name="T58" fmla="*/ 1981200 w 3712"/>
              <a:gd name="T59" fmla="*/ 812800 h 960"/>
              <a:gd name="T60" fmla="*/ 1930400 w 3712"/>
              <a:gd name="T61" fmla="*/ 787400 h 960"/>
              <a:gd name="T62" fmla="*/ 1905000 w 3712"/>
              <a:gd name="T63" fmla="*/ 749300 h 960"/>
              <a:gd name="T64" fmla="*/ 1816100 w 3712"/>
              <a:gd name="T65" fmla="*/ 711200 h 960"/>
              <a:gd name="T66" fmla="*/ 1778000 w 3712"/>
              <a:gd name="T67" fmla="*/ 685800 h 960"/>
              <a:gd name="T68" fmla="*/ 1714500 w 3712"/>
              <a:gd name="T69" fmla="*/ 673100 h 960"/>
              <a:gd name="T70" fmla="*/ 1625600 w 3712"/>
              <a:gd name="T71" fmla="*/ 635000 h 960"/>
              <a:gd name="T72" fmla="*/ 1562100 w 3712"/>
              <a:gd name="T73" fmla="*/ 596900 h 960"/>
              <a:gd name="T74" fmla="*/ 1485900 w 3712"/>
              <a:gd name="T75" fmla="*/ 558800 h 960"/>
              <a:gd name="T76" fmla="*/ 1371600 w 3712"/>
              <a:gd name="T77" fmla="*/ 546100 h 960"/>
              <a:gd name="T78" fmla="*/ 1346200 w 3712"/>
              <a:gd name="T79" fmla="*/ 482600 h 960"/>
              <a:gd name="T80" fmla="*/ 1270000 w 3712"/>
              <a:gd name="T81" fmla="*/ 457200 h 960"/>
              <a:gd name="T82" fmla="*/ 1231900 w 3712"/>
              <a:gd name="T83" fmla="*/ 406400 h 960"/>
              <a:gd name="T84" fmla="*/ 1092200 w 3712"/>
              <a:gd name="T85" fmla="*/ 342900 h 960"/>
              <a:gd name="T86" fmla="*/ 1028700 w 3712"/>
              <a:gd name="T87" fmla="*/ 317500 h 960"/>
              <a:gd name="T88" fmla="*/ 977900 w 3712"/>
              <a:gd name="T89" fmla="*/ 279400 h 960"/>
              <a:gd name="T90" fmla="*/ 927100 w 3712"/>
              <a:gd name="T91" fmla="*/ 254000 h 960"/>
              <a:gd name="T92" fmla="*/ 863600 w 3712"/>
              <a:gd name="T93" fmla="*/ 215900 h 960"/>
              <a:gd name="T94" fmla="*/ 749300 w 3712"/>
              <a:gd name="T95" fmla="*/ 203200 h 960"/>
              <a:gd name="T96" fmla="*/ 723900 w 3712"/>
              <a:gd name="T97" fmla="*/ 152400 h 960"/>
              <a:gd name="T98" fmla="*/ 622300 w 3712"/>
              <a:gd name="T99" fmla="*/ 127000 h 960"/>
              <a:gd name="T100" fmla="*/ 546100 w 3712"/>
              <a:gd name="T101" fmla="*/ 88900 h 960"/>
              <a:gd name="T102" fmla="*/ 114300 w 3712"/>
              <a:gd name="T103" fmla="*/ 50800 h 960"/>
              <a:gd name="T104" fmla="*/ 50800 w 3712"/>
              <a:gd name="T105" fmla="*/ 0 h 9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712"/>
              <a:gd name="T160" fmla="*/ 0 h 960"/>
              <a:gd name="T161" fmla="*/ 3712 w 3712"/>
              <a:gd name="T162" fmla="*/ 960 h 9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712" h="960">
                <a:moveTo>
                  <a:pt x="3712" y="960"/>
                </a:moveTo>
                <a:lnTo>
                  <a:pt x="3616" y="960"/>
                </a:lnTo>
                <a:lnTo>
                  <a:pt x="3616" y="936"/>
                </a:lnTo>
                <a:lnTo>
                  <a:pt x="3488" y="936"/>
                </a:lnTo>
                <a:lnTo>
                  <a:pt x="3488" y="928"/>
                </a:lnTo>
                <a:lnTo>
                  <a:pt x="3416" y="928"/>
                </a:lnTo>
                <a:lnTo>
                  <a:pt x="3416" y="920"/>
                </a:lnTo>
                <a:lnTo>
                  <a:pt x="3392" y="920"/>
                </a:lnTo>
                <a:lnTo>
                  <a:pt x="3392" y="904"/>
                </a:lnTo>
                <a:lnTo>
                  <a:pt x="3344" y="904"/>
                </a:lnTo>
                <a:lnTo>
                  <a:pt x="3344" y="896"/>
                </a:lnTo>
                <a:lnTo>
                  <a:pt x="3208" y="896"/>
                </a:lnTo>
                <a:lnTo>
                  <a:pt x="3208" y="888"/>
                </a:lnTo>
                <a:lnTo>
                  <a:pt x="3024" y="888"/>
                </a:lnTo>
                <a:lnTo>
                  <a:pt x="3024" y="880"/>
                </a:lnTo>
                <a:lnTo>
                  <a:pt x="2872" y="880"/>
                </a:lnTo>
                <a:lnTo>
                  <a:pt x="2872" y="872"/>
                </a:lnTo>
                <a:lnTo>
                  <a:pt x="2856" y="872"/>
                </a:lnTo>
                <a:lnTo>
                  <a:pt x="2856" y="864"/>
                </a:lnTo>
                <a:lnTo>
                  <a:pt x="2808" y="864"/>
                </a:lnTo>
                <a:lnTo>
                  <a:pt x="2808" y="856"/>
                </a:lnTo>
                <a:lnTo>
                  <a:pt x="2768" y="856"/>
                </a:lnTo>
                <a:lnTo>
                  <a:pt x="2720" y="856"/>
                </a:lnTo>
                <a:lnTo>
                  <a:pt x="2720" y="848"/>
                </a:lnTo>
                <a:lnTo>
                  <a:pt x="2688" y="848"/>
                </a:lnTo>
                <a:lnTo>
                  <a:pt x="2688" y="840"/>
                </a:lnTo>
                <a:lnTo>
                  <a:pt x="2640" y="840"/>
                </a:lnTo>
                <a:lnTo>
                  <a:pt x="2640" y="832"/>
                </a:lnTo>
                <a:lnTo>
                  <a:pt x="2624" y="832"/>
                </a:lnTo>
                <a:lnTo>
                  <a:pt x="2624" y="824"/>
                </a:lnTo>
                <a:lnTo>
                  <a:pt x="2568" y="824"/>
                </a:lnTo>
                <a:lnTo>
                  <a:pt x="2568" y="816"/>
                </a:lnTo>
                <a:lnTo>
                  <a:pt x="2552" y="816"/>
                </a:lnTo>
                <a:lnTo>
                  <a:pt x="2552" y="808"/>
                </a:lnTo>
                <a:lnTo>
                  <a:pt x="2472" y="808"/>
                </a:lnTo>
                <a:lnTo>
                  <a:pt x="2472" y="800"/>
                </a:lnTo>
                <a:lnTo>
                  <a:pt x="2464" y="800"/>
                </a:lnTo>
                <a:lnTo>
                  <a:pt x="2424" y="800"/>
                </a:lnTo>
                <a:lnTo>
                  <a:pt x="2424" y="792"/>
                </a:lnTo>
                <a:lnTo>
                  <a:pt x="2408" y="792"/>
                </a:lnTo>
                <a:lnTo>
                  <a:pt x="2408" y="784"/>
                </a:lnTo>
                <a:lnTo>
                  <a:pt x="2328" y="784"/>
                </a:lnTo>
                <a:lnTo>
                  <a:pt x="2328" y="776"/>
                </a:lnTo>
                <a:lnTo>
                  <a:pt x="2304" y="776"/>
                </a:lnTo>
                <a:lnTo>
                  <a:pt x="2304" y="760"/>
                </a:lnTo>
                <a:lnTo>
                  <a:pt x="2280" y="760"/>
                </a:lnTo>
                <a:lnTo>
                  <a:pt x="2232" y="760"/>
                </a:lnTo>
                <a:lnTo>
                  <a:pt x="2232" y="752"/>
                </a:lnTo>
                <a:lnTo>
                  <a:pt x="2184" y="752"/>
                </a:lnTo>
                <a:lnTo>
                  <a:pt x="2184" y="736"/>
                </a:lnTo>
                <a:lnTo>
                  <a:pt x="2096" y="736"/>
                </a:lnTo>
                <a:lnTo>
                  <a:pt x="2096" y="728"/>
                </a:lnTo>
                <a:lnTo>
                  <a:pt x="2064" y="728"/>
                </a:lnTo>
                <a:lnTo>
                  <a:pt x="2064" y="720"/>
                </a:lnTo>
                <a:lnTo>
                  <a:pt x="2040" y="720"/>
                </a:lnTo>
                <a:lnTo>
                  <a:pt x="2040" y="712"/>
                </a:lnTo>
                <a:lnTo>
                  <a:pt x="2032" y="712"/>
                </a:lnTo>
                <a:lnTo>
                  <a:pt x="2032" y="704"/>
                </a:lnTo>
                <a:lnTo>
                  <a:pt x="1944" y="704"/>
                </a:lnTo>
                <a:lnTo>
                  <a:pt x="1944" y="688"/>
                </a:lnTo>
                <a:lnTo>
                  <a:pt x="1920" y="688"/>
                </a:lnTo>
                <a:lnTo>
                  <a:pt x="1920" y="672"/>
                </a:lnTo>
                <a:lnTo>
                  <a:pt x="1888" y="672"/>
                </a:lnTo>
                <a:lnTo>
                  <a:pt x="1888" y="664"/>
                </a:lnTo>
                <a:lnTo>
                  <a:pt x="1848" y="664"/>
                </a:lnTo>
                <a:lnTo>
                  <a:pt x="1848" y="656"/>
                </a:lnTo>
                <a:lnTo>
                  <a:pt x="1792" y="656"/>
                </a:lnTo>
                <a:lnTo>
                  <a:pt x="1792" y="640"/>
                </a:lnTo>
                <a:lnTo>
                  <a:pt x="1704" y="640"/>
                </a:lnTo>
                <a:lnTo>
                  <a:pt x="1704" y="632"/>
                </a:lnTo>
                <a:lnTo>
                  <a:pt x="1672" y="632"/>
                </a:lnTo>
                <a:lnTo>
                  <a:pt x="1672" y="616"/>
                </a:lnTo>
                <a:lnTo>
                  <a:pt x="1664" y="616"/>
                </a:lnTo>
                <a:lnTo>
                  <a:pt x="1664" y="608"/>
                </a:lnTo>
                <a:lnTo>
                  <a:pt x="1640" y="608"/>
                </a:lnTo>
                <a:lnTo>
                  <a:pt x="1640" y="600"/>
                </a:lnTo>
                <a:lnTo>
                  <a:pt x="1592" y="600"/>
                </a:lnTo>
                <a:lnTo>
                  <a:pt x="1592" y="584"/>
                </a:lnTo>
                <a:lnTo>
                  <a:pt x="1560" y="584"/>
                </a:lnTo>
                <a:lnTo>
                  <a:pt x="1560" y="576"/>
                </a:lnTo>
                <a:lnTo>
                  <a:pt x="1504" y="576"/>
                </a:lnTo>
                <a:lnTo>
                  <a:pt x="1504" y="560"/>
                </a:lnTo>
                <a:lnTo>
                  <a:pt x="1480" y="560"/>
                </a:lnTo>
                <a:lnTo>
                  <a:pt x="1480" y="552"/>
                </a:lnTo>
                <a:lnTo>
                  <a:pt x="1392" y="552"/>
                </a:lnTo>
                <a:lnTo>
                  <a:pt x="1392" y="536"/>
                </a:lnTo>
                <a:lnTo>
                  <a:pt x="1336" y="536"/>
                </a:lnTo>
                <a:lnTo>
                  <a:pt x="1336" y="520"/>
                </a:lnTo>
                <a:lnTo>
                  <a:pt x="1248" y="520"/>
                </a:lnTo>
                <a:lnTo>
                  <a:pt x="1248" y="512"/>
                </a:lnTo>
                <a:lnTo>
                  <a:pt x="1232" y="512"/>
                </a:lnTo>
                <a:lnTo>
                  <a:pt x="1232" y="496"/>
                </a:lnTo>
                <a:lnTo>
                  <a:pt x="1216" y="496"/>
                </a:lnTo>
                <a:lnTo>
                  <a:pt x="1216" y="488"/>
                </a:lnTo>
                <a:lnTo>
                  <a:pt x="1200" y="488"/>
                </a:lnTo>
                <a:lnTo>
                  <a:pt x="1200" y="472"/>
                </a:lnTo>
                <a:lnTo>
                  <a:pt x="1152" y="472"/>
                </a:lnTo>
                <a:lnTo>
                  <a:pt x="1152" y="448"/>
                </a:lnTo>
                <a:lnTo>
                  <a:pt x="1144" y="448"/>
                </a:lnTo>
                <a:lnTo>
                  <a:pt x="1144" y="440"/>
                </a:lnTo>
                <a:lnTo>
                  <a:pt x="1120" y="440"/>
                </a:lnTo>
                <a:lnTo>
                  <a:pt x="1120" y="432"/>
                </a:lnTo>
                <a:lnTo>
                  <a:pt x="1096" y="432"/>
                </a:lnTo>
                <a:lnTo>
                  <a:pt x="1096" y="424"/>
                </a:lnTo>
                <a:lnTo>
                  <a:pt x="1080" y="424"/>
                </a:lnTo>
                <a:lnTo>
                  <a:pt x="1080" y="416"/>
                </a:lnTo>
                <a:lnTo>
                  <a:pt x="1024" y="416"/>
                </a:lnTo>
                <a:lnTo>
                  <a:pt x="1024" y="400"/>
                </a:lnTo>
                <a:lnTo>
                  <a:pt x="1008" y="400"/>
                </a:lnTo>
                <a:lnTo>
                  <a:pt x="1008" y="376"/>
                </a:lnTo>
                <a:lnTo>
                  <a:pt x="984" y="376"/>
                </a:lnTo>
                <a:lnTo>
                  <a:pt x="984" y="360"/>
                </a:lnTo>
                <a:lnTo>
                  <a:pt x="936" y="360"/>
                </a:lnTo>
                <a:lnTo>
                  <a:pt x="936" y="352"/>
                </a:lnTo>
                <a:lnTo>
                  <a:pt x="888" y="352"/>
                </a:lnTo>
                <a:lnTo>
                  <a:pt x="888" y="344"/>
                </a:lnTo>
                <a:lnTo>
                  <a:pt x="864" y="344"/>
                </a:lnTo>
                <a:lnTo>
                  <a:pt x="864" y="328"/>
                </a:lnTo>
                <a:lnTo>
                  <a:pt x="848" y="328"/>
                </a:lnTo>
                <a:lnTo>
                  <a:pt x="848" y="304"/>
                </a:lnTo>
                <a:lnTo>
                  <a:pt x="816" y="304"/>
                </a:lnTo>
                <a:lnTo>
                  <a:pt x="816" y="288"/>
                </a:lnTo>
                <a:lnTo>
                  <a:pt x="800" y="288"/>
                </a:lnTo>
                <a:lnTo>
                  <a:pt x="800" y="264"/>
                </a:lnTo>
                <a:lnTo>
                  <a:pt x="776" y="264"/>
                </a:lnTo>
                <a:lnTo>
                  <a:pt x="776" y="256"/>
                </a:lnTo>
                <a:lnTo>
                  <a:pt x="768" y="240"/>
                </a:lnTo>
                <a:lnTo>
                  <a:pt x="768" y="216"/>
                </a:lnTo>
                <a:lnTo>
                  <a:pt x="688" y="216"/>
                </a:lnTo>
                <a:lnTo>
                  <a:pt x="688" y="200"/>
                </a:lnTo>
                <a:lnTo>
                  <a:pt x="672" y="200"/>
                </a:lnTo>
                <a:lnTo>
                  <a:pt x="648" y="200"/>
                </a:lnTo>
                <a:lnTo>
                  <a:pt x="648" y="184"/>
                </a:lnTo>
                <a:lnTo>
                  <a:pt x="616" y="184"/>
                </a:lnTo>
                <a:lnTo>
                  <a:pt x="616" y="176"/>
                </a:lnTo>
                <a:lnTo>
                  <a:pt x="600" y="176"/>
                </a:lnTo>
                <a:lnTo>
                  <a:pt x="600" y="160"/>
                </a:lnTo>
                <a:lnTo>
                  <a:pt x="584" y="160"/>
                </a:lnTo>
                <a:lnTo>
                  <a:pt x="584" y="152"/>
                </a:lnTo>
                <a:lnTo>
                  <a:pt x="544" y="152"/>
                </a:lnTo>
                <a:lnTo>
                  <a:pt x="544" y="136"/>
                </a:lnTo>
                <a:lnTo>
                  <a:pt x="488" y="136"/>
                </a:lnTo>
                <a:lnTo>
                  <a:pt x="488" y="128"/>
                </a:lnTo>
                <a:lnTo>
                  <a:pt x="472" y="128"/>
                </a:lnTo>
                <a:lnTo>
                  <a:pt x="472" y="120"/>
                </a:lnTo>
                <a:lnTo>
                  <a:pt x="456" y="120"/>
                </a:lnTo>
                <a:lnTo>
                  <a:pt x="456" y="96"/>
                </a:lnTo>
                <a:lnTo>
                  <a:pt x="416" y="96"/>
                </a:lnTo>
                <a:lnTo>
                  <a:pt x="416" y="80"/>
                </a:lnTo>
                <a:lnTo>
                  <a:pt x="392" y="80"/>
                </a:lnTo>
                <a:lnTo>
                  <a:pt x="392" y="72"/>
                </a:lnTo>
                <a:lnTo>
                  <a:pt x="344" y="72"/>
                </a:lnTo>
                <a:lnTo>
                  <a:pt x="344" y="56"/>
                </a:lnTo>
                <a:lnTo>
                  <a:pt x="184" y="56"/>
                </a:lnTo>
                <a:lnTo>
                  <a:pt x="184" y="32"/>
                </a:lnTo>
                <a:lnTo>
                  <a:pt x="72" y="32"/>
                </a:lnTo>
                <a:lnTo>
                  <a:pt x="72" y="16"/>
                </a:lnTo>
                <a:lnTo>
                  <a:pt x="32" y="16"/>
                </a:lnTo>
                <a:lnTo>
                  <a:pt x="32" y="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66CC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505" name="Freeform 49"/>
          <p:cNvSpPr>
            <a:spLocks/>
          </p:cNvSpPr>
          <p:nvPr/>
        </p:nvSpPr>
        <p:spPr bwMode="auto">
          <a:xfrm>
            <a:off x="1485900" y="1400175"/>
            <a:ext cx="5842000" cy="1981200"/>
          </a:xfrm>
          <a:custGeom>
            <a:avLst/>
            <a:gdLst>
              <a:gd name="T0" fmla="*/ 5816600 w 3680"/>
              <a:gd name="T1" fmla="*/ 1930400 h 1248"/>
              <a:gd name="T2" fmla="*/ 4318000 w 3680"/>
              <a:gd name="T3" fmla="*/ 1905000 h 1248"/>
              <a:gd name="T4" fmla="*/ 4038600 w 3680"/>
              <a:gd name="T5" fmla="*/ 1854200 h 1248"/>
              <a:gd name="T6" fmla="*/ 3797301 w 3680"/>
              <a:gd name="T7" fmla="*/ 1841500 h 1248"/>
              <a:gd name="T8" fmla="*/ 3225800 w 3680"/>
              <a:gd name="T9" fmla="*/ 1790700 h 1248"/>
              <a:gd name="T10" fmla="*/ 3035300 w 3680"/>
              <a:gd name="T11" fmla="*/ 1778000 h 1248"/>
              <a:gd name="T12" fmla="*/ 2946400 w 3680"/>
              <a:gd name="T13" fmla="*/ 1727200 h 1248"/>
              <a:gd name="T14" fmla="*/ 2616200 w 3680"/>
              <a:gd name="T15" fmla="*/ 1714500 h 1248"/>
              <a:gd name="T16" fmla="*/ 2565400 w 3680"/>
              <a:gd name="T17" fmla="*/ 1663700 h 1248"/>
              <a:gd name="T18" fmla="*/ 2501900 w 3680"/>
              <a:gd name="T19" fmla="*/ 1638300 h 1248"/>
              <a:gd name="T20" fmla="*/ 2476500 w 3680"/>
              <a:gd name="T21" fmla="*/ 1587500 h 1248"/>
              <a:gd name="T22" fmla="*/ 2387600 w 3680"/>
              <a:gd name="T23" fmla="*/ 1562100 h 1248"/>
              <a:gd name="T24" fmla="*/ 2184400 w 3680"/>
              <a:gd name="T25" fmla="*/ 1511300 h 1248"/>
              <a:gd name="T26" fmla="*/ 2108200 w 3680"/>
              <a:gd name="T27" fmla="*/ 1473200 h 1248"/>
              <a:gd name="T28" fmla="*/ 2082800 w 3680"/>
              <a:gd name="T29" fmla="*/ 1435100 h 1248"/>
              <a:gd name="T30" fmla="*/ 2019300 w 3680"/>
              <a:gd name="T31" fmla="*/ 1422400 h 1248"/>
              <a:gd name="T32" fmla="*/ 1892300 w 3680"/>
              <a:gd name="T33" fmla="*/ 1371600 h 1248"/>
              <a:gd name="T34" fmla="*/ 1854200 w 3680"/>
              <a:gd name="T35" fmla="*/ 1358900 h 1248"/>
              <a:gd name="T36" fmla="*/ 1663700 w 3680"/>
              <a:gd name="T37" fmla="*/ 1282700 h 1248"/>
              <a:gd name="T38" fmla="*/ 1638300 w 3680"/>
              <a:gd name="T39" fmla="*/ 1257300 h 1248"/>
              <a:gd name="T40" fmla="*/ 1612900 w 3680"/>
              <a:gd name="T41" fmla="*/ 1231900 h 1248"/>
              <a:gd name="T42" fmla="*/ 1549400 w 3680"/>
              <a:gd name="T43" fmla="*/ 1193800 h 1248"/>
              <a:gd name="T44" fmla="*/ 1460500 w 3680"/>
              <a:gd name="T45" fmla="*/ 1155700 h 1248"/>
              <a:gd name="T46" fmla="*/ 1435100 w 3680"/>
              <a:gd name="T47" fmla="*/ 1104900 h 1248"/>
              <a:gd name="T48" fmla="*/ 1397000 w 3680"/>
              <a:gd name="T49" fmla="*/ 1066800 h 1248"/>
              <a:gd name="T50" fmla="*/ 1333500 w 3680"/>
              <a:gd name="T51" fmla="*/ 1016000 h 1248"/>
              <a:gd name="T52" fmla="*/ 1206500 w 3680"/>
              <a:gd name="T53" fmla="*/ 965200 h 1248"/>
              <a:gd name="T54" fmla="*/ 1181100 w 3680"/>
              <a:gd name="T55" fmla="*/ 914400 h 1248"/>
              <a:gd name="T56" fmla="*/ 1079500 w 3680"/>
              <a:gd name="T57" fmla="*/ 863600 h 1248"/>
              <a:gd name="T58" fmla="*/ 939800 w 3680"/>
              <a:gd name="T59" fmla="*/ 723900 h 1248"/>
              <a:gd name="T60" fmla="*/ 889000 w 3680"/>
              <a:gd name="T61" fmla="*/ 685800 h 1248"/>
              <a:gd name="T62" fmla="*/ 812800 w 3680"/>
              <a:gd name="T63" fmla="*/ 584200 h 1248"/>
              <a:gd name="T64" fmla="*/ 762000 w 3680"/>
              <a:gd name="T65" fmla="*/ 520700 h 1248"/>
              <a:gd name="T66" fmla="*/ 736600 w 3680"/>
              <a:gd name="T67" fmla="*/ 457200 h 1248"/>
              <a:gd name="T68" fmla="*/ 685800 w 3680"/>
              <a:gd name="T69" fmla="*/ 419100 h 1248"/>
              <a:gd name="T70" fmla="*/ 647700 w 3680"/>
              <a:gd name="T71" fmla="*/ 355600 h 1248"/>
              <a:gd name="T72" fmla="*/ 584200 w 3680"/>
              <a:gd name="T73" fmla="*/ 317500 h 1248"/>
              <a:gd name="T74" fmla="*/ 546100 w 3680"/>
              <a:gd name="T75" fmla="*/ 241300 h 1248"/>
              <a:gd name="T76" fmla="*/ 469900 w 3680"/>
              <a:gd name="T77" fmla="*/ 215900 h 1248"/>
              <a:gd name="T78" fmla="*/ 431800 w 3680"/>
              <a:gd name="T79" fmla="*/ 152400 h 1248"/>
              <a:gd name="T80" fmla="*/ 393700 w 3680"/>
              <a:gd name="T81" fmla="*/ 127000 h 1248"/>
              <a:gd name="T82" fmla="*/ 355600 w 3680"/>
              <a:gd name="T83" fmla="*/ 63500 h 1248"/>
              <a:gd name="T84" fmla="*/ 114300 w 3680"/>
              <a:gd name="T85" fmla="*/ 25400 h 1248"/>
              <a:gd name="T86" fmla="*/ 0 w 3680"/>
              <a:gd name="T87" fmla="*/ 0 h 12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680"/>
              <a:gd name="T133" fmla="*/ 0 h 1248"/>
              <a:gd name="T134" fmla="*/ 3680 w 3680"/>
              <a:gd name="T135" fmla="*/ 1248 h 124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680" h="1248">
                <a:moveTo>
                  <a:pt x="3680" y="1248"/>
                </a:moveTo>
                <a:lnTo>
                  <a:pt x="3664" y="1248"/>
                </a:lnTo>
                <a:lnTo>
                  <a:pt x="3664" y="1216"/>
                </a:lnTo>
                <a:lnTo>
                  <a:pt x="3440" y="1216"/>
                </a:lnTo>
                <a:lnTo>
                  <a:pt x="3440" y="1200"/>
                </a:lnTo>
                <a:lnTo>
                  <a:pt x="2720" y="1200"/>
                </a:lnTo>
                <a:lnTo>
                  <a:pt x="2720" y="1184"/>
                </a:lnTo>
                <a:lnTo>
                  <a:pt x="2544" y="1184"/>
                </a:lnTo>
                <a:lnTo>
                  <a:pt x="2544" y="1168"/>
                </a:lnTo>
                <a:lnTo>
                  <a:pt x="2464" y="1168"/>
                </a:lnTo>
                <a:lnTo>
                  <a:pt x="2464" y="1160"/>
                </a:lnTo>
                <a:lnTo>
                  <a:pt x="2392" y="1160"/>
                </a:lnTo>
                <a:lnTo>
                  <a:pt x="2392" y="1144"/>
                </a:lnTo>
                <a:lnTo>
                  <a:pt x="2032" y="1144"/>
                </a:lnTo>
                <a:lnTo>
                  <a:pt x="2032" y="1128"/>
                </a:lnTo>
                <a:lnTo>
                  <a:pt x="1928" y="1128"/>
                </a:lnTo>
                <a:lnTo>
                  <a:pt x="1928" y="1120"/>
                </a:lnTo>
                <a:lnTo>
                  <a:pt x="1912" y="1120"/>
                </a:lnTo>
                <a:lnTo>
                  <a:pt x="1912" y="1104"/>
                </a:lnTo>
                <a:lnTo>
                  <a:pt x="1856" y="1104"/>
                </a:lnTo>
                <a:lnTo>
                  <a:pt x="1856" y="1088"/>
                </a:lnTo>
                <a:lnTo>
                  <a:pt x="1776" y="1088"/>
                </a:lnTo>
                <a:lnTo>
                  <a:pt x="1776" y="1080"/>
                </a:lnTo>
                <a:lnTo>
                  <a:pt x="1648" y="1080"/>
                </a:lnTo>
                <a:lnTo>
                  <a:pt x="1648" y="1064"/>
                </a:lnTo>
                <a:lnTo>
                  <a:pt x="1616" y="1064"/>
                </a:lnTo>
                <a:lnTo>
                  <a:pt x="1616" y="1048"/>
                </a:lnTo>
                <a:lnTo>
                  <a:pt x="1600" y="1048"/>
                </a:lnTo>
                <a:lnTo>
                  <a:pt x="1600" y="1032"/>
                </a:lnTo>
                <a:lnTo>
                  <a:pt x="1576" y="1032"/>
                </a:lnTo>
                <a:lnTo>
                  <a:pt x="1576" y="1008"/>
                </a:lnTo>
                <a:lnTo>
                  <a:pt x="1560" y="1008"/>
                </a:lnTo>
                <a:lnTo>
                  <a:pt x="1560" y="1000"/>
                </a:lnTo>
                <a:lnTo>
                  <a:pt x="1528" y="1000"/>
                </a:lnTo>
                <a:lnTo>
                  <a:pt x="1528" y="984"/>
                </a:lnTo>
                <a:lnTo>
                  <a:pt x="1504" y="984"/>
                </a:lnTo>
                <a:lnTo>
                  <a:pt x="1504" y="968"/>
                </a:lnTo>
                <a:lnTo>
                  <a:pt x="1376" y="968"/>
                </a:lnTo>
                <a:lnTo>
                  <a:pt x="1376" y="952"/>
                </a:lnTo>
                <a:lnTo>
                  <a:pt x="1360" y="952"/>
                </a:lnTo>
                <a:lnTo>
                  <a:pt x="1360" y="928"/>
                </a:lnTo>
                <a:lnTo>
                  <a:pt x="1328" y="928"/>
                </a:lnTo>
                <a:lnTo>
                  <a:pt x="1328" y="920"/>
                </a:lnTo>
                <a:lnTo>
                  <a:pt x="1312" y="920"/>
                </a:lnTo>
                <a:lnTo>
                  <a:pt x="1312" y="904"/>
                </a:lnTo>
                <a:lnTo>
                  <a:pt x="1296" y="904"/>
                </a:lnTo>
                <a:lnTo>
                  <a:pt x="1296" y="896"/>
                </a:lnTo>
                <a:lnTo>
                  <a:pt x="1272" y="896"/>
                </a:lnTo>
                <a:lnTo>
                  <a:pt x="1272" y="880"/>
                </a:lnTo>
                <a:lnTo>
                  <a:pt x="1192" y="880"/>
                </a:lnTo>
                <a:lnTo>
                  <a:pt x="1192" y="864"/>
                </a:lnTo>
                <a:lnTo>
                  <a:pt x="1184" y="864"/>
                </a:lnTo>
                <a:lnTo>
                  <a:pt x="1184" y="856"/>
                </a:lnTo>
                <a:lnTo>
                  <a:pt x="1168" y="856"/>
                </a:lnTo>
                <a:lnTo>
                  <a:pt x="1168" y="824"/>
                </a:lnTo>
                <a:lnTo>
                  <a:pt x="1048" y="824"/>
                </a:lnTo>
                <a:lnTo>
                  <a:pt x="1048" y="808"/>
                </a:lnTo>
                <a:lnTo>
                  <a:pt x="1040" y="808"/>
                </a:lnTo>
                <a:lnTo>
                  <a:pt x="1040" y="792"/>
                </a:lnTo>
                <a:lnTo>
                  <a:pt x="1032" y="792"/>
                </a:lnTo>
                <a:lnTo>
                  <a:pt x="1032" y="784"/>
                </a:lnTo>
                <a:lnTo>
                  <a:pt x="1016" y="784"/>
                </a:lnTo>
                <a:lnTo>
                  <a:pt x="1016" y="776"/>
                </a:lnTo>
                <a:lnTo>
                  <a:pt x="984" y="776"/>
                </a:lnTo>
                <a:lnTo>
                  <a:pt x="984" y="752"/>
                </a:lnTo>
                <a:lnTo>
                  <a:pt x="976" y="752"/>
                </a:lnTo>
                <a:lnTo>
                  <a:pt x="976" y="744"/>
                </a:lnTo>
                <a:lnTo>
                  <a:pt x="976" y="728"/>
                </a:lnTo>
                <a:lnTo>
                  <a:pt x="920" y="728"/>
                </a:lnTo>
                <a:lnTo>
                  <a:pt x="920" y="712"/>
                </a:lnTo>
                <a:lnTo>
                  <a:pt x="904" y="712"/>
                </a:lnTo>
                <a:lnTo>
                  <a:pt x="904" y="696"/>
                </a:lnTo>
                <a:lnTo>
                  <a:pt x="888" y="696"/>
                </a:lnTo>
                <a:lnTo>
                  <a:pt x="888" y="672"/>
                </a:lnTo>
                <a:lnTo>
                  <a:pt x="880" y="672"/>
                </a:lnTo>
                <a:lnTo>
                  <a:pt x="880" y="656"/>
                </a:lnTo>
                <a:lnTo>
                  <a:pt x="840" y="656"/>
                </a:lnTo>
                <a:lnTo>
                  <a:pt x="840" y="640"/>
                </a:lnTo>
                <a:lnTo>
                  <a:pt x="808" y="640"/>
                </a:lnTo>
                <a:lnTo>
                  <a:pt x="808" y="608"/>
                </a:lnTo>
                <a:lnTo>
                  <a:pt x="760" y="608"/>
                </a:lnTo>
                <a:lnTo>
                  <a:pt x="760" y="592"/>
                </a:lnTo>
                <a:lnTo>
                  <a:pt x="744" y="592"/>
                </a:lnTo>
                <a:lnTo>
                  <a:pt x="744" y="576"/>
                </a:lnTo>
                <a:lnTo>
                  <a:pt x="712" y="576"/>
                </a:lnTo>
                <a:lnTo>
                  <a:pt x="712" y="544"/>
                </a:lnTo>
                <a:lnTo>
                  <a:pt x="680" y="544"/>
                </a:lnTo>
                <a:lnTo>
                  <a:pt x="680" y="496"/>
                </a:lnTo>
                <a:lnTo>
                  <a:pt x="592" y="496"/>
                </a:lnTo>
                <a:lnTo>
                  <a:pt x="592" y="456"/>
                </a:lnTo>
                <a:lnTo>
                  <a:pt x="568" y="456"/>
                </a:lnTo>
                <a:lnTo>
                  <a:pt x="568" y="432"/>
                </a:lnTo>
                <a:lnTo>
                  <a:pt x="560" y="432"/>
                </a:lnTo>
                <a:lnTo>
                  <a:pt x="560" y="384"/>
                </a:lnTo>
                <a:lnTo>
                  <a:pt x="512" y="384"/>
                </a:lnTo>
                <a:lnTo>
                  <a:pt x="512" y="368"/>
                </a:lnTo>
                <a:lnTo>
                  <a:pt x="496" y="368"/>
                </a:lnTo>
                <a:lnTo>
                  <a:pt x="496" y="328"/>
                </a:lnTo>
                <a:lnTo>
                  <a:pt x="480" y="328"/>
                </a:lnTo>
                <a:lnTo>
                  <a:pt x="480" y="304"/>
                </a:lnTo>
                <a:lnTo>
                  <a:pt x="464" y="304"/>
                </a:lnTo>
                <a:lnTo>
                  <a:pt x="464" y="288"/>
                </a:lnTo>
                <a:lnTo>
                  <a:pt x="456" y="288"/>
                </a:lnTo>
                <a:lnTo>
                  <a:pt x="456" y="264"/>
                </a:lnTo>
                <a:lnTo>
                  <a:pt x="432" y="264"/>
                </a:lnTo>
                <a:lnTo>
                  <a:pt x="432" y="240"/>
                </a:lnTo>
                <a:lnTo>
                  <a:pt x="408" y="240"/>
                </a:lnTo>
                <a:lnTo>
                  <a:pt x="408" y="224"/>
                </a:lnTo>
                <a:lnTo>
                  <a:pt x="384" y="224"/>
                </a:lnTo>
                <a:lnTo>
                  <a:pt x="384" y="200"/>
                </a:lnTo>
                <a:lnTo>
                  <a:pt x="368" y="200"/>
                </a:lnTo>
                <a:lnTo>
                  <a:pt x="368" y="168"/>
                </a:lnTo>
                <a:lnTo>
                  <a:pt x="344" y="168"/>
                </a:lnTo>
                <a:lnTo>
                  <a:pt x="344" y="152"/>
                </a:lnTo>
                <a:lnTo>
                  <a:pt x="320" y="152"/>
                </a:lnTo>
                <a:lnTo>
                  <a:pt x="320" y="136"/>
                </a:lnTo>
                <a:lnTo>
                  <a:pt x="296" y="136"/>
                </a:lnTo>
                <a:lnTo>
                  <a:pt x="296" y="112"/>
                </a:lnTo>
                <a:lnTo>
                  <a:pt x="272" y="112"/>
                </a:lnTo>
                <a:lnTo>
                  <a:pt x="272" y="96"/>
                </a:lnTo>
                <a:lnTo>
                  <a:pt x="264" y="96"/>
                </a:lnTo>
                <a:lnTo>
                  <a:pt x="264" y="80"/>
                </a:lnTo>
                <a:lnTo>
                  <a:pt x="248" y="80"/>
                </a:lnTo>
                <a:lnTo>
                  <a:pt x="248" y="72"/>
                </a:lnTo>
                <a:lnTo>
                  <a:pt x="224" y="72"/>
                </a:lnTo>
                <a:lnTo>
                  <a:pt x="224" y="40"/>
                </a:lnTo>
                <a:lnTo>
                  <a:pt x="224" y="24"/>
                </a:lnTo>
                <a:lnTo>
                  <a:pt x="72" y="24"/>
                </a:lnTo>
                <a:lnTo>
                  <a:pt x="72" y="16"/>
                </a:lnTo>
                <a:lnTo>
                  <a:pt x="24" y="16"/>
                </a:ln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506" name="Freeform 50"/>
          <p:cNvSpPr>
            <a:spLocks/>
          </p:cNvSpPr>
          <p:nvPr/>
        </p:nvSpPr>
        <p:spPr bwMode="auto">
          <a:xfrm>
            <a:off x="1473200" y="1387475"/>
            <a:ext cx="5994400" cy="1295400"/>
          </a:xfrm>
          <a:custGeom>
            <a:avLst/>
            <a:gdLst>
              <a:gd name="T0" fmla="*/ 127000 w 3776"/>
              <a:gd name="T1" fmla="*/ 25400 h 816"/>
              <a:gd name="T2" fmla="*/ 419100 w 3776"/>
              <a:gd name="T3" fmla="*/ 38100 h 816"/>
              <a:gd name="T4" fmla="*/ 520700 w 3776"/>
              <a:gd name="T5" fmla="*/ 63500 h 816"/>
              <a:gd name="T6" fmla="*/ 609600 w 3776"/>
              <a:gd name="T7" fmla="*/ 76200 h 816"/>
              <a:gd name="T8" fmla="*/ 736600 w 3776"/>
              <a:gd name="T9" fmla="*/ 101600 h 816"/>
              <a:gd name="T10" fmla="*/ 825500 w 3776"/>
              <a:gd name="T11" fmla="*/ 127000 h 816"/>
              <a:gd name="T12" fmla="*/ 876300 w 3776"/>
              <a:gd name="T13" fmla="*/ 177800 h 816"/>
              <a:gd name="T14" fmla="*/ 977900 w 3776"/>
              <a:gd name="T15" fmla="*/ 190500 h 816"/>
              <a:gd name="T16" fmla="*/ 1028700 w 3776"/>
              <a:gd name="T17" fmla="*/ 228600 h 816"/>
              <a:gd name="T18" fmla="*/ 1206500 w 3776"/>
              <a:gd name="T19" fmla="*/ 254000 h 816"/>
              <a:gd name="T20" fmla="*/ 1257300 w 3776"/>
              <a:gd name="T21" fmla="*/ 292100 h 816"/>
              <a:gd name="T22" fmla="*/ 1320800 w 3776"/>
              <a:gd name="T23" fmla="*/ 317500 h 816"/>
              <a:gd name="T24" fmla="*/ 1384300 w 3776"/>
              <a:gd name="T25" fmla="*/ 368300 h 816"/>
              <a:gd name="T26" fmla="*/ 1460500 w 3776"/>
              <a:gd name="T27" fmla="*/ 393700 h 816"/>
              <a:gd name="T28" fmla="*/ 1485900 w 3776"/>
              <a:gd name="T29" fmla="*/ 431800 h 816"/>
              <a:gd name="T30" fmla="*/ 1600200 w 3776"/>
              <a:gd name="T31" fmla="*/ 444500 h 816"/>
              <a:gd name="T32" fmla="*/ 1625600 w 3776"/>
              <a:gd name="T33" fmla="*/ 482600 h 816"/>
              <a:gd name="T34" fmla="*/ 1790700 w 3776"/>
              <a:gd name="T35" fmla="*/ 508000 h 816"/>
              <a:gd name="T36" fmla="*/ 1892300 w 3776"/>
              <a:gd name="T37" fmla="*/ 558800 h 816"/>
              <a:gd name="T38" fmla="*/ 2044700 w 3776"/>
              <a:gd name="T39" fmla="*/ 622300 h 816"/>
              <a:gd name="T40" fmla="*/ 2082800 w 3776"/>
              <a:gd name="T41" fmla="*/ 660400 h 816"/>
              <a:gd name="T42" fmla="*/ 2324100 w 3776"/>
              <a:gd name="T43" fmla="*/ 673100 h 816"/>
              <a:gd name="T44" fmla="*/ 2438400 w 3776"/>
              <a:gd name="T45" fmla="*/ 685800 h 816"/>
              <a:gd name="T46" fmla="*/ 2476500 w 3776"/>
              <a:gd name="T47" fmla="*/ 723900 h 816"/>
              <a:gd name="T48" fmla="*/ 2540000 w 3776"/>
              <a:gd name="T49" fmla="*/ 736600 h 816"/>
              <a:gd name="T50" fmla="*/ 2641600 w 3776"/>
              <a:gd name="T51" fmla="*/ 787400 h 816"/>
              <a:gd name="T52" fmla="*/ 2844800 w 3776"/>
              <a:gd name="T53" fmla="*/ 812800 h 816"/>
              <a:gd name="T54" fmla="*/ 3022600 w 3776"/>
              <a:gd name="T55" fmla="*/ 825500 h 816"/>
              <a:gd name="T56" fmla="*/ 3048000 w 3776"/>
              <a:gd name="T57" fmla="*/ 863600 h 816"/>
              <a:gd name="T58" fmla="*/ 3136900 w 3776"/>
              <a:gd name="T59" fmla="*/ 876300 h 816"/>
              <a:gd name="T60" fmla="*/ 3162300 w 3776"/>
              <a:gd name="T61" fmla="*/ 914400 h 816"/>
              <a:gd name="T62" fmla="*/ 3416301 w 3776"/>
              <a:gd name="T63" fmla="*/ 927100 h 816"/>
              <a:gd name="T64" fmla="*/ 3632201 w 3776"/>
              <a:gd name="T65" fmla="*/ 965200 h 816"/>
              <a:gd name="T66" fmla="*/ 3784601 w 3776"/>
              <a:gd name="T67" fmla="*/ 977900 h 816"/>
              <a:gd name="T68" fmla="*/ 3822701 w 3776"/>
              <a:gd name="T69" fmla="*/ 1003300 h 816"/>
              <a:gd name="T70" fmla="*/ 4178300 w 3776"/>
              <a:gd name="T71" fmla="*/ 1016000 h 816"/>
              <a:gd name="T72" fmla="*/ 4356100 w 3776"/>
              <a:gd name="T73" fmla="*/ 1066800 h 816"/>
              <a:gd name="T74" fmla="*/ 4800600 w 3776"/>
              <a:gd name="T75" fmla="*/ 1079500 h 816"/>
              <a:gd name="T76" fmla="*/ 4914900 w 3776"/>
              <a:gd name="T77" fmla="*/ 1092200 h 816"/>
              <a:gd name="T78" fmla="*/ 5041900 w 3776"/>
              <a:gd name="T79" fmla="*/ 1117600 h 816"/>
              <a:gd name="T80" fmla="*/ 5156200 w 3776"/>
              <a:gd name="T81" fmla="*/ 1130300 h 816"/>
              <a:gd name="T82" fmla="*/ 5372100 w 3776"/>
              <a:gd name="T83" fmla="*/ 1181100 h 816"/>
              <a:gd name="T84" fmla="*/ 5803900 w 3776"/>
              <a:gd name="T85" fmla="*/ 1206500 h 816"/>
              <a:gd name="T86" fmla="*/ 5930900 w 3776"/>
              <a:gd name="T87" fmla="*/ 1257300 h 8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776"/>
              <a:gd name="T133" fmla="*/ 0 h 816"/>
              <a:gd name="T134" fmla="*/ 3776 w 3776"/>
              <a:gd name="T135" fmla="*/ 816 h 8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776" h="816">
                <a:moveTo>
                  <a:pt x="0" y="0"/>
                </a:moveTo>
                <a:lnTo>
                  <a:pt x="80" y="0"/>
                </a:lnTo>
                <a:lnTo>
                  <a:pt x="80" y="16"/>
                </a:lnTo>
                <a:lnTo>
                  <a:pt x="144" y="16"/>
                </a:lnTo>
                <a:lnTo>
                  <a:pt x="144" y="24"/>
                </a:lnTo>
                <a:lnTo>
                  <a:pt x="264" y="24"/>
                </a:lnTo>
                <a:lnTo>
                  <a:pt x="264" y="32"/>
                </a:lnTo>
                <a:lnTo>
                  <a:pt x="328" y="32"/>
                </a:lnTo>
                <a:lnTo>
                  <a:pt x="328" y="40"/>
                </a:lnTo>
                <a:lnTo>
                  <a:pt x="352" y="40"/>
                </a:lnTo>
                <a:lnTo>
                  <a:pt x="352" y="48"/>
                </a:lnTo>
                <a:lnTo>
                  <a:pt x="384" y="48"/>
                </a:lnTo>
                <a:lnTo>
                  <a:pt x="384" y="56"/>
                </a:lnTo>
                <a:lnTo>
                  <a:pt x="464" y="56"/>
                </a:lnTo>
                <a:lnTo>
                  <a:pt x="464" y="64"/>
                </a:lnTo>
                <a:lnTo>
                  <a:pt x="480" y="64"/>
                </a:lnTo>
                <a:lnTo>
                  <a:pt x="480" y="80"/>
                </a:lnTo>
                <a:lnTo>
                  <a:pt x="520" y="80"/>
                </a:lnTo>
                <a:lnTo>
                  <a:pt x="520" y="96"/>
                </a:lnTo>
                <a:lnTo>
                  <a:pt x="552" y="96"/>
                </a:lnTo>
                <a:lnTo>
                  <a:pt x="552" y="112"/>
                </a:lnTo>
                <a:lnTo>
                  <a:pt x="600" y="112"/>
                </a:lnTo>
                <a:lnTo>
                  <a:pt x="600" y="120"/>
                </a:lnTo>
                <a:lnTo>
                  <a:pt x="616" y="120"/>
                </a:lnTo>
                <a:lnTo>
                  <a:pt x="616" y="136"/>
                </a:lnTo>
                <a:lnTo>
                  <a:pt x="648" y="136"/>
                </a:lnTo>
                <a:lnTo>
                  <a:pt x="648" y="144"/>
                </a:lnTo>
                <a:lnTo>
                  <a:pt x="744" y="144"/>
                </a:lnTo>
                <a:lnTo>
                  <a:pt x="744" y="160"/>
                </a:lnTo>
                <a:lnTo>
                  <a:pt x="760" y="160"/>
                </a:lnTo>
                <a:lnTo>
                  <a:pt x="760" y="168"/>
                </a:lnTo>
                <a:lnTo>
                  <a:pt x="792" y="168"/>
                </a:lnTo>
                <a:lnTo>
                  <a:pt x="792" y="184"/>
                </a:lnTo>
                <a:lnTo>
                  <a:pt x="808" y="184"/>
                </a:lnTo>
                <a:lnTo>
                  <a:pt x="808" y="200"/>
                </a:lnTo>
                <a:lnTo>
                  <a:pt x="832" y="200"/>
                </a:lnTo>
                <a:lnTo>
                  <a:pt x="832" y="216"/>
                </a:lnTo>
                <a:lnTo>
                  <a:pt x="872" y="216"/>
                </a:lnTo>
                <a:lnTo>
                  <a:pt x="872" y="232"/>
                </a:lnTo>
                <a:lnTo>
                  <a:pt x="888" y="232"/>
                </a:lnTo>
                <a:lnTo>
                  <a:pt x="888" y="248"/>
                </a:lnTo>
                <a:lnTo>
                  <a:pt x="920" y="248"/>
                </a:lnTo>
                <a:lnTo>
                  <a:pt x="920" y="256"/>
                </a:lnTo>
                <a:lnTo>
                  <a:pt x="936" y="256"/>
                </a:lnTo>
                <a:lnTo>
                  <a:pt x="936" y="272"/>
                </a:lnTo>
                <a:lnTo>
                  <a:pt x="968" y="272"/>
                </a:lnTo>
                <a:lnTo>
                  <a:pt x="968" y="280"/>
                </a:lnTo>
                <a:lnTo>
                  <a:pt x="1008" y="280"/>
                </a:lnTo>
                <a:lnTo>
                  <a:pt x="1008" y="296"/>
                </a:lnTo>
                <a:lnTo>
                  <a:pt x="1024" y="296"/>
                </a:lnTo>
                <a:lnTo>
                  <a:pt x="1024" y="304"/>
                </a:lnTo>
                <a:lnTo>
                  <a:pt x="1056" y="304"/>
                </a:lnTo>
                <a:lnTo>
                  <a:pt x="1056" y="320"/>
                </a:lnTo>
                <a:lnTo>
                  <a:pt x="1128" y="320"/>
                </a:lnTo>
                <a:lnTo>
                  <a:pt x="1128" y="344"/>
                </a:lnTo>
                <a:lnTo>
                  <a:pt x="1192" y="344"/>
                </a:lnTo>
                <a:lnTo>
                  <a:pt x="1192" y="352"/>
                </a:lnTo>
                <a:lnTo>
                  <a:pt x="1216" y="352"/>
                </a:lnTo>
                <a:lnTo>
                  <a:pt x="1216" y="392"/>
                </a:lnTo>
                <a:lnTo>
                  <a:pt x="1288" y="392"/>
                </a:lnTo>
                <a:lnTo>
                  <a:pt x="1288" y="408"/>
                </a:lnTo>
                <a:lnTo>
                  <a:pt x="1312" y="408"/>
                </a:lnTo>
                <a:lnTo>
                  <a:pt x="1312" y="416"/>
                </a:lnTo>
                <a:lnTo>
                  <a:pt x="1344" y="416"/>
                </a:lnTo>
                <a:lnTo>
                  <a:pt x="1464" y="416"/>
                </a:lnTo>
                <a:lnTo>
                  <a:pt x="1464" y="424"/>
                </a:lnTo>
                <a:lnTo>
                  <a:pt x="1520" y="424"/>
                </a:lnTo>
                <a:lnTo>
                  <a:pt x="1520" y="432"/>
                </a:lnTo>
                <a:lnTo>
                  <a:pt x="1536" y="432"/>
                </a:lnTo>
                <a:lnTo>
                  <a:pt x="1536" y="448"/>
                </a:lnTo>
                <a:lnTo>
                  <a:pt x="1560" y="448"/>
                </a:lnTo>
                <a:lnTo>
                  <a:pt x="1560" y="456"/>
                </a:lnTo>
                <a:lnTo>
                  <a:pt x="1584" y="456"/>
                </a:lnTo>
                <a:lnTo>
                  <a:pt x="1584" y="464"/>
                </a:lnTo>
                <a:lnTo>
                  <a:pt x="1600" y="464"/>
                </a:lnTo>
                <a:lnTo>
                  <a:pt x="1608" y="480"/>
                </a:lnTo>
                <a:lnTo>
                  <a:pt x="1664" y="480"/>
                </a:lnTo>
                <a:lnTo>
                  <a:pt x="1664" y="496"/>
                </a:lnTo>
                <a:lnTo>
                  <a:pt x="1736" y="496"/>
                </a:lnTo>
                <a:lnTo>
                  <a:pt x="1744" y="512"/>
                </a:lnTo>
                <a:lnTo>
                  <a:pt x="1792" y="512"/>
                </a:lnTo>
                <a:lnTo>
                  <a:pt x="1792" y="520"/>
                </a:lnTo>
                <a:lnTo>
                  <a:pt x="1880" y="520"/>
                </a:lnTo>
                <a:lnTo>
                  <a:pt x="1904" y="520"/>
                </a:lnTo>
                <a:lnTo>
                  <a:pt x="1904" y="536"/>
                </a:lnTo>
                <a:lnTo>
                  <a:pt x="1920" y="536"/>
                </a:lnTo>
                <a:lnTo>
                  <a:pt x="1920" y="544"/>
                </a:lnTo>
                <a:lnTo>
                  <a:pt x="1952" y="544"/>
                </a:lnTo>
                <a:lnTo>
                  <a:pt x="1952" y="552"/>
                </a:lnTo>
                <a:lnTo>
                  <a:pt x="1976" y="552"/>
                </a:lnTo>
                <a:lnTo>
                  <a:pt x="1976" y="560"/>
                </a:lnTo>
                <a:lnTo>
                  <a:pt x="1992" y="560"/>
                </a:lnTo>
                <a:lnTo>
                  <a:pt x="1992" y="576"/>
                </a:lnTo>
                <a:lnTo>
                  <a:pt x="2040" y="576"/>
                </a:lnTo>
                <a:lnTo>
                  <a:pt x="2040" y="584"/>
                </a:lnTo>
                <a:lnTo>
                  <a:pt x="2152" y="584"/>
                </a:lnTo>
                <a:lnTo>
                  <a:pt x="2152" y="592"/>
                </a:lnTo>
                <a:lnTo>
                  <a:pt x="2288" y="592"/>
                </a:lnTo>
                <a:lnTo>
                  <a:pt x="2288" y="608"/>
                </a:lnTo>
                <a:lnTo>
                  <a:pt x="2352" y="608"/>
                </a:lnTo>
                <a:lnTo>
                  <a:pt x="2352" y="616"/>
                </a:lnTo>
                <a:lnTo>
                  <a:pt x="2384" y="616"/>
                </a:lnTo>
                <a:lnTo>
                  <a:pt x="2384" y="624"/>
                </a:lnTo>
                <a:lnTo>
                  <a:pt x="2408" y="624"/>
                </a:lnTo>
                <a:lnTo>
                  <a:pt x="2408" y="632"/>
                </a:lnTo>
                <a:lnTo>
                  <a:pt x="2448" y="632"/>
                </a:lnTo>
                <a:lnTo>
                  <a:pt x="2448" y="640"/>
                </a:lnTo>
                <a:lnTo>
                  <a:pt x="2632" y="640"/>
                </a:lnTo>
                <a:lnTo>
                  <a:pt x="2632" y="656"/>
                </a:lnTo>
                <a:lnTo>
                  <a:pt x="2744" y="656"/>
                </a:lnTo>
                <a:lnTo>
                  <a:pt x="2744" y="672"/>
                </a:lnTo>
                <a:lnTo>
                  <a:pt x="2904" y="672"/>
                </a:lnTo>
                <a:lnTo>
                  <a:pt x="2904" y="680"/>
                </a:lnTo>
                <a:lnTo>
                  <a:pt x="3024" y="680"/>
                </a:lnTo>
                <a:lnTo>
                  <a:pt x="3064" y="680"/>
                </a:lnTo>
                <a:lnTo>
                  <a:pt x="3064" y="688"/>
                </a:lnTo>
                <a:lnTo>
                  <a:pt x="3096" y="688"/>
                </a:lnTo>
                <a:lnTo>
                  <a:pt x="3096" y="696"/>
                </a:lnTo>
                <a:lnTo>
                  <a:pt x="3176" y="696"/>
                </a:lnTo>
                <a:lnTo>
                  <a:pt x="3176" y="704"/>
                </a:lnTo>
                <a:lnTo>
                  <a:pt x="3200" y="704"/>
                </a:lnTo>
                <a:lnTo>
                  <a:pt x="3200" y="712"/>
                </a:lnTo>
                <a:lnTo>
                  <a:pt x="3248" y="712"/>
                </a:lnTo>
                <a:lnTo>
                  <a:pt x="3248" y="736"/>
                </a:lnTo>
                <a:lnTo>
                  <a:pt x="3384" y="736"/>
                </a:lnTo>
                <a:lnTo>
                  <a:pt x="3384" y="744"/>
                </a:lnTo>
                <a:lnTo>
                  <a:pt x="3512" y="744"/>
                </a:lnTo>
                <a:lnTo>
                  <a:pt x="3512" y="760"/>
                </a:lnTo>
                <a:lnTo>
                  <a:pt x="3656" y="760"/>
                </a:lnTo>
                <a:lnTo>
                  <a:pt x="3656" y="776"/>
                </a:lnTo>
                <a:lnTo>
                  <a:pt x="3736" y="776"/>
                </a:lnTo>
                <a:lnTo>
                  <a:pt x="3736" y="792"/>
                </a:lnTo>
                <a:lnTo>
                  <a:pt x="3776" y="792"/>
                </a:lnTo>
                <a:lnTo>
                  <a:pt x="3776" y="816"/>
                </a:lnTo>
              </a:path>
            </a:pathLst>
          </a:custGeom>
          <a:noFill/>
          <a:ln w="28575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507" name="Text Box 51"/>
          <p:cNvSpPr txBox="1">
            <a:spLocks noChangeAspect="1" noChangeArrowheads="1"/>
          </p:cNvSpPr>
          <p:nvPr/>
        </p:nvSpPr>
        <p:spPr bwMode="auto">
          <a:xfrm>
            <a:off x="7935913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66</a:t>
            </a:r>
          </a:p>
        </p:txBody>
      </p:sp>
      <p:sp>
        <p:nvSpPr>
          <p:cNvPr id="19508" name="Text Box 52"/>
          <p:cNvSpPr txBox="1">
            <a:spLocks noChangeAspect="1" noChangeArrowheads="1"/>
          </p:cNvSpPr>
          <p:nvPr/>
        </p:nvSpPr>
        <p:spPr bwMode="auto">
          <a:xfrm>
            <a:off x="1909763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6</a:t>
            </a:r>
          </a:p>
        </p:txBody>
      </p:sp>
      <p:sp>
        <p:nvSpPr>
          <p:cNvPr id="19509" name="Text Box 53"/>
          <p:cNvSpPr txBox="1">
            <a:spLocks noChangeAspect="1" noChangeArrowheads="1"/>
          </p:cNvSpPr>
          <p:nvPr/>
        </p:nvSpPr>
        <p:spPr bwMode="auto">
          <a:xfrm>
            <a:off x="2457450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12</a:t>
            </a:r>
          </a:p>
        </p:txBody>
      </p:sp>
      <p:sp>
        <p:nvSpPr>
          <p:cNvPr id="19510" name="Text Box 54"/>
          <p:cNvSpPr txBox="1">
            <a:spLocks noChangeAspect="1" noChangeArrowheads="1"/>
          </p:cNvSpPr>
          <p:nvPr/>
        </p:nvSpPr>
        <p:spPr bwMode="auto">
          <a:xfrm>
            <a:off x="3055938" y="6070600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18</a:t>
            </a:r>
          </a:p>
        </p:txBody>
      </p:sp>
      <p:sp>
        <p:nvSpPr>
          <p:cNvPr id="19511" name="Text Box 55"/>
          <p:cNvSpPr txBox="1">
            <a:spLocks noChangeAspect="1" noChangeArrowheads="1"/>
          </p:cNvSpPr>
          <p:nvPr/>
        </p:nvSpPr>
        <p:spPr bwMode="auto">
          <a:xfrm>
            <a:off x="3654425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24</a:t>
            </a:r>
          </a:p>
        </p:txBody>
      </p:sp>
      <p:sp>
        <p:nvSpPr>
          <p:cNvPr id="19512" name="Text Box 56"/>
          <p:cNvSpPr txBox="1">
            <a:spLocks noChangeAspect="1" noChangeArrowheads="1"/>
          </p:cNvSpPr>
          <p:nvPr/>
        </p:nvSpPr>
        <p:spPr bwMode="auto">
          <a:xfrm>
            <a:off x="4278313" y="6070600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30</a:t>
            </a:r>
          </a:p>
        </p:txBody>
      </p:sp>
      <p:sp>
        <p:nvSpPr>
          <p:cNvPr id="19513" name="Text Box 57"/>
          <p:cNvSpPr txBox="1">
            <a:spLocks noChangeAspect="1" noChangeArrowheads="1"/>
          </p:cNvSpPr>
          <p:nvPr/>
        </p:nvSpPr>
        <p:spPr bwMode="auto">
          <a:xfrm>
            <a:off x="4891088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36</a:t>
            </a:r>
          </a:p>
        </p:txBody>
      </p:sp>
      <p:sp>
        <p:nvSpPr>
          <p:cNvPr id="19514" name="Text Box 58"/>
          <p:cNvSpPr txBox="1">
            <a:spLocks noChangeAspect="1" noChangeArrowheads="1"/>
          </p:cNvSpPr>
          <p:nvPr/>
        </p:nvSpPr>
        <p:spPr bwMode="auto">
          <a:xfrm>
            <a:off x="5502275" y="6070600"/>
            <a:ext cx="56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42</a:t>
            </a:r>
          </a:p>
        </p:txBody>
      </p:sp>
      <p:sp>
        <p:nvSpPr>
          <p:cNvPr id="19515" name="Text Box 59"/>
          <p:cNvSpPr txBox="1">
            <a:spLocks noChangeAspect="1" noChangeArrowheads="1"/>
          </p:cNvSpPr>
          <p:nvPr/>
        </p:nvSpPr>
        <p:spPr bwMode="auto">
          <a:xfrm>
            <a:off x="6100763" y="6070600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48</a:t>
            </a:r>
          </a:p>
        </p:txBody>
      </p:sp>
      <p:sp>
        <p:nvSpPr>
          <p:cNvPr id="19516" name="Text Box 60"/>
          <p:cNvSpPr txBox="1">
            <a:spLocks noChangeAspect="1" noChangeArrowheads="1"/>
          </p:cNvSpPr>
          <p:nvPr/>
        </p:nvSpPr>
        <p:spPr bwMode="auto">
          <a:xfrm>
            <a:off x="6713538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54</a:t>
            </a:r>
          </a:p>
        </p:txBody>
      </p:sp>
      <p:sp>
        <p:nvSpPr>
          <p:cNvPr id="19517" name="Text Box 61"/>
          <p:cNvSpPr txBox="1">
            <a:spLocks noChangeAspect="1" noChangeArrowheads="1"/>
          </p:cNvSpPr>
          <p:nvPr/>
        </p:nvSpPr>
        <p:spPr bwMode="auto">
          <a:xfrm>
            <a:off x="7324725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60</a:t>
            </a:r>
          </a:p>
        </p:txBody>
      </p:sp>
      <p:sp>
        <p:nvSpPr>
          <p:cNvPr id="19518" name="AutoShape 62"/>
          <p:cNvSpPr>
            <a:spLocks/>
          </p:cNvSpPr>
          <p:nvPr/>
        </p:nvSpPr>
        <p:spPr bwMode="auto">
          <a:xfrm>
            <a:off x="4946650" y="4287838"/>
            <a:ext cx="128588" cy="425450"/>
          </a:xfrm>
          <a:prstGeom prst="rightBrace">
            <a:avLst>
              <a:gd name="adj1" fmla="val 275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9" name="AutoShape 63"/>
          <p:cNvSpPr>
            <a:spLocks/>
          </p:cNvSpPr>
          <p:nvPr/>
        </p:nvSpPr>
        <p:spPr bwMode="auto">
          <a:xfrm>
            <a:off x="4948238" y="4876800"/>
            <a:ext cx="128587" cy="425450"/>
          </a:xfrm>
          <a:prstGeom prst="rightBrace">
            <a:avLst>
              <a:gd name="adj1" fmla="val 275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242888" y="6424613"/>
            <a:ext cx="256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b="0">
                <a:solidFill>
                  <a:srgbClr val="FFFF99"/>
                </a:solidFill>
              </a:rPr>
              <a:t>Data cut-off: January 16, 2005</a:t>
            </a:r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7550150" y="2554288"/>
            <a:ext cx="790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100"/>
              <a:t>7.2%</a:t>
            </a:r>
            <a:endParaRPr lang="en-US" sz="2100"/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7391400" y="3389313"/>
            <a:ext cx="9382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100"/>
              <a:t>11.5%</a:t>
            </a:r>
            <a:endParaRPr lang="en-US" sz="2100"/>
          </a:p>
        </p:txBody>
      </p:sp>
      <p:sp>
        <p:nvSpPr>
          <p:cNvPr id="19523" name="Rectangle 67"/>
          <p:cNvSpPr>
            <a:spLocks noChangeArrowheads="1"/>
          </p:cNvSpPr>
          <p:nvPr/>
        </p:nvSpPr>
        <p:spPr bwMode="auto">
          <a:xfrm>
            <a:off x="5205413" y="434340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/>
              <a:t>HR: 0.76</a:t>
            </a:r>
            <a:endParaRPr lang="en-US"/>
          </a:p>
        </p:txBody>
      </p:sp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5226050" y="4891088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/>
              <a:t>HR: 0.72</a:t>
            </a:r>
          </a:p>
        </p:txBody>
      </p:sp>
    </p:spTree>
    <p:extLst>
      <p:ext uri="{BB962C8B-B14F-4D97-AF65-F5344CB8AC3E}">
        <p14:creationId xmlns:p14="http://schemas.microsoft.com/office/powerpoint/2010/main" val="2950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87825" y="3338513"/>
            <a:ext cx="4041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>
              <a:tabLst>
                <a:tab pos="1485900" algn="r"/>
                <a:tab pos="5715000" algn="r"/>
              </a:tabLst>
            </a:pPr>
            <a:r>
              <a:rPr lang="fr-FR" sz="2000" b="0"/>
              <a:t>FOLFOX4	</a:t>
            </a:r>
          </a:p>
          <a:p>
            <a:pPr algn="r" eaLnBrk="0" hangingPunct="0">
              <a:spcBef>
                <a:spcPct val="40000"/>
              </a:spcBef>
              <a:tabLst>
                <a:tab pos="1485900" algn="r"/>
                <a:tab pos="5715000" algn="r"/>
              </a:tabLst>
            </a:pPr>
            <a:r>
              <a:rPr lang="fr-FR" sz="2000" b="0"/>
              <a:t>LV5FU2	</a:t>
            </a:r>
          </a:p>
          <a:p>
            <a:pPr algn="r" eaLnBrk="0" hangingPunct="0">
              <a:spcBef>
                <a:spcPct val="40000"/>
              </a:spcBef>
              <a:tabLst>
                <a:tab pos="1485900" algn="r"/>
                <a:tab pos="5715000" algn="r"/>
              </a:tabLst>
            </a:pPr>
            <a:endParaRPr lang="fr-FR" sz="2000" b="0"/>
          </a:p>
          <a:p>
            <a:pPr algn="r" eaLnBrk="0" hangingPunct="0">
              <a:spcBef>
                <a:spcPct val="40000"/>
              </a:spcBef>
              <a:tabLst>
                <a:tab pos="1485900" algn="r"/>
                <a:tab pos="5715000" algn="r"/>
              </a:tabLst>
            </a:pPr>
            <a:r>
              <a:rPr lang="fr-FR" sz="2000" b="0"/>
              <a:t>  HR [95% CI]: 0.91 [0.75</a:t>
            </a:r>
            <a:r>
              <a:rPr lang="fr-FR" sz="800" b="0"/>
              <a:t> </a:t>
            </a:r>
            <a:r>
              <a:rPr lang="fr-FR" sz="2000" b="0"/>
              <a:t>–</a:t>
            </a:r>
            <a:r>
              <a:rPr lang="fr-FR" sz="800" b="0"/>
              <a:t> </a:t>
            </a:r>
            <a:r>
              <a:rPr lang="fr-FR" sz="2000" b="0"/>
              <a:t>1.11]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MOSAIC: Overall Survival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462088" y="1395413"/>
            <a:ext cx="6142037" cy="942975"/>
            <a:chOff x="921" y="879"/>
            <a:chExt cx="3869" cy="594"/>
          </a:xfrm>
        </p:grpSpPr>
        <p:sp>
          <p:nvSpPr>
            <p:cNvPr id="20545" name="Freeform 5"/>
            <p:cNvSpPr>
              <a:spLocks noChangeAspect="1"/>
            </p:cNvSpPr>
            <p:nvPr/>
          </p:nvSpPr>
          <p:spPr bwMode="auto">
            <a:xfrm>
              <a:off x="921" y="879"/>
              <a:ext cx="1153" cy="167"/>
            </a:xfrm>
            <a:custGeom>
              <a:avLst/>
              <a:gdLst>
                <a:gd name="T0" fmla="*/ 0 w 1334"/>
                <a:gd name="T1" fmla="*/ 0 h 193"/>
                <a:gd name="T2" fmla="*/ 82 w 1334"/>
                <a:gd name="T3" fmla="*/ 5 h 193"/>
                <a:gd name="T4" fmla="*/ 137 w 1334"/>
                <a:gd name="T5" fmla="*/ 6 h 193"/>
                <a:gd name="T6" fmla="*/ 199 w 1334"/>
                <a:gd name="T7" fmla="*/ 11 h 193"/>
                <a:gd name="T8" fmla="*/ 262 w 1334"/>
                <a:gd name="T9" fmla="*/ 16 h 193"/>
                <a:gd name="T10" fmla="*/ 414 w 1334"/>
                <a:gd name="T11" fmla="*/ 21 h 193"/>
                <a:gd name="T12" fmla="*/ 448 w 1334"/>
                <a:gd name="T13" fmla="*/ 27 h 193"/>
                <a:gd name="T14" fmla="*/ 492 w 1334"/>
                <a:gd name="T15" fmla="*/ 31 h 193"/>
                <a:gd name="T16" fmla="*/ 534 w 1334"/>
                <a:gd name="T17" fmla="*/ 37 h 193"/>
                <a:gd name="T18" fmla="*/ 554 w 1334"/>
                <a:gd name="T19" fmla="*/ 48 h 193"/>
                <a:gd name="T20" fmla="*/ 645 w 1334"/>
                <a:gd name="T21" fmla="*/ 48 h 193"/>
                <a:gd name="T22" fmla="*/ 659 w 1334"/>
                <a:gd name="T23" fmla="*/ 63 h 193"/>
                <a:gd name="T24" fmla="*/ 697 w 1334"/>
                <a:gd name="T25" fmla="*/ 75 h 193"/>
                <a:gd name="T26" fmla="*/ 743 w 1334"/>
                <a:gd name="T27" fmla="*/ 79 h 193"/>
                <a:gd name="T28" fmla="*/ 787 w 1334"/>
                <a:gd name="T29" fmla="*/ 79 h 193"/>
                <a:gd name="T30" fmla="*/ 808 w 1334"/>
                <a:gd name="T31" fmla="*/ 79 h 193"/>
                <a:gd name="T32" fmla="*/ 830 w 1334"/>
                <a:gd name="T33" fmla="*/ 80 h 193"/>
                <a:gd name="T34" fmla="*/ 850 w 1334"/>
                <a:gd name="T35" fmla="*/ 83 h 193"/>
                <a:gd name="T36" fmla="*/ 868 w 1334"/>
                <a:gd name="T37" fmla="*/ 91 h 193"/>
                <a:gd name="T38" fmla="*/ 881 w 1334"/>
                <a:gd name="T39" fmla="*/ 92 h 193"/>
                <a:gd name="T40" fmla="*/ 899 w 1334"/>
                <a:gd name="T41" fmla="*/ 94 h 193"/>
                <a:gd name="T42" fmla="*/ 912 w 1334"/>
                <a:gd name="T43" fmla="*/ 97 h 193"/>
                <a:gd name="T44" fmla="*/ 922 w 1334"/>
                <a:gd name="T45" fmla="*/ 99 h 193"/>
                <a:gd name="T46" fmla="*/ 933 w 1334"/>
                <a:gd name="T47" fmla="*/ 99 h 193"/>
                <a:gd name="T48" fmla="*/ 941 w 1334"/>
                <a:gd name="T49" fmla="*/ 102 h 193"/>
                <a:gd name="T50" fmla="*/ 952 w 1334"/>
                <a:gd name="T51" fmla="*/ 109 h 193"/>
                <a:gd name="T52" fmla="*/ 962 w 1334"/>
                <a:gd name="T53" fmla="*/ 110 h 193"/>
                <a:gd name="T54" fmla="*/ 975 w 1334"/>
                <a:gd name="T55" fmla="*/ 112 h 193"/>
                <a:gd name="T56" fmla="*/ 985 w 1334"/>
                <a:gd name="T57" fmla="*/ 112 h 193"/>
                <a:gd name="T58" fmla="*/ 995 w 1334"/>
                <a:gd name="T59" fmla="*/ 114 h 193"/>
                <a:gd name="T60" fmla="*/ 1014 w 1334"/>
                <a:gd name="T61" fmla="*/ 123 h 193"/>
                <a:gd name="T62" fmla="*/ 1022 w 1334"/>
                <a:gd name="T63" fmla="*/ 128 h 193"/>
                <a:gd name="T64" fmla="*/ 1039 w 1334"/>
                <a:gd name="T65" fmla="*/ 133 h 193"/>
                <a:gd name="T66" fmla="*/ 1053 w 1334"/>
                <a:gd name="T67" fmla="*/ 136 h 193"/>
                <a:gd name="T68" fmla="*/ 1065 w 1334"/>
                <a:gd name="T69" fmla="*/ 138 h 193"/>
                <a:gd name="T70" fmla="*/ 1073 w 1334"/>
                <a:gd name="T71" fmla="*/ 144 h 193"/>
                <a:gd name="T72" fmla="*/ 1081 w 1334"/>
                <a:gd name="T73" fmla="*/ 146 h 193"/>
                <a:gd name="T74" fmla="*/ 1099 w 1334"/>
                <a:gd name="T75" fmla="*/ 146 h 193"/>
                <a:gd name="T76" fmla="*/ 1112 w 1334"/>
                <a:gd name="T77" fmla="*/ 154 h 193"/>
                <a:gd name="T78" fmla="*/ 1120 w 1334"/>
                <a:gd name="T79" fmla="*/ 159 h 193"/>
                <a:gd name="T80" fmla="*/ 1133 w 1334"/>
                <a:gd name="T81" fmla="*/ 166 h 193"/>
                <a:gd name="T82" fmla="*/ 1143 w 1334"/>
                <a:gd name="T83" fmla="*/ 167 h 193"/>
                <a:gd name="T84" fmla="*/ 1153 w 1334"/>
                <a:gd name="T85" fmla="*/ 167 h 1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4"/>
                <a:gd name="T130" fmla="*/ 0 h 193"/>
                <a:gd name="T131" fmla="*/ 1334 w 1334"/>
                <a:gd name="T132" fmla="*/ 193 h 1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4" h="193">
                  <a:moveTo>
                    <a:pt x="0" y="0"/>
                  </a:moveTo>
                  <a:cubicBezTo>
                    <a:pt x="34" y="2"/>
                    <a:pt x="69" y="5"/>
                    <a:pt x="95" y="6"/>
                  </a:cubicBezTo>
                  <a:cubicBezTo>
                    <a:pt x="121" y="7"/>
                    <a:pt x="137" y="6"/>
                    <a:pt x="159" y="7"/>
                  </a:cubicBezTo>
                  <a:cubicBezTo>
                    <a:pt x="181" y="8"/>
                    <a:pt x="206" y="11"/>
                    <a:pt x="230" y="13"/>
                  </a:cubicBezTo>
                  <a:cubicBezTo>
                    <a:pt x="254" y="15"/>
                    <a:pt x="262" y="16"/>
                    <a:pt x="303" y="18"/>
                  </a:cubicBezTo>
                  <a:cubicBezTo>
                    <a:pt x="344" y="20"/>
                    <a:pt x="443" y="22"/>
                    <a:pt x="479" y="24"/>
                  </a:cubicBezTo>
                  <a:cubicBezTo>
                    <a:pt x="515" y="26"/>
                    <a:pt x="503" y="29"/>
                    <a:pt x="518" y="31"/>
                  </a:cubicBezTo>
                  <a:cubicBezTo>
                    <a:pt x="533" y="33"/>
                    <a:pt x="552" y="34"/>
                    <a:pt x="569" y="36"/>
                  </a:cubicBezTo>
                  <a:cubicBezTo>
                    <a:pt x="586" y="38"/>
                    <a:pt x="606" y="40"/>
                    <a:pt x="618" y="43"/>
                  </a:cubicBezTo>
                  <a:cubicBezTo>
                    <a:pt x="630" y="46"/>
                    <a:pt x="620" y="53"/>
                    <a:pt x="641" y="55"/>
                  </a:cubicBezTo>
                  <a:cubicBezTo>
                    <a:pt x="662" y="57"/>
                    <a:pt x="726" y="52"/>
                    <a:pt x="746" y="55"/>
                  </a:cubicBezTo>
                  <a:cubicBezTo>
                    <a:pt x="766" y="58"/>
                    <a:pt x="752" y="68"/>
                    <a:pt x="762" y="73"/>
                  </a:cubicBezTo>
                  <a:cubicBezTo>
                    <a:pt x="772" y="78"/>
                    <a:pt x="790" y="84"/>
                    <a:pt x="806" y="87"/>
                  </a:cubicBezTo>
                  <a:cubicBezTo>
                    <a:pt x="822" y="90"/>
                    <a:pt x="843" y="90"/>
                    <a:pt x="860" y="91"/>
                  </a:cubicBezTo>
                  <a:cubicBezTo>
                    <a:pt x="877" y="92"/>
                    <a:pt x="899" y="91"/>
                    <a:pt x="911" y="91"/>
                  </a:cubicBezTo>
                  <a:cubicBezTo>
                    <a:pt x="923" y="91"/>
                    <a:pt x="927" y="91"/>
                    <a:pt x="935" y="91"/>
                  </a:cubicBezTo>
                  <a:cubicBezTo>
                    <a:pt x="943" y="91"/>
                    <a:pt x="952" y="92"/>
                    <a:pt x="960" y="93"/>
                  </a:cubicBezTo>
                  <a:cubicBezTo>
                    <a:pt x="968" y="94"/>
                    <a:pt x="976" y="94"/>
                    <a:pt x="983" y="96"/>
                  </a:cubicBezTo>
                  <a:cubicBezTo>
                    <a:pt x="990" y="98"/>
                    <a:pt x="998" y="103"/>
                    <a:pt x="1004" y="105"/>
                  </a:cubicBezTo>
                  <a:cubicBezTo>
                    <a:pt x="1010" y="107"/>
                    <a:pt x="1013" y="105"/>
                    <a:pt x="1019" y="106"/>
                  </a:cubicBezTo>
                  <a:cubicBezTo>
                    <a:pt x="1025" y="107"/>
                    <a:pt x="1034" y="108"/>
                    <a:pt x="1040" y="109"/>
                  </a:cubicBezTo>
                  <a:cubicBezTo>
                    <a:pt x="1046" y="110"/>
                    <a:pt x="1051" y="111"/>
                    <a:pt x="1055" y="112"/>
                  </a:cubicBezTo>
                  <a:cubicBezTo>
                    <a:pt x="1059" y="113"/>
                    <a:pt x="1063" y="114"/>
                    <a:pt x="1067" y="114"/>
                  </a:cubicBezTo>
                  <a:cubicBezTo>
                    <a:pt x="1071" y="114"/>
                    <a:pt x="1075" y="113"/>
                    <a:pt x="1079" y="114"/>
                  </a:cubicBezTo>
                  <a:cubicBezTo>
                    <a:pt x="1083" y="115"/>
                    <a:pt x="1085" y="116"/>
                    <a:pt x="1089" y="118"/>
                  </a:cubicBezTo>
                  <a:cubicBezTo>
                    <a:pt x="1093" y="120"/>
                    <a:pt x="1097" y="125"/>
                    <a:pt x="1101" y="126"/>
                  </a:cubicBezTo>
                  <a:cubicBezTo>
                    <a:pt x="1105" y="127"/>
                    <a:pt x="1109" y="127"/>
                    <a:pt x="1113" y="127"/>
                  </a:cubicBezTo>
                  <a:cubicBezTo>
                    <a:pt x="1117" y="127"/>
                    <a:pt x="1124" y="129"/>
                    <a:pt x="1128" y="129"/>
                  </a:cubicBezTo>
                  <a:cubicBezTo>
                    <a:pt x="1132" y="129"/>
                    <a:pt x="1136" y="130"/>
                    <a:pt x="1140" y="130"/>
                  </a:cubicBezTo>
                  <a:cubicBezTo>
                    <a:pt x="1144" y="130"/>
                    <a:pt x="1146" y="130"/>
                    <a:pt x="1151" y="132"/>
                  </a:cubicBezTo>
                  <a:cubicBezTo>
                    <a:pt x="1156" y="134"/>
                    <a:pt x="1168" y="139"/>
                    <a:pt x="1173" y="142"/>
                  </a:cubicBezTo>
                  <a:cubicBezTo>
                    <a:pt x="1178" y="145"/>
                    <a:pt x="1177" y="146"/>
                    <a:pt x="1182" y="148"/>
                  </a:cubicBezTo>
                  <a:cubicBezTo>
                    <a:pt x="1187" y="150"/>
                    <a:pt x="1196" y="153"/>
                    <a:pt x="1202" y="154"/>
                  </a:cubicBezTo>
                  <a:cubicBezTo>
                    <a:pt x="1208" y="155"/>
                    <a:pt x="1213" y="156"/>
                    <a:pt x="1218" y="157"/>
                  </a:cubicBezTo>
                  <a:cubicBezTo>
                    <a:pt x="1223" y="158"/>
                    <a:pt x="1228" y="159"/>
                    <a:pt x="1232" y="160"/>
                  </a:cubicBezTo>
                  <a:cubicBezTo>
                    <a:pt x="1236" y="161"/>
                    <a:pt x="1238" y="165"/>
                    <a:pt x="1241" y="166"/>
                  </a:cubicBezTo>
                  <a:cubicBezTo>
                    <a:pt x="1244" y="167"/>
                    <a:pt x="1246" y="169"/>
                    <a:pt x="1251" y="169"/>
                  </a:cubicBezTo>
                  <a:cubicBezTo>
                    <a:pt x="1256" y="169"/>
                    <a:pt x="1265" y="168"/>
                    <a:pt x="1271" y="169"/>
                  </a:cubicBezTo>
                  <a:cubicBezTo>
                    <a:pt x="1277" y="170"/>
                    <a:pt x="1282" y="175"/>
                    <a:pt x="1286" y="178"/>
                  </a:cubicBezTo>
                  <a:cubicBezTo>
                    <a:pt x="1290" y="181"/>
                    <a:pt x="1292" y="182"/>
                    <a:pt x="1296" y="184"/>
                  </a:cubicBezTo>
                  <a:cubicBezTo>
                    <a:pt x="1300" y="186"/>
                    <a:pt x="1307" y="191"/>
                    <a:pt x="1311" y="192"/>
                  </a:cubicBezTo>
                  <a:cubicBezTo>
                    <a:pt x="1315" y="193"/>
                    <a:pt x="1319" y="193"/>
                    <a:pt x="1323" y="193"/>
                  </a:cubicBezTo>
                  <a:cubicBezTo>
                    <a:pt x="1327" y="193"/>
                    <a:pt x="1330" y="193"/>
                    <a:pt x="1334" y="193"/>
                  </a:cubicBezTo>
                </a:path>
              </a:pathLst>
            </a:custGeom>
            <a:noFill/>
            <a:ln w="31750" cap="flat" cmpd="sng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46" name="Freeform 6"/>
            <p:cNvSpPr>
              <a:spLocks noChangeAspect="1"/>
            </p:cNvSpPr>
            <p:nvPr/>
          </p:nvSpPr>
          <p:spPr bwMode="auto">
            <a:xfrm>
              <a:off x="2065" y="1045"/>
              <a:ext cx="1185" cy="217"/>
            </a:xfrm>
            <a:custGeom>
              <a:avLst/>
              <a:gdLst>
                <a:gd name="T0" fmla="*/ 17 w 1360"/>
                <a:gd name="T1" fmla="*/ 1 h 252"/>
                <a:gd name="T2" fmla="*/ 55 w 1360"/>
                <a:gd name="T3" fmla="*/ 6 h 252"/>
                <a:gd name="T4" fmla="*/ 81 w 1360"/>
                <a:gd name="T5" fmla="*/ 16 h 252"/>
                <a:gd name="T6" fmla="*/ 105 w 1360"/>
                <a:gd name="T7" fmla="*/ 19 h 252"/>
                <a:gd name="T8" fmla="*/ 139 w 1360"/>
                <a:gd name="T9" fmla="*/ 22 h 252"/>
                <a:gd name="T10" fmla="*/ 162 w 1360"/>
                <a:gd name="T11" fmla="*/ 28 h 252"/>
                <a:gd name="T12" fmla="*/ 183 w 1360"/>
                <a:gd name="T13" fmla="*/ 32 h 252"/>
                <a:gd name="T14" fmla="*/ 212 w 1360"/>
                <a:gd name="T15" fmla="*/ 34 h 252"/>
                <a:gd name="T16" fmla="*/ 230 w 1360"/>
                <a:gd name="T17" fmla="*/ 34 h 252"/>
                <a:gd name="T18" fmla="*/ 249 w 1360"/>
                <a:gd name="T19" fmla="*/ 41 h 252"/>
                <a:gd name="T20" fmla="*/ 272 w 1360"/>
                <a:gd name="T21" fmla="*/ 50 h 252"/>
                <a:gd name="T22" fmla="*/ 296 w 1360"/>
                <a:gd name="T23" fmla="*/ 55 h 252"/>
                <a:gd name="T24" fmla="*/ 327 w 1360"/>
                <a:gd name="T25" fmla="*/ 62 h 252"/>
                <a:gd name="T26" fmla="*/ 374 w 1360"/>
                <a:gd name="T27" fmla="*/ 68 h 252"/>
                <a:gd name="T28" fmla="*/ 400 w 1360"/>
                <a:gd name="T29" fmla="*/ 75 h 252"/>
                <a:gd name="T30" fmla="*/ 429 w 1360"/>
                <a:gd name="T31" fmla="*/ 80 h 252"/>
                <a:gd name="T32" fmla="*/ 456 w 1360"/>
                <a:gd name="T33" fmla="*/ 84 h 252"/>
                <a:gd name="T34" fmla="*/ 474 w 1360"/>
                <a:gd name="T35" fmla="*/ 86 h 252"/>
                <a:gd name="T36" fmla="*/ 511 w 1360"/>
                <a:gd name="T37" fmla="*/ 96 h 252"/>
                <a:gd name="T38" fmla="*/ 549 w 1360"/>
                <a:gd name="T39" fmla="*/ 106 h 252"/>
                <a:gd name="T40" fmla="*/ 586 w 1360"/>
                <a:gd name="T41" fmla="*/ 112 h 252"/>
                <a:gd name="T42" fmla="*/ 620 w 1360"/>
                <a:gd name="T43" fmla="*/ 115 h 252"/>
                <a:gd name="T44" fmla="*/ 649 w 1360"/>
                <a:gd name="T45" fmla="*/ 115 h 252"/>
                <a:gd name="T46" fmla="*/ 680 w 1360"/>
                <a:gd name="T47" fmla="*/ 130 h 252"/>
                <a:gd name="T48" fmla="*/ 730 w 1360"/>
                <a:gd name="T49" fmla="*/ 133 h 252"/>
                <a:gd name="T50" fmla="*/ 750 w 1360"/>
                <a:gd name="T51" fmla="*/ 148 h 252"/>
                <a:gd name="T52" fmla="*/ 782 w 1360"/>
                <a:gd name="T53" fmla="*/ 153 h 252"/>
                <a:gd name="T54" fmla="*/ 819 w 1360"/>
                <a:gd name="T55" fmla="*/ 165 h 252"/>
                <a:gd name="T56" fmla="*/ 843 w 1360"/>
                <a:gd name="T57" fmla="*/ 165 h 252"/>
                <a:gd name="T58" fmla="*/ 877 w 1360"/>
                <a:gd name="T59" fmla="*/ 169 h 252"/>
                <a:gd name="T60" fmla="*/ 902 w 1360"/>
                <a:gd name="T61" fmla="*/ 184 h 252"/>
                <a:gd name="T62" fmla="*/ 929 w 1360"/>
                <a:gd name="T63" fmla="*/ 189 h 252"/>
                <a:gd name="T64" fmla="*/ 955 w 1360"/>
                <a:gd name="T65" fmla="*/ 194 h 252"/>
                <a:gd name="T66" fmla="*/ 981 w 1360"/>
                <a:gd name="T67" fmla="*/ 196 h 252"/>
                <a:gd name="T68" fmla="*/ 1014 w 1360"/>
                <a:gd name="T69" fmla="*/ 204 h 252"/>
                <a:gd name="T70" fmla="*/ 1044 w 1360"/>
                <a:gd name="T71" fmla="*/ 207 h 252"/>
                <a:gd name="T72" fmla="*/ 1072 w 1360"/>
                <a:gd name="T73" fmla="*/ 209 h 252"/>
                <a:gd name="T74" fmla="*/ 1098 w 1360"/>
                <a:gd name="T75" fmla="*/ 213 h 252"/>
                <a:gd name="T76" fmla="*/ 1122 w 1360"/>
                <a:gd name="T77" fmla="*/ 214 h 252"/>
                <a:gd name="T78" fmla="*/ 1158 w 1360"/>
                <a:gd name="T79" fmla="*/ 217 h 252"/>
                <a:gd name="T80" fmla="*/ 1185 w 1360"/>
                <a:gd name="T81" fmla="*/ 215 h 2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60"/>
                <a:gd name="T124" fmla="*/ 0 h 252"/>
                <a:gd name="T125" fmla="*/ 1360 w 1360"/>
                <a:gd name="T126" fmla="*/ 252 h 2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60" h="252">
                  <a:moveTo>
                    <a:pt x="0" y="1"/>
                  </a:moveTo>
                  <a:cubicBezTo>
                    <a:pt x="6" y="0"/>
                    <a:pt x="12" y="0"/>
                    <a:pt x="19" y="1"/>
                  </a:cubicBezTo>
                  <a:cubicBezTo>
                    <a:pt x="26" y="2"/>
                    <a:pt x="35" y="8"/>
                    <a:pt x="42" y="9"/>
                  </a:cubicBezTo>
                  <a:cubicBezTo>
                    <a:pt x="49" y="10"/>
                    <a:pt x="57" y="7"/>
                    <a:pt x="63" y="7"/>
                  </a:cubicBezTo>
                  <a:cubicBezTo>
                    <a:pt x="69" y="7"/>
                    <a:pt x="76" y="10"/>
                    <a:pt x="81" y="12"/>
                  </a:cubicBezTo>
                  <a:cubicBezTo>
                    <a:pt x="86" y="14"/>
                    <a:pt x="88" y="17"/>
                    <a:pt x="93" y="19"/>
                  </a:cubicBezTo>
                  <a:cubicBezTo>
                    <a:pt x="98" y="21"/>
                    <a:pt x="105" y="22"/>
                    <a:pt x="109" y="22"/>
                  </a:cubicBezTo>
                  <a:cubicBezTo>
                    <a:pt x="113" y="22"/>
                    <a:pt x="116" y="22"/>
                    <a:pt x="120" y="22"/>
                  </a:cubicBezTo>
                  <a:cubicBezTo>
                    <a:pt x="124" y="22"/>
                    <a:pt x="128" y="23"/>
                    <a:pt x="135" y="24"/>
                  </a:cubicBezTo>
                  <a:cubicBezTo>
                    <a:pt x="142" y="25"/>
                    <a:pt x="153" y="25"/>
                    <a:pt x="160" y="25"/>
                  </a:cubicBezTo>
                  <a:cubicBezTo>
                    <a:pt x="167" y="25"/>
                    <a:pt x="174" y="24"/>
                    <a:pt x="178" y="25"/>
                  </a:cubicBezTo>
                  <a:cubicBezTo>
                    <a:pt x="182" y="26"/>
                    <a:pt x="183" y="31"/>
                    <a:pt x="186" y="33"/>
                  </a:cubicBezTo>
                  <a:cubicBezTo>
                    <a:pt x="189" y="35"/>
                    <a:pt x="192" y="36"/>
                    <a:pt x="196" y="37"/>
                  </a:cubicBezTo>
                  <a:cubicBezTo>
                    <a:pt x="200" y="38"/>
                    <a:pt x="204" y="37"/>
                    <a:pt x="210" y="37"/>
                  </a:cubicBezTo>
                  <a:cubicBezTo>
                    <a:pt x="216" y="37"/>
                    <a:pt x="227" y="37"/>
                    <a:pt x="232" y="37"/>
                  </a:cubicBezTo>
                  <a:cubicBezTo>
                    <a:pt x="237" y="37"/>
                    <a:pt x="240" y="39"/>
                    <a:pt x="243" y="39"/>
                  </a:cubicBezTo>
                  <a:cubicBezTo>
                    <a:pt x="246" y="39"/>
                    <a:pt x="250" y="39"/>
                    <a:pt x="253" y="39"/>
                  </a:cubicBezTo>
                  <a:cubicBezTo>
                    <a:pt x="256" y="39"/>
                    <a:pt x="260" y="39"/>
                    <a:pt x="264" y="40"/>
                  </a:cubicBezTo>
                  <a:cubicBezTo>
                    <a:pt x="268" y="41"/>
                    <a:pt x="272" y="45"/>
                    <a:pt x="276" y="46"/>
                  </a:cubicBezTo>
                  <a:cubicBezTo>
                    <a:pt x="280" y="47"/>
                    <a:pt x="283" y="48"/>
                    <a:pt x="286" y="48"/>
                  </a:cubicBezTo>
                  <a:cubicBezTo>
                    <a:pt x="289" y="48"/>
                    <a:pt x="293" y="47"/>
                    <a:pt x="297" y="49"/>
                  </a:cubicBezTo>
                  <a:cubicBezTo>
                    <a:pt x="301" y="51"/>
                    <a:pt x="307" y="56"/>
                    <a:pt x="312" y="58"/>
                  </a:cubicBezTo>
                  <a:cubicBezTo>
                    <a:pt x="317" y="60"/>
                    <a:pt x="322" y="62"/>
                    <a:pt x="327" y="63"/>
                  </a:cubicBezTo>
                  <a:cubicBezTo>
                    <a:pt x="332" y="64"/>
                    <a:pt x="336" y="63"/>
                    <a:pt x="340" y="64"/>
                  </a:cubicBezTo>
                  <a:cubicBezTo>
                    <a:pt x="344" y="65"/>
                    <a:pt x="345" y="68"/>
                    <a:pt x="351" y="69"/>
                  </a:cubicBezTo>
                  <a:cubicBezTo>
                    <a:pt x="357" y="70"/>
                    <a:pt x="366" y="71"/>
                    <a:pt x="375" y="72"/>
                  </a:cubicBezTo>
                  <a:cubicBezTo>
                    <a:pt x="384" y="73"/>
                    <a:pt x="394" y="75"/>
                    <a:pt x="403" y="76"/>
                  </a:cubicBezTo>
                  <a:cubicBezTo>
                    <a:pt x="412" y="77"/>
                    <a:pt x="423" y="78"/>
                    <a:pt x="429" y="79"/>
                  </a:cubicBezTo>
                  <a:cubicBezTo>
                    <a:pt x="435" y="80"/>
                    <a:pt x="434" y="81"/>
                    <a:pt x="439" y="82"/>
                  </a:cubicBezTo>
                  <a:cubicBezTo>
                    <a:pt x="444" y="83"/>
                    <a:pt x="452" y="86"/>
                    <a:pt x="459" y="87"/>
                  </a:cubicBezTo>
                  <a:cubicBezTo>
                    <a:pt x="466" y="88"/>
                    <a:pt x="475" y="87"/>
                    <a:pt x="480" y="88"/>
                  </a:cubicBezTo>
                  <a:cubicBezTo>
                    <a:pt x="485" y="89"/>
                    <a:pt x="487" y="92"/>
                    <a:pt x="492" y="93"/>
                  </a:cubicBezTo>
                  <a:cubicBezTo>
                    <a:pt x="497" y="94"/>
                    <a:pt x="505" y="96"/>
                    <a:pt x="510" y="97"/>
                  </a:cubicBezTo>
                  <a:cubicBezTo>
                    <a:pt x="515" y="98"/>
                    <a:pt x="519" y="97"/>
                    <a:pt x="523" y="97"/>
                  </a:cubicBezTo>
                  <a:cubicBezTo>
                    <a:pt x="527" y="97"/>
                    <a:pt x="531" y="97"/>
                    <a:pt x="534" y="97"/>
                  </a:cubicBezTo>
                  <a:cubicBezTo>
                    <a:pt x="537" y="97"/>
                    <a:pt x="540" y="98"/>
                    <a:pt x="544" y="100"/>
                  </a:cubicBezTo>
                  <a:cubicBezTo>
                    <a:pt x="548" y="102"/>
                    <a:pt x="551" y="106"/>
                    <a:pt x="558" y="108"/>
                  </a:cubicBezTo>
                  <a:cubicBezTo>
                    <a:pt x="565" y="110"/>
                    <a:pt x="579" y="111"/>
                    <a:pt x="586" y="112"/>
                  </a:cubicBezTo>
                  <a:cubicBezTo>
                    <a:pt x="593" y="113"/>
                    <a:pt x="596" y="113"/>
                    <a:pt x="603" y="115"/>
                  </a:cubicBezTo>
                  <a:cubicBezTo>
                    <a:pt x="610" y="117"/>
                    <a:pt x="621" y="121"/>
                    <a:pt x="630" y="123"/>
                  </a:cubicBezTo>
                  <a:cubicBezTo>
                    <a:pt x="639" y="125"/>
                    <a:pt x="647" y="123"/>
                    <a:pt x="654" y="124"/>
                  </a:cubicBezTo>
                  <a:cubicBezTo>
                    <a:pt x="661" y="125"/>
                    <a:pt x="667" y="129"/>
                    <a:pt x="672" y="130"/>
                  </a:cubicBezTo>
                  <a:cubicBezTo>
                    <a:pt x="677" y="131"/>
                    <a:pt x="678" y="129"/>
                    <a:pt x="685" y="130"/>
                  </a:cubicBezTo>
                  <a:cubicBezTo>
                    <a:pt x="692" y="131"/>
                    <a:pt x="705" y="133"/>
                    <a:pt x="712" y="133"/>
                  </a:cubicBezTo>
                  <a:cubicBezTo>
                    <a:pt x="719" y="133"/>
                    <a:pt x="721" y="130"/>
                    <a:pt x="726" y="130"/>
                  </a:cubicBezTo>
                  <a:cubicBezTo>
                    <a:pt x="731" y="130"/>
                    <a:pt x="738" y="131"/>
                    <a:pt x="745" y="133"/>
                  </a:cubicBezTo>
                  <a:cubicBezTo>
                    <a:pt x="752" y="135"/>
                    <a:pt x="765" y="141"/>
                    <a:pt x="771" y="144"/>
                  </a:cubicBezTo>
                  <a:cubicBezTo>
                    <a:pt x="777" y="147"/>
                    <a:pt x="775" y="149"/>
                    <a:pt x="780" y="151"/>
                  </a:cubicBezTo>
                  <a:cubicBezTo>
                    <a:pt x="785" y="153"/>
                    <a:pt x="792" y="153"/>
                    <a:pt x="802" y="154"/>
                  </a:cubicBezTo>
                  <a:cubicBezTo>
                    <a:pt x="812" y="155"/>
                    <a:pt x="830" y="152"/>
                    <a:pt x="838" y="154"/>
                  </a:cubicBezTo>
                  <a:cubicBezTo>
                    <a:pt x="846" y="156"/>
                    <a:pt x="849" y="163"/>
                    <a:pt x="853" y="166"/>
                  </a:cubicBezTo>
                  <a:cubicBezTo>
                    <a:pt x="857" y="169"/>
                    <a:pt x="856" y="171"/>
                    <a:pt x="861" y="172"/>
                  </a:cubicBezTo>
                  <a:cubicBezTo>
                    <a:pt x="866" y="173"/>
                    <a:pt x="877" y="173"/>
                    <a:pt x="883" y="174"/>
                  </a:cubicBezTo>
                  <a:cubicBezTo>
                    <a:pt x="889" y="175"/>
                    <a:pt x="892" y="175"/>
                    <a:pt x="897" y="178"/>
                  </a:cubicBezTo>
                  <a:cubicBezTo>
                    <a:pt x="902" y="181"/>
                    <a:pt x="908" y="188"/>
                    <a:pt x="915" y="190"/>
                  </a:cubicBezTo>
                  <a:cubicBezTo>
                    <a:pt x="922" y="192"/>
                    <a:pt x="934" y="192"/>
                    <a:pt x="940" y="192"/>
                  </a:cubicBezTo>
                  <a:cubicBezTo>
                    <a:pt x="946" y="192"/>
                    <a:pt x="950" y="192"/>
                    <a:pt x="954" y="192"/>
                  </a:cubicBezTo>
                  <a:cubicBezTo>
                    <a:pt x="958" y="192"/>
                    <a:pt x="962" y="191"/>
                    <a:pt x="967" y="192"/>
                  </a:cubicBezTo>
                  <a:cubicBezTo>
                    <a:pt x="972" y="193"/>
                    <a:pt x="976" y="194"/>
                    <a:pt x="982" y="195"/>
                  </a:cubicBezTo>
                  <a:cubicBezTo>
                    <a:pt x="988" y="196"/>
                    <a:pt x="1000" y="194"/>
                    <a:pt x="1006" y="196"/>
                  </a:cubicBezTo>
                  <a:cubicBezTo>
                    <a:pt x="1012" y="198"/>
                    <a:pt x="1015" y="202"/>
                    <a:pt x="1020" y="205"/>
                  </a:cubicBezTo>
                  <a:cubicBezTo>
                    <a:pt x="1025" y="208"/>
                    <a:pt x="1030" y="212"/>
                    <a:pt x="1035" y="214"/>
                  </a:cubicBezTo>
                  <a:cubicBezTo>
                    <a:pt x="1040" y="216"/>
                    <a:pt x="1045" y="216"/>
                    <a:pt x="1050" y="217"/>
                  </a:cubicBezTo>
                  <a:cubicBezTo>
                    <a:pt x="1055" y="218"/>
                    <a:pt x="1060" y="219"/>
                    <a:pt x="1066" y="220"/>
                  </a:cubicBezTo>
                  <a:cubicBezTo>
                    <a:pt x="1072" y="221"/>
                    <a:pt x="1079" y="222"/>
                    <a:pt x="1084" y="223"/>
                  </a:cubicBezTo>
                  <a:cubicBezTo>
                    <a:pt x="1089" y="224"/>
                    <a:pt x="1092" y="224"/>
                    <a:pt x="1096" y="225"/>
                  </a:cubicBezTo>
                  <a:cubicBezTo>
                    <a:pt x="1100" y="226"/>
                    <a:pt x="1105" y="227"/>
                    <a:pt x="1110" y="228"/>
                  </a:cubicBezTo>
                  <a:cubicBezTo>
                    <a:pt x="1115" y="229"/>
                    <a:pt x="1121" y="227"/>
                    <a:pt x="1126" y="228"/>
                  </a:cubicBezTo>
                  <a:cubicBezTo>
                    <a:pt x="1131" y="229"/>
                    <a:pt x="1134" y="233"/>
                    <a:pt x="1140" y="234"/>
                  </a:cubicBezTo>
                  <a:cubicBezTo>
                    <a:pt x="1146" y="235"/>
                    <a:pt x="1157" y="237"/>
                    <a:pt x="1164" y="237"/>
                  </a:cubicBezTo>
                  <a:cubicBezTo>
                    <a:pt x="1171" y="237"/>
                    <a:pt x="1177" y="237"/>
                    <a:pt x="1183" y="237"/>
                  </a:cubicBezTo>
                  <a:cubicBezTo>
                    <a:pt x="1189" y="237"/>
                    <a:pt x="1193" y="239"/>
                    <a:pt x="1198" y="240"/>
                  </a:cubicBezTo>
                  <a:cubicBezTo>
                    <a:pt x="1203" y="241"/>
                    <a:pt x="1210" y="243"/>
                    <a:pt x="1215" y="243"/>
                  </a:cubicBezTo>
                  <a:cubicBezTo>
                    <a:pt x="1220" y="243"/>
                    <a:pt x="1225" y="243"/>
                    <a:pt x="1230" y="243"/>
                  </a:cubicBezTo>
                  <a:cubicBezTo>
                    <a:pt x="1235" y="243"/>
                    <a:pt x="1238" y="245"/>
                    <a:pt x="1243" y="246"/>
                  </a:cubicBezTo>
                  <a:cubicBezTo>
                    <a:pt x="1248" y="247"/>
                    <a:pt x="1255" y="247"/>
                    <a:pt x="1260" y="247"/>
                  </a:cubicBezTo>
                  <a:cubicBezTo>
                    <a:pt x="1265" y="247"/>
                    <a:pt x="1268" y="247"/>
                    <a:pt x="1273" y="247"/>
                  </a:cubicBezTo>
                  <a:cubicBezTo>
                    <a:pt x="1278" y="247"/>
                    <a:pt x="1283" y="249"/>
                    <a:pt x="1288" y="249"/>
                  </a:cubicBezTo>
                  <a:cubicBezTo>
                    <a:pt x="1293" y="249"/>
                    <a:pt x="1299" y="250"/>
                    <a:pt x="1306" y="250"/>
                  </a:cubicBezTo>
                  <a:cubicBezTo>
                    <a:pt x="1313" y="250"/>
                    <a:pt x="1322" y="252"/>
                    <a:pt x="1329" y="252"/>
                  </a:cubicBezTo>
                  <a:cubicBezTo>
                    <a:pt x="1336" y="252"/>
                    <a:pt x="1343" y="249"/>
                    <a:pt x="1348" y="249"/>
                  </a:cubicBezTo>
                  <a:cubicBezTo>
                    <a:pt x="1353" y="249"/>
                    <a:pt x="1358" y="250"/>
                    <a:pt x="1360" y="250"/>
                  </a:cubicBezTo>
                </a:path>
              </a:pathLst>
            </a:custGeom>
            <a:noFill/>
            <a:ln w="31750" cap="flat" cmpd="sng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47" name="Freeform 7"/>
            <p:cNvSpPr>
              <a:spLocks noChangeAspect="1"/>
            </p:cNvSpPr>
            <p:nvPr/>
          </p:nvSpPr>
          <p:spPr bwMode="auto">
            <a:xfrm>
              <a:off x="3245" y="1261"/>
              <a:ext cx="688" cy="94"/>
            </a:xfrm>
            <a:custGeom>
              <a:avLst/>
              <a:gdLst>
                <a:gd name="T0" fmla="*/ 0 w 797"/>
                <a:gd name="T1" fmla="*/ 0 h 109"/>
                <a:gd name="T2" fmla="*/ 12 w 797"/>
                <a:gd name="T3" fmla="*/ 8 h 109"/>
                <a:gd name="T4" fmla="*/ 28 w 797"/>
                <a:gd name="T5" fmla="*/ 16 h 109"/>
                <a:gd name="T6" fmla="*/ 47 w 797"/>
                <a:gd name="T7" fmla="*/ 16 h 109"/>
                <a:gd name="T8" fmla="*/ 60 w 797"/>
                <a:gd name="T9" fmla="*/ 17 h 109"/>
                <a:gd name="T10" fmla="*/ 70 w 797"/>
                <a:gd name="T11" fmla="*/ 23 h 109"/>
                <a:gd name="T12" fmla="*/ 93 w 797"/>
                <a:gd name="T13" fmla="*/ 23 h 109"/>
                <a:gd name="T14" fmla="*/ 106 w 797"/>
                <a:gd name="T15" fmla="*/ 26 h 109"/>
                <a:gd name="T16" fmla="*/ 126 w 797"/>
                <a:gd name="T17" fmla="*/ 28 h 109"/>
                <a:gd name="T18" fmla="*/ 142 w 797"/>
                <a:gd name="T19" fmla="*/ 28 h 109"/>
                <a:gd name="T20" fmla="*/ 150 w 797"/>
                <a:gd name="T21" fmla="*/ 34 h 109"/>
                <a:gd name="T22" fmla="*/ 171 w 797"/>
                <a:gd name="T23" fmla="*/ 35 h 109"/>
                <a:gd name="T24" fmla="*/ 191 w 797"/>
                <a:gd name="T25" fmla="*/ 38 h 109"/>
                <a:gd name="T26" fmla="*/ 201 w 797"/>
                <a:gd name="T27" fmla="*/ 39 h 109"/>
                <a:gd name="T28" fmla="*/ 223 w 797"/>
                <a:gd name="T29" fmla="*/ 41 h 109"/>
                <a:gd name="T30" fmla="*/ 250 w 797"/>
                <a:gd name="T31" fmla="*/ 41 h 109"/>
                <a:gd name="T32" fmla="*/ 267 w 797"/>
                <a:gd name="T33" fmla="*/ 41 h 109"/>
                <a:gd name="T34" fmla="*/ 287 w 797"/>
                <a:gd name="T35" fmla="*/ 41 h 109"/>
                <a:gd name="T36" fmla="*/ 297 w 797"/>
                <a:gd name="T37" fmla="*/ 41 h 109"/>
                <a:gd name="T38" fmla="*/ 306 w 797"/>
                <a:gd name="T39" fmla="*/ 46 h 109"/>
                <a:gd name="T40" fmla="*/ 331 w 797"/>
                <a:gd name="T41" fmla="*/ 47 h 109"/>
                <a:gd name="T42" fmla="*/ 349 w 797"/>
                <a:gd name="T43" fmla="*/ 47 h 109"/>
                <a:gd name="T44" fmla="*/ 357 w 797"/>
                <a:gd name="T45" fmla="*/ 49 h 109"/>
                <a:gd name="T46" fmla="*/ 383 w 797"/>
                <a:gd name="T47" fmla="*/ 52 h 109"/>
                <a:gd name="T48" fmla="*/ 411 w 797"/>
                <a:gd name="T49" fmla="*/ 52 h 109"/>
                <a:gd name="T50" fmla="*/ 424 w 797"/>
                <a:gd name="T51" fmla="*/ 52 h 109"/>
                <a:gd name="T52" fmla="*/ 432 w 797"/>
                <a:gd name="T53" fmla="*/ 54 h 109"/>
                <a:gd name="T54" fmla="*/ 445 w 797"/>
                <a:gd name="T55" fmla="*/ 61 h 109"/>
                <a:gd name="T56" fmla="*/ 461 w 797"/>
                <a:gd name="T57" fmla="*/ 62 h 109"/>
                <a:gd name="T58" fmla="*/ 473 w 797"/>
                <a:gd name="T59" fmla="*/ 62 h 109"/>
                <a:gd name="T60" fmla="*/ 483 w 797"/>
                <a:gd name="T61" fmla="*/ 66 h 109"/>
                <a:gd name="T62" fmla="*/ 497 w 797"/>
                <a:gd name="T63" fmla="*/ 69 h 109"/>
                <a:gd name="T64" fmla="*/ 520 w 797"/>
                <a:gd name="T65" fmla="*/ 69 h 109"/>
                <a:gd name="T66" fmla="*/ 533 w 797"/>
                <a:gd name="T67" fmla="*/ 69 h 109"/>
                <a:gd name="T68" fmla="*/ 546 w 797"/>
                <a:gd name="T69" fmla="*/ 77 h 109"/>
                <a:gd name="T70" fmla="*/ 579 w 797"/>
                <a:gd name="T71" fmla="*/ 79 h 109"/>
                <a:gd name="T72" fmla="*/ 613 w 797"/>
                <a:gd name="T73" fmla="*/ 85 h 109"/>
                <a:gd name="T74" fmla="*/ 623 w 797"/>
                <a:gd name="T75" fmla="*/ 83 h 109"/>
                <a:gd name="T76" fmla="*/ 637 w 797"/>
                <a:gd name="T77" fmla="*/ 85 h 109"/>
                <a:gd name="T78" fmla="*/ 644 w 797"/>
                <a:gd name="T79" fmla="*/ 92 h 109"/>
                <a:gd name="T80" fmla="*/ 665 w 797"/>
                <a:gd name="T81" fmla="*/ 93 h 109"/>
                <a:gd name="T82" fmla="*/ 688 w 797"/>
                <a:gd name="T83" fmla="*/ 93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97"/>
                <a:gd name="T127" fmla="*/ 0 h 109"/>
                <a:gd name="T128" fmla="*/ 797 w 797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97" h="109">
                  <a:moveTo>
                    <a:pt x="0" y="0"/>
                  </a:moveTo>
                  <a:cubicBezTo>
                    <a:pt x="4" y="3"/>
                    <a:pt x="9" y="6"/>
                    <a:pt x="14" y="9"/>
                  </a:cubicBezTo>
                  <a:cubicBezTo>
                    <a:pt x="19" y="12"/>
                    <a:pt x="26" y="17"/>
                    <a:pt x="33" y="18"/>
                  </a:cubicBezTo>
                  <a:cubicBezTo>
                    <a:pt x="40" y="19"/>
                    <a:pt x="48" y="18"/>
                    <a:pt x="54" y="18"/>
                  </a:cubicBezTo>
                  <a:cubicBezTo>
                    <a:pt x="60" y="18"/>
                    <a:pt x="65" y="19"/>
                    <a:pt x="69" y="20"/>
                  </a:cubicBezTo>
                  <a:cubicBezTo>
                    <a:pt x="73" y="21"/>
                    <a:pt x="75" y="26"/>
                    <a:pt x="81" y="27"/>
                  </a:cubicBezTo>
                  <a:cubicBezTo>
                    <a:pt x="87" y="28"/>
                    <a:pt x="101" y="27"/>
                    <a:pt x="108" y="27"/>
                  </a:cubicBezTo>
                  <a:cubicBezTo>
                    <a:pt x="115" y="27"/>
                    <a:pt x="117" y="29"/>
                    <a:pt x="123" y="30"/>
                  </a:cubicBezTo>
                  <a:cubicBezTo>
                    <a:pt x="129" y="31"/>
                    <a:pt x="139" y="33"/>
                    <a:pt x="146" y="33"/>
                  </a:cubicBezTo>
                  <a:cubicBezTo>
                    <a:pt x="153" y="33"/>
                    <a:pt x="159" y="32"/>
                    <a:pt x="164" y="33"/>
                  </a:cubicBezTo>
                  <a:cubicBezTo>
                    <a:pt x="169" y="34"/>
                    <a:pt x="168" y="38"/>
                    <a:pt x="174" y="39"/>
                  </a:cubicBezTo>
                  <a:cubicBezTo>
                    <a:pt x="180" y="40"/>
                    <a:pt x="190" y="40"/>
                    <a:pt x="198" y="41"/>
                  </a:cubicBezTo>
                  <a:cubicBezTo>
                    <a:pt x="206" y="42"/>
                    <a:pt x="215" y="43"/>
                    <a:pt x="221" y="44"/>
                  </a:cubicBezTo>
                  <a:cubicBezTo>
                    <a:pt x="227" y="45"/>
                    <a:pt x="227" y="44"/>
                    <a:pt x="233" y="45"/>
                  </a:cubicBezTo>
                  <a:cubicBezTo>
                    <a:pt x="239" y="46"/>
                    <a:pt x="249" y="48"/>
                    <a:pt x="258" y="48"/>
                  </a:cubicBezTo>
                  <a:cubicBezTo>
                    <a:pt x="267" y="48"/>
                    <a:pt x="282" y="48"/>
                    <a:pt x="290" y="48"/>
                  </a:cubicBezTo>
                  <a:cubicBezTo>
                    <a:pt x="298" y="48"/>
                    <a:pt x="302" y="47"/>
                    <a:pt x="309" y="47"/>
                  </a:cubicBezTo>
                  <a:cubicBezTo>
                    <a:pt x="316" y="47"/>
                    <a:pt x="326" y="48"/>
                    <a:pt x="332" y="48"/>
                  </a:cubicBezTo>
                  <a:cubicBezTo>
                    <a:pt x="338" y="48"/>
                    <a:pt x="340" y="47"/>
                    <a:pt x="344" y="48"/>
                  </a:cubicBezTo>
                  <a:cubicBezTo>
                    <a:pt x="348" y="49"/>
                    <a:pt x="348" y="52"/>
                    <a:pt x="354" y="53"/>
                  </a:cubicBezTo>
                  <a:cubicBezTo>
                    <a:pt x="360" y="54"/>
                    <a:pt x="375" y="54"/>
                    <a:pt x="383" y="54"/>
                  </a:cubicBezTo>
                  <a:cubicBezTo>
                    <a:pt x="391" y="54"/>
                    <a:pt x="399" y="54"/>
                    <a:pt x="404" y="54"/>
                  </a:cubicBezTo>
                  <a:cubicBezTo>
                    <a:pt x="409" y="54"/>
                    <a:pt x="407" y="56"/>
                    <a:pt x="414" y="57"/>
                  </a:cubicBezTo>
                  <a:cubicBezTo>
                    <a:pt x="421" y="58"/>
                    <a:pt x="434" y="59"/>
                    <a:pt x="444" y="60"/>
                  </a:cubicBezTo>
                  <a:cubicBezTo>
                    <a:pt x="454" y="61"/>
                    <a:pt x="468" y="60"/>
                    <a:pt x="476" y="60"/>
                  </a:cubicBezTo>
                  <a:cubicBezTo>
                    <a:pt x="484" y="60"/>
                    <a:pt x="487" y="60"/>
                    <a:pt x="491" y="60"/>
                  </a:cubicBezTo>
                  <a:cubicBezTo>
                    <a:pt x="495" y="60"/>
                    <a:pt x="497" y="61"/>
                    <a:pt x="501" y="63"/>
                  </a:cubicBezTo>
                  <a:cubicBezTo>
                    <a:pt x="505" y="65"/>
                    <a:pt x="510" y="70"/>
                    <a:pt x="515" y="71"/>
                  </a:cubicBezTo>
                  <a:cubicBezTo>
                    <a:pt x="520" y="72"/>
                    <a:pt x="529" y="72"/>
                    <a:pt x="534" y="72"/>
                  </a:cubicBezTo>
                  <a:cubicBezTo>
                    <a:pt x="539" y="72"/>
                    <a:pt x="544" y="71"/>
                    <a:pt x="548" y="72"/>
                  </a:cubicBezTo>
                  <a:cubicBezTo>
                    <a:pt x="552" y="73"/>
                    <a:pt x="555" y="76"/>
                    <a:pt x="560" y="77"/>
                  </a:cubicBezTo>
                  <a:cubicBezTo>
                    <a:pt x="565" y="78"/>
                    <a:pt x="569" y="79"/>
                    <a:pt x="576" y="80"/>
                  </a:cubicBezTo>
                  <a:cubicBezTo>
                    <a:pt x="583" y="81"/>
                    <a:pt x="595" y="80"/>
                    <a:pt x="602" y="80"/>
                  </a:cubicBezTo>
                  <a:cubicBezTo>
                    <a:pt x="609" y="80"/>
                    <a:pt x="612" y="79"/>
                    <a:pt x="617" y="80"/>
                  </a:cubicBezTo>
                  <a:cubicBezTo>
                    <a:pt x="622" y="81"/>
                    <a:pt x="624" y="87"/>
                    <a:pt x="633" y="89"/>
                  </a:cubicBezTo>
                  <a:cubicBezTo>
                    <a:pt x="642" y="91"/>
                    <a:pt x="658" y="91"/>
                    <a:pt x="671" y="92"/>
                  </a:cubicBezTo>
                  <a:cubicBezTo>
                    <a:pt x="684" y="93"/>
                    <a:pt x="702" y="97"/>
                    <a:pt x="710" y="98"/>
                  </a:cubicBezTo>
                  <a:cubicBezTo>
                    <a:pt x="718" y="99"/>
                    <a:pt x="717" y="96"/>
                    <a:pt x="722" y="96"/>
                  </a:cubicBezTo>
                  <a:cubicBezTo>
                    <a:pt x="727" y="96"/>
                    <a:pt x="734" y="96"/>
                    <a:pt x="738" y="98"/>
                  </a:cubicBezTo>
                  <a:cubicBezTo>
                    <a:pt x="742" y="100"/>
                    <a:pt x="741" y="105"/>
                    <a:pt x="746" y="107"/>
                  </a:cubicBezTo>
                  <a:cubicBezTo>
                    <a:pt x="751" y="109"/>
                    <a:pt x="762" y="108"/>
                    <a:pt x="770" y="108"/>
                  </a:cubicBezTo>
                  <a:cubicBezTo>
                    <a:pt x="778" y="108"/>
                    <a:pt x="787" y="108"/>
                    <a:pt x="797" y="108"/>
                  </a:cubicBezTo>
                </a:path>
              </a:pathLst>
            </a:custGeom>
            <a:noFill/>
            <a:ln w="31750" cap="flat" cmpd="sng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48" name="Freeform 8"/>
            <p:cNvSpPr>
              <a:spLocks noChangeAspect="1"/>
            </p:cNvSpPr>
            <p:nvPr/>
          </p:nvSpPr>
          <p:spPr bwMode="auto">
            <a:xfrm>
              <a:off x="3930" y="1354"/>
              <a:ext cx="706" cy="106"/>
            </a:xfrm>
            <a:custGeom>
              <a:avLst/>
              <a:gdLst>
                <a:gd name="T0" fmla="*/ 0 w 817"/>
                <a:gd name="T1" fmla="*/ 0 h 123"/>
                <a:gd name="T2" fmla="*/ 16 w 817"/>
                <a:gd name="T3" fmla="*/ 3 h 123"/>
                <a:gd name="T4" fmla="*/ 35 w 817"/>
                <a:gd name="T5" fmla="*/ 4 h 123"/>
                <a:gd name="T6" fmla="*/ 42 w 817"/>
                <a:gd name="T7" fmla="*/ 8 h 123"/>
                <a:gd name="T8" fmla="*/ 62 w 817"/>
                <a:gd name="T9" fmla="*/ 15 h 123"/>
                <a:gd name="T10" fmla="*/ 75 w 817"/>
                <a:gd name="T11" fmla="*/ 15 h 123"/>
                <a:gd name="T12" fmla="*/ 92 w 817"/>
                <a:gd name="T13" fmla="*/ 13 h 123"/>
                <a:gd name="T14" fmla="*/ 102 w 817"/>
                <a:gd name="T15" fmla="*/ 15 h 123"/>
                <a:gd name="T16" fmla="*/ 112 w 817"/>
                <a:gd name="T17" fmla="*/ 16 h 123"/>
                <a:gd name="T18" fmla="*/ 128 w 817"/>
                <a:gd name="T19" fmla="*/ 17 h 123"/>
                <a:gd name="T20" fmla="*/ 158 w 817"/>
                <a:gd name="T21" fmla="*/ 22 h 123"/>
                <a:gd name="T22" fmla="*/ 171 w 817"/>
                <a:gd name="T23" fmla="*/ 23 h 123"/>
                <a:gd name="T24" fmla="*/ 190 w 817"/>
                <a:gd name="T25" fmla="*/ 23 h 123"/>
                <a:gd name="T26" fmla="*/ 205 w 817"/>
                <a:gd name="T27" fmla="*/ 23 h 123"/>
                <a:gd name="T28" fmla="*/ 215 w 817"/>
                <a:gd name="T29" fmla="*/ 33 h 123"/>
                <a:gd name="T30" fmla="*/ 226 w 817"/>
                <a:gd name="T31" fmla="*/ 33 h 123"/>
                <a:gd name="T32" fmla="*/ 236 w 817"/>
                <a:gd name="T33" fmla="*/ 34 h 123"/>
                <a:gd name="T34" fmla="*/ 247 w 817"/>
                <a:gd name="T35" fmla="*/ 36 h 123"/>
                <a:gd name="T36" fmla="*/ 259 w 817"/>
                <a:gd name="T37" fmla="*/ 46 h 123"/>
                <a:gd name="T38" fmla="*/ 280 w 817"/>
                <a:gd name="T39" fmla="*/ 49 h 123"/>
                <a:gd name="T40" fmla="*/ 298 w 817"/>
                <a:gd name="T41" fmla="*/ 52 h 123"/>
                <a:gd name="T42" fmla="*/ 315 w 817"/>
                <a:gd name="T43" fmla="*/ 59 h 123"/>
                <a:gd name="T44" fmla="*/ 346 w 817"/>
                <a:gd name="T45" fmla="*/ 61 h 123"/>
                <a:gd name="T46" fmla="*/ 369 w 817"/>
                <a:gd name="T47" fmla="*/ 61 h 123"/>
                <a:gd name="T48" fmla="*/ 382 w 817"/>
                <a:gd name="T49" fmla="*/ 61 h 123"/>
                <a:gd name="T50" fmla="*/ 397 w 817"/>
                <a:gd name="T51" fmla="*/ 61 h 123"/>
                <a:gd name="T52" fmla="*/ 412 w 817"/>
                <a:gd name="T53" fmla="*/ 62 h 123"/>
                <a:gd name="T54" fmla="*/ 426 w 817"/>
                <a:gd name="T55" fmla="*/ 67 h 123"/>
                <a:gd name="T56" fmla="*/ 436 w 817"/>
                <a:gd name="T57" fmla="*/ 70 h 123"/>
                <a:gd name="T58" fmla="*/ 448 w 817"/>
                <a:gd name="T59" fmla="*/ 72 h 123"/>
                <a:gd name="T60" fmla="*/ 459 w 817"/>
                <a:gd name="T61" fmla="*/ 74 h 123"/>
                <a:gd name="T62" fmla="*/ 473 w 817"/>
                <a:gd name="T63" fmla="*/ 84 h 123"/>
                <a:gd name="T64" fmla="*/ 493 w 817"/>
                <a:gd name="T65" fmla="*/ 85 h 123"/>
                <a:gd name="T66" fmla="*/ 509 w 817"/>
                <a:gd name="T67" fmla="*/ 95 h 123"/>
                <a:gd name="T68" fmla="*/ 530 w 817"/>
                <a:gd name="T69" fmla="*/ 96 h 123"/>
                <a:gd name="T70" fmla="*/ 540 w 817"/>
                <a:gd name="T71" fmla="*/ 100 h 123"/>
                <a:gd name="T72" fmla="*/ 563 w 817"/>
                <a:gd name="T73" fmla="*/ 100 h 123"/>
                <a:gd name="T74" fmla="*/ 576 w 817"/>
                <a:gd name="T75" fmla="*/ 101 h 123"/>
                <a:gd name="T76" fmla="*/ 612 w 817"/>
                <a:gd name="T77" fmla="*/ 103 h 123"/>
                <a:gd name="T78" fmla="*/ 620 w 817"/>
                <a:gd name="T79" fmla="*/ 103 h 123"/>
                <a:gd name="T80" fmla="*/ 633 w 817"/>
                <a:gd name="T81" fmla="*/ 103 h 123"/>
                <a:gd name="T82" fmla="*/ 653 w 817"/>
                <a:gd name="T83" fmla="*/ 103 h 123"/>
                <a:gd name="T84" fmla="*/ 682 w 817"/>
                <a:gd name="T85" fmla="*/ 103 h 123"/>
                <a:gd name="T86" fmla="*/ 706 w 817"/>
                <a:gd name="T87" fmla="*/ 106 h 1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17"/>
                <a:gd name="T133" fmla="*/ 0 h 123"/>
                <a:gd name="T134" fmla="*/ 817 w 817"/>
                <a:gd name="T135" fmla="*/ 123 h 1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17" h="123">
                  <a:moveTo>
                    <a:pt x="0" y="0"/>
                  </a:moveTo>
                  <a:cubicBezTo>
                    <a:pt x="5" y="1"/>
                    <a:pt x="11" y="2"/>
                    <a:pt x="18" y="3"/>
                  </a:cubicBezTo>
                  <a:cubicBezTo>
                    <a:pt x="25" y="4"/>
                    <a:pt x="35" y="4"/>
                    <a:pt x="40" y="5"/>
                  </a:cubicBezTo>
                  <a:cubicBezTo>
                    <a:pt x="45" y="6"/>
                    <a:pt x="44" y="7"/>
                    <a:pt x="49" y="9"/>
                  </a:cubicBezTo>
                  <a:cubicBezTo>
                    <a:pt x="54" y="11"/>
                    <a:pt x="66" y="16"/>
                    <a:pt x="72" y="17"/>
                  </a:cubicBezTo>
                  <a:cubicBezTo>
                    <a:pt x="78" y="18"/>
                    <a:pt x="81" y="17"/>
                    <a:pt x="87" y="17"/>
                  </a:cubicBezTo>
                  <a:cubicBezTo>
                    <a:pt x="93" y="17"/>
                    <a:pt x="101" y="15"/>
                    <a:pt x="106" y="15"/>
                  </a:cubicBezTo>
                  <a:cubicBezTo>
                    <a:pt x="111" y="15"/>
                    <a:pt x="114" y="17"/>
                    <a:pt x="118" y="17"/>
                  </a:cubicBezTo>
                  <a:cubicBezTo>
                    <a:pt x="122" y="17"/>
                    <a:pt x="125" y="17"/>
                    <a:pt x="130" y="18"/>
                  </a:cubicBezTo>
                  <a:cubicBezTo>
                    <a:pt x="135" y="19"/>
                    <a:pt x="139" y="19"/>
                    <a:pt x="148" y="20"/>
                  </a:cubicBezTo>
                  <a:cubicBezTo>
                    <a:pt x="157" y="21"/>
                    <a:pt x="175" y="25"/>
                    <a:pt x="183" y="26"/>
                  </a:cubicBezTo>
                  <a:cubicBezTo>
                    <a:pt x="191" y="27"/>
                    <a:pt x="192" y="27"/>
                    <a:pt x="198" y="27"/>
                  </a:cubicBezTo>
                  <a:cubicBezTo>
                    <a:pt x="204" y="27"/>
                    <a:pt x="214" y="27"/>
                    <a:pt x="220" y="27"/>
                  </a:cubicBezTo>
                  <a:cubicBezTo>
                    <a:pt x="226" y="27"/>
                    <a:pt x="232" y="25"/>
                    <a:pt x="237" y="27"/>
                  </a:cubicBezTo>
                  <a:cubicBezTo>
                    <a:pt x="242" y="29"/>
                    <a:pt x="245" y="36"/>
                    <a:pt x="249" y="38"/>
                  </a:cubicBezTo>
                  <a:cubicBezTo>
                    <a:pt x="253" y="40"/>
                    <a:pt x="257" y="38"/>
                    <a:pt x="261" y="38"/>
                  </a:cubicBezTo>
                  <a:cubicBezTo>
                    <a:pt x="265" y="38"/>
                    <a:pt x="269" y="38"/>
                    <a:pt x="273" y="39"/>
                  </a:cubicBezTo>
                  <a:cubicBezTo>
                    <a:pt x="277" y="40"/>
                    <a:pt x="282" y="40"/>
                    <a:pt x="286" y="42"/>
                  </a:cubicBezTo>
                  <a:cubicBezTo>
                    <a:pt x="290" y="44"/>
                    <a:pt x="294" y="51"/>
                    <a:pt x="300" y="53"/>
                  </a:cubicBezTo>
                  <a:cubicBezTo>
                    <a:pt x="306" y="55"/>
                    <a:pt x="317" y="56"/>
                    <a:pt x="324" y="57"/>
                  </a:cubicBezTo>
                  <a:cubicBezTo>
                    <a:pt x="331" y="58"/>
                    <a:pt x="338" y="58"/>
                    <a:pt x="345" y="60"/>
                  </a:cubicBezTo>
                  <a:cubicBezTo>
                    <a:pt x="352" y="62"/>
                    <a:pt x="355" y="66"/>
                    <a:pt x="364" y="68"/>
                  </a:cubicBezTo>
                  <a:cubicBezTo>
                    <a:pt x="373" y="70"/>
                    <a:pt x="390" y="71"/>
                    <a:pt x="400" y="71"/>
                  </a:cubicBezTo>
                  <a:cubicBezTo>
                    <a:pt x="410" y="71"/>
                    <a:pt x="420" y="71"/>
                    <a:pt x="427" y="71"/>
                  </a:cubicBezTo>
                  <a:cubicBezTo>
                    <a:pt x="434" y="71"/>
                    <a:pt x="437" y="71"/>
                    <a:pt x="442" y="71"/>
                  </a:cubicBezTo>
                  <a:cubicBezTo>
                    <a:pt x="447" y="71"/>
                    <a:pt x="453" y="71"/>
                    <a:pt x="459" y="71"/>
                  </a:cubicBezTo>
                  <a:cubicBezTo>
                    <a:pt x="465" y="71"/>
                    <a:pt x="471" y="71"/>
                    <a:pt x="477" y="72"/>
                  </a:cubicBezTo>
                  <a:cubicBezTo>
                    <a:pt x="483" y="73"/>
                    <a:pt x="489" y="77"/>
                    <a:pt x="493" y="78"/>
                  </a:cubicBezTo>
                  <a:cubicBezTo>
                    <a:pt x="497" y="79"/>
                    <a:pt x="500" y="80"/>
                    <a:pt x="504" y="81"/>
                  </a:cubicBezTo>
                  <a:cubicBezTo>
                    <a:pt x="508" y="82"/>
                    <a:pt x="515" y="83"/>
                    <a:pt x="519" y="84"/>
                  </a:cubicBezTo>
                  <a:cubicBezTo>
                    <a:pt x="523" y="85"/>
                    <a:pt x="526" y="84"/>
                    <a:pt x="531" y="86"/>
                  </a:cubicBezTo>
                  <a:cubicBezTo>
                    <a:pt x="536" y="88"/>
                    <a:pt x="540" y="96"/>
                    <a:pt x="547" y="98"/>
                  </a:cubicBezTo>
                  <a:cubicBezTo>
                    <a:pt x="554" y="100"/>
                    <a:pt x="564" y="97"/>
                    <a:pt x="571" y="99"/>
                  </a:cubicBezTo>
                  <a:cubicBezTo>
                    <a:pt x="578" y="101"/>
                    <a:pt x="582" y="108"/>
                    <a:pt x="589" y="110"/>
                  </a:cubicBezTo>
                  <a:cubicBezTo>
                    <a:pt x="596" y="112"/>
                    <a:pt x="607" y="110"/>
                    <a:pt x="613" y="111"/>
                  </a:cubicBezTo>
                  <a:cubicBezTo>
                    <a:pt x="619" y="112"/>
                    <a:pt x="619" y="115"/>
                    <a:pt x="625" y="116"/>
                  </a:cubicBezTo>
                  <a:cubicBezTo>
                    <a:pt x="631" y="117"/>
                    <a:pt x="645" y="116"/>
                    <a:pt x="652" y="116"/>
                  </a:cubicBezTo>
                  <a:cubicBezTo>
                    <a:pt x="659" y="116"/>
                    <a:pt x="657" y="117"/>
                    <a:pt x="666" y="117"/>
                  </a:cubicBezTo>
                  <a:cubicBezTo>
                    <a:pt x="675" y="117"/>
                    <a:pt x="699" y="119"/>
                    <a:pt x="708" y="119"/>
                  </a:cubicBezTo>
                  <a:cubicBezTo>
                    <a:pt x="717" y="119"/>
                    <a:pt x="714" y="119"/>
                    <a:pt x="718" y="119"/>
                  </a:cubicBezTo>
                  <a:cubicBezTo>
                    <a:pt x="722" y="119"/>
                    <a:pt x="727" y="120"/>
                    <a:pt x="733" y="120"/>
                  </a:cubicBezTo>
                  <a:cubicBezTo>
                    <a:pt x="739" y="120"/>
                    <a:pt x="747" y="120"/>
                    <a:pt x="756" y="120"/>
                  </a:cubicBezTo>
                  <a:cubicBezTo>
                    <a:pt x="765" y="120"/>
                    <a:pt x="779" y="120"/>
                    <a:pt x="789" y="120"/>
                  </a:cubicBezTo>
                  <a:cubicBezTo>
                    <a:pt x="799" y="120"/>
                    <a:pt x="811" y="122"/>
                    <a:pt x="817" y="123"/>
                  </a:cubicBezTo>
                </a:path>
              </a:pathLst>
            </a:custGeom>
            <a:noFill/>
            <a:ln w="31750" cap="flat" cmpd="sng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49" name="Freeform 9"/>
            <p:cNvSpPr>
              <a:spLocks noChangeAspect="1"/>
            </p:cNvSpPr>
            <p:nvPr/>
          </p:nvSpPr>
          <p:spPr bwMode="auto">
            <a:xfrm>
              <a:off x="4635" y="1461"/>
              <a:ext cx="155" cy="12"/>
            </a:xfrm>
            <a:custGeom>
              <a:avLst/>
              <a:gdLst>
                <a:gd name="T0" fmla="*/ 0 w 179"/>
                <a:gd name="T1" fmla="*/ 2 h 13"/>
                <a:gd name="T2" fmla="*/ 16 w 179"/>
                <a:gd name="T3" fmla="*/ 4 h 13"/>
                <a:gd name="T4" fmla="*/ 26 w 179"/>
                <a:gd name="T5" fmla="*/ 2 h 13"/>
                <a:gd name="T6" fmla="*/ 48 w 179"/>
                <a:gd name="T7" fmla="*/ 2 h 13"/>
                <a:gd name="T8" fmla="*/ 71 w 179"/>
                <a:gd name="T9" fmla="*/ 2 h 13"/>
                <a:gd name="T10" fmla="*/ 119 w 179"/>
                <a:gd name="T11" fmla="*/ 2 h 13"/>
                <a:gd name="T12" fmla="*/ 141 w 179"/>
                <a:gd name="T13" fmla="*/ 2 h 13"/>
                <a:gd name="T14" fmla="*/ 153 w 179"/>
                <a:gd name="T15" fmla="*/ 2 h 13"/>
                <a:gd name="T16" fmla="*/ 153 w 179"/>
                <a:gd name="T17" fmla="*/ 12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3"/>
                <a:gd name="T29" fmla="*/ 179 w 179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3">
                  <a:moveTo>
                    <a:pt x="0" y="2"/>
                  </a:moveTo>
                  <a:cubicBezTo>
                    <a:pt x="6" y="3"/>
                    <a:pt x="13" y="4"/>
                    <a:pt x="18" y="4"/>
                  </a:cubicBezTo>
                  <a:cubicBezTo>
                    <a:pt x="23" y="4"/>
                    <a:pt x="24" y="2"/>
                    <a:pt x="30" y="2"/>
                  </a:cubicBezTo>
                  <a:cubicBezTo>
                    <a:pt x="36" y="2"/>
                    <a:pt x="46" y="2"/>
                    <a:pt x="55" y="2"/>
                  </a:cubicBezTo>
                  <a:cubicBezTo>
                    <a:pt x="64" y="2"/>
                    <a:pt x="68" y="2"/>
                    <a:pt x="82" y="2"/>
                  </a:cubicBezTo>
                  <a:cubicBezTo>
                    <a:pt x="96" y="2"/>
                    <a:pt x="125" y="2"/>
                    <a:pt x="138" y="2"/>
                  </a:cubicBezTo>
                  <a:cubicBezTo>
                    <a:pt x="151" y="2"/>
                    <a:pt x="157" y="2"/>
                    <a:pt x="163" y="2"/>
                  </a:cubicBezTo>
                  <a:cubicBezTo>
                    <a:pt x="169" y="2"/>
                    <a:pt x="175" y="0"/>
                    <a:pt x="177" y="2"/>
                  </a:cubicBezTo>
                  <a:cubicBezTo>
                    <a:pt x="179" y="4"/>
                    <a:pt x="178" y="8"/>
                    <a:pt x="177" y="13"/>
                  </a:cubicBezTo>
                </a:path>
              </a:pathLst>
            </a:custGeom>
            <a:noFill/>
            <a:ln w="31750" cap="flat" cmpd="sng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0485" name="Text Box 10"/>
          <p:cNvSpPr txBox="1">
            <a:spLocks noChangeAspect="1" noChangeArrowheads="1"/>
          </p:cNvSpPr>
          <p:nvPr/>
        </p:nvSpPr>
        <p:spPr bwMode="auto">
          <a:xfrm>
            <a:off x="893763" y="1223963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1.0</a:t>
            </a:r>
          </a:p>
        </p:txBody>
      </p:sp>
      <p:sp>
        <p:nvSpPr>
          <p:cNvPr id="20486" name="Text Box 11"/>
          <p:cNvSpPr txBox="1">
            <a:spLocks noChangeAspect="1" noChangeArrowheads="1"/>
          </p:cNvSpPr>
          <p:nvPr/>
        </p:nvSpPr>
        <p:spPr bwMode="auto">
          <a:xfrm>
            <a:off x="893763" y="167957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0.9</a:t>
            </a:r>
          </a:p>
        </p:txBody>
      </p:sp>
      <p:sp>
        <p:nvSpPr>
          <p:cNvPr id="20487" name="Text Box 12"/>
          <p:cNvSpPr txBox="1">
            <a:spLocks noChangeAspect="1" noChangeArrowheads="1"/>
          </p:cNvSpPr>
          <p:nvPr/>
        </p:nvSpPr>
        <p:spPr bwMode="auto">
          <a:xfrm>
            <a:off x="893763" y="2135188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0.8</a:t>
            </a:r>
          </a:p>
        </p:txBody>
      </p:sp>
      <p:sp>
        <p:nvSpPr>
          <p:cNvPr id="20488" name="Text Box 13"/>
          <p:cNvSpPr txBox="1">
            <a:spLocks noChangeAspect="1" noChangeArrowheads="1"/>
          </p:cNvSpPr>
          <p:nvPr/>
        </p:nvSpPr>
        <p:spPr bwMode="auto">
          <a:xfrm>
            <a:off x="893763" y="25908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0.7</a:t>
            </a:r>
          </a:p>
        </p:txBody>
      </p:sp>
      <p:sp>
        <p:nvSpPr>
          <p:cNvPr id="20489" name="Text Box 14"/>
          <p:cNvSpPr txBox="1">
            <a:spLocks noChangeAspect="1" noChangeArrowheads="1"/>
          </p:cNvSpPr>
          <p:nvPr/>
        </p:nvSpPr>
        <p:spPr bwMode="auto">
          <a:xfrm>
            <a:off x="893763" y="304482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0.6</a:t>
            </a:r>
          </a:p>
        </p:txBody>
      </p:sp>
      <p:sp>
        <p:nvSpPr>
          <p:cNvPr id="20490" name="Text Box 15"/>
          <p:cNvSpPr txBox="1">
            <a:spLocks noChangeAspect="1" noChangeArrowheads="1"/>
          </p:cNvSpPr>
          <p:nvPr/>
        </p:nvSpPr>
        <p:spPr bwMode="auto">
          <a:xfrm>
            <a:off x="893763" y="350202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0.5</a:t>
            </a:r>
          </a:p>
        </p:txBody>
      </p:sp>
      <p:sp>
        <p:nvSpPr>
          <p:cNvPr id="20491" name="Text Box 16"/>
          <p:cNvSpPr txBox="1">
            <a:spLocks noChangeAspect="1" noChangeArrowheads="1"/>
          </p:cNvSpPr>
          <p:nvPr/>
        </p:nvSpPr>
        <p:spPr bwMode="auto">
          <a:xfrm>
            <a:off x="893763" y="4414838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0.3</a:t>
            </a:r>
          </a:p>
        </p:txBody>
      </p:sp>
      <p:sp>
        <p:nvSpPr>
          <p:cNvPr id="20492" name="Text Box 17"/>
          <p:cNvSpPr txBox="1">
            <a:spLocks noChangeAspect="1" noChangeArrowheads="1"/>
          </p:cNvSpPr>
          <p:nvPr/>
        </p:nvSpPr>
        <p:spPr bwMode="auto">
          <a:xfrm>
            <a:off x="893763" y="3957638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0.4</a:t>
            </a:r>
          </a:p>
        </p:txBody>
      </p:sp>
      <p:sp>
        <p:nvSpPr>
          <p:cNvPr id="20493" name="Text Box 18"/>
          <p:cNvSpPr txBox="1">
            <a:spLocks noChangeAspect="1" noChangeArrowheads="1"/>
          </p:cNvSpPr>
          <p:nvPr/>
        </p:nvSpPr>
        <p:spPr bwMode="auto">
          <a:xfrm>
            <a:off x="893763" y="487045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0.2</a:t>
            </a:r>
          </a:p>
        </p:txBody>
      </p:sp>
      <p:sp>
        <p:nvSpPr>
          <p:cNvPr id="20494" name="Text Box 19"/>
          <p:cNvSpPr txBox="1">
            <a:spLocks noChangeAspect="1" noChangeArrowheads="1"/>
          </p:cNvSpPr>
          <p:nvPr/>
        </p:nvSpPr>
        <p:spPr bwMode="auto">
          <a:xfrm>
            <a:off x="893763" y="532447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0.1</a:t>
            </a:r>
          </a:p>
        </p:txBody>
      </p:sp>
      <p:sp>
        <p:nvSpPr>
          <p:cNvPr id="20495" name="Text Box 20"/>
          <p:cNvSpPr txBox="1">
            <a:spLocks noChangeAspect="1" noChangeArrowheads="1"/>
          </p:cNvSpPr>
          <p:nvPr/>
        </p:nvSpPr>
        <p:spPr bwMode="auto">
          <a:xfrm>
            <a:off x="893763" y="5781675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0.0</a:t>
            </a:r>
          </a:p>
        </p:txBody>
      </p:sp>
      <p:sp>
        <p:nvSpPr>
          <p:cNvPr id="20496" name="Text Box 21"/>
          <p:cNvSpPr txBox="1">
            <a:spLocks noChangeAspect="1" noChangeArrowheads="1"/>
          </p:cNvSpPr>
          <p:nvPr/>
        </p:nvSpPr>
        <p:spPr bwMode="auto">
          <a:xfrm>
            <a:off x="1228725" y="6057900"/>
            <a:ext cx="56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 0</a:t>
            </a:r>
          </a:p>
        </p:txBody>
      </p:sp>
      <p:sp>
        <p:nvSpPr>
          <p:cNvPr id="20497" name="Text Box 22"/>
          <p:cNvSpPr txBox="1">
            <a:spLocks noChangeAspect="1" noChangeArrowheads="1"/>
          </p:cNvSpPr>
          <p:nvPr/>
        </p:nvSpPr>
        <p:spPr bwMode="auto">
          <a:xfrm>
            <a:off x="7961313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66</a:t>
            </a:r>
          </a:p>
        </p:txBody>
      </p:sp>
      <p:sp>
        <p:nvSpPr>
          <p:cNvPr id="20498" name="Text Box 23"/>
          <p:cNvSpPr txBox="1">
            <a:spLocks noChangeAspect="1" noChangeArrowheads="1"/>
          </p:cNvSpPr>
          <p:nvPr/>
        </p:nvSpPr>
        <p:spPr bwMode="auto">
          <a:xfrm>
            <a:off x="1920875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6</a:t>
            </a:r>
          </a:p>
        </p:txBody>
      </p:sp>
      <p:sp>
        <p:nvSpPr>
          <p:cNvPr id="20499" name="Text Box 24"/>
          <p:cNvSpPr txBox="1">
            <a:spLocks noChangeAspect="1" noChangeArrowheads="1"/>
          </p:cNvSpPr>
          <p:nvPr/>
        </p:nvSpPr>
        <p:spPr bwMode="auto">
          <a:xfrm>
            <a:off x="2454275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12</a:t>
            </a:r>
          </a:p>
        </p:txBody>
      </p:sp>
      <p:sp>
        <p:nvSpPr>
          <p:cNvPr id="20500" name="Text Box 25"/>
          <p:cNvSpPr txBox="1">
            <a:spLocks noChangeAspect="1" noChangeArrowheads="1"/>
          </p:cNvSpPr>
          <p:nvPr/>
        </p:nvSpPr>
        <p:spPr bwMode="auto">
          <a:xfrm>
            <a:off x="3084513" y="6070600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18</a:t>
            </a:r>
          </a:p>
        </p:txBody>
      </p:sp>
      <p:sp>
        <p:nvSpPr>
          <p:cNvPr id="20501" name="Text Box 26"/>
          <p:cNvSpPr txBox="1">
            <a:spLocks noChangeAspect="1" noChangeArrowheads="1"/>
          </p:cNvSpPr>
          <p:nvPr/>
        </p:nvSpPr>
        <p:spPr bwMode="auto">
          <a:xfrm>
            <a:off x="3702050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24</a:t>
            </a:r>
          </a:p>
        </p:txBody>
      </p:sp>
      <p:sp>
        <p:nvSpPr>
          <p:cNvPr id="20502" name="Text Box 27"/>
          <p:cNvSpPr txBox="1">
            <a:spLocks noChangeAspect="1" noChangeArrowheads="1"/>
          </p:cNvSpPr>
          <p:nvPr/>
        </p:nvSpPr>
        <p:spPr bwMode="auto">
          <a:xfrm>
            <a:off x="4318000" y="6070600"/>
            <a:ext cx="56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30</a:t>
            </a:r>
          </a:p>
        </p:txBody>
      </p:sp>
      <p:sp>
        <p:nvSpPr>
          <p:cNvPr id="20503" name="Text Box 28"/>
          <p:cNvSpPr txBox="1">
            <a:spLocks noChangeAspect="1" noChangeArrowheads="1"/>
          </p:cNvSpPr>
          <p:nvPr/>
        </p:nvSpPr>
        <p:spPr bwMode="auto">
          <a:xfrm>
            <a:off x="4921250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36</a:t>
            </a:r>
          </a:p>
        </p:txBody>
      </p:sp>
      <p:sp>
        <p:nvSpPr>
          <p:cNvPr id="20504" name="Text Box 29"/>
          <p:cNvSpPr txBox="1">
            <a:spLocks noChangeAspect="1" noChangeArrowheads="1"/>
          </p:cNvSpPr>
          <p:nvPr/>
        </p:nvSpPr>
        <p:spPr bwMode="auto">
          <a:xfrm>
            <a:off x="5522913" y="6070600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42</a:t>
            </a:r>
          </a:p>
        </p:txBody>
      </p:sp>
      <p:sp>
        <p:nvSpPr>
          <p:cNvPr id="20505" name="Text Box 30"/>
          <p:cNvSpPr txBox="1">
            <a:spLocks noChangeAspect="1" noChangeArrowheads="1"/>
          </p:cNvSpPr>
          <p:nvPr/>
        </p:nvSpPr>
        <p:spPr bwMode="auto">
          <a:xfrm>
            <a:off x="6153150" y="6070600"/>
            <a:ext cx="56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48</a:t>
            </a:r>
          </a:p>
        </p:txBody>
      </p:sp>
      <p:sp>
        <p:nvSpPr>
          <p:cNvPr id="20506" name="Text Box 31"/>
          <p:cNvSpPr txBox="1">
            <a:spLocks noChangeAspect="1" noChangeArrowheads="1"/>
          </p:cNvSpPr>
          <p:nvPr/>
        </p:nvSpPr>
        <p:spPr bwMode="auto">
          <a:xfrm>
            <a:off x="6756400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54</a:t>
            </a:r>
          </a:p>
        </p:txBody>
      </p:sp>
      <p:sp>
        <p:nvSpPr>
          <p:cNvPr id="20507" name="Text Box 32"/>
          <p:cNvSpPr txBox="1">
            <a:spLocks noChangeAspect="1" noChangeArrowheads="1"/>
          </p:cNvSpPr>
          <p:nvPr/>
        </p:nvSpPr>
        <p:spPr bwMode="auto">
          <a:xfrm>
            <a:off x="7359650" y="6070600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rgbClr val="FFFF99"/>
                </a:solidFill>
              </a:rPr>
              <a:t>60</a:t>
            </a:r>
          </a:p>
        </p:txBody>
      </p:sp>
      <p:sp>
        <p:nvSpPr>
          <p:cNvPr id="20508" name="Line 33"/>
          <p:cNvSpPr>
            <a:spLocks noChangeAspect="1" noChangeShapeType="1"/>
          </p:cNvSpPr>
          <p:nvPr/>
        </p:nvSpPr>
        <p:spPr bwMode="auto">
          <a:xfrm>
            <a:off x="1360488" y="1398588"/>
            <a:ext cx="1047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09" name="Line 34"/>
          <p:cNvSpPr>
            <a:spLocks noChangeAspect="1" noChangeShapeType="1"/>
          </p:cNvSpPr>
          <p:nvPr/>
        </p:nvSpPr>
        <p:spPr bwMode="auto">
          <a:xfrm>
            <a:off x="1360488" y="1858963"/>
            <a:ext cx="1047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10" name="Line 35"/>
          <p:cNvSpPr>
            <a:spLocks noChangeAspect="1" noChangeShapeType="1"/>
          </p:cNvSpPr>
          <p:nvPr/>
        </p:nvSpPr>
        <p:spPr bwMode="auto">
          <a:xfrm>
            <a:off x="1360488" y="2319338"/>
            <a:ext cx="1047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11" name="Line 36"/>
          <p:cNvSpPr>
            <a:spLocks noChangeAspect="1" noChangeShapeType="1"/>
          </p:cNvSpPr>
          <p:nvPr/>
        </p:nvSpPr>
        <p:spPr bwMode="auto">
          <a:xfrm>
            <a:off x="1360488" y="2779713"/>
            <a:ext cx="1047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12" name="Line 37"/>
          <p:cNvSpPr>
            <a:spLocks noChangeAspect="1" noChangeShapeType="1"/>
          </p:cNvSpPr>
          <p:nvPr/>
        </p:nvSpPr>
        <p:spPr bwMode="auto">
          <a:xfrm>
            <a:off x="1360488" y="3238500"/>
            <a:ext cx="1047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13" name="Line 38"/>
          <p:cNvSpPr>
            <a:spLocks noChangeAspect="1" noChangeShapeType="1"/>
          </p:cNvSpPr>
          <p:nvPr/>
        </p:nvSpPr>
        <p:spPr bwMode="auto">
          <a:xfrm>
            <a:off x="1360488" y="3700463"/>
            <a:ext cx="1047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14" name="Line 39"/>
          <p:cNvSpPr>
            <a:spLocks noChangeAspect="1" noChangeShapeType="1"/>
          </p:cNvSpPr>
          <p:nvPr/>
        </p:nvSpPr>
        <p:spPr bwMode="auto">
          <a:xfrm>
            <a:off x="1360488" y="4159250"/>
            <a:ext cx="1047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15" name="Line 40"/>
          <p:cNvSpPr>
            <a:spLocks noChangeAspect="1" noChangeShapeType="1"/>
          </p:cNvSpPr>
          <p:nvPr/>
        </p:nvSpPr>
        <p:spPr bwMode="auto">
          <a:xfrm>
            <a:off x="1360488" y="4619625"/>
            <a:ext cx="1047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16" name="Line 41"/>
          <p:cNvSpPr>
            <a:spLocks noChangeAspect="1" noChangeShapeType="1"/>
          </p:cNvSpPr>
          <p:nvPr/>
        </p:nvSpPr>
        <p:spPr bwMode="auto">
          <a:xfrm>
            <a:off x="1360488" y="5081588"/>
            <a:ext cx="1047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17" name="Line 42"/>
          <p:cNvSpPr>
            <a:spLocks noChangeAspect="1" noChangeShapeType="1"/>
          </p:cNvSpPr>
          <p:nvPr/>
        </p:nvSpPr>
        <p:spPr bwMode="auto">
          <a:xfrm>
            <a:off x="1360488" y="5540375"/>
            <a:ext cx="1047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18" name="Line 43"/>
          <p:cNvSpPr>
            <a:spLocks noChangeAspect="1" noChangeShapeType="1"/>
          </p:cNvSpPr>
          <p:nvPr/>
        </p:nvSpPr>
        <p:spPr bwMode="auto">
          <a:xfrm>
            <a:off x="1360488" y="6000750"/>
            <a:ext cx="1047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19" name="Line 44"/>
          <p:cNvSpPr>
            <a:spLocks noChangeAspect="1" noChangeShapeType="1"/>
          </p:cNvSpPr>
          <p:nvPr/>
        </p:nvSpPr>
        <p:spPr bwMode="auto">
          <a:xfrm rot="5400000">
            <a:off x="8135144" y="6052344"/>
            <a:ext cx="1063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20" name="Line 45"/>
          <p:cNvSpPr>
            <a:spLocks noChangeAspect="1" noChangeShapeType="1"/>
          </p:cNvSpPr>
          <p:nvPr/>
        </p:nvSpPr>
        <p:spPr bwMode="auto">
          <a:xfrm rot="5400000">
            <a:off x="2020094" y="6052344"/>
            <a:ext cx="1063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21" name="Line 46"/>
          <p:cNvSpPr>
            <a:spLocks noChangeAspect="1" noChangeShapeType="1"/>
          </p:cNvSpPr>
          <p:nvPr/>
        </p:nvSpPr>
        <p:spPr bwMode="auto">
          <a:xfrm rot="5400000">
            <a:off x="2631282" y="6052344"/>
            <a:ext cx="1063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22" name="Line 47"/>
          <p:cNvSpPr>
            <a:spLocks noChangeAspect="1" noChangeShapeType="1"/>
          </p:cNvSpPr>
          <p:nvPr/>
        </p:nvSpPr>
        <p:spPr bwMode="auto">
          <a:xfrm rot="5400000">
            <a:off x="3242469" y="6052344"/>
            <a:ext cx="1063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23" name="Line 48"/>
          <p:cNvSpPr>
            <a:spLocks noChangeAspect="1" noChangeShapeType="1"/>
          </p:cNvSpPr>
          <p:nvPr/>
        </p:nvSpPr>
        <p:spPr bwMode="auto">
          <a:xfrm rot="5400000">
            <a:off x="3853657" y="6052344"/>
            <a:ext cx="1063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24" name="Line 49"/>
          <p:cNvSpPr>
            <a:spLocks noChangeAspect="1" noChangeShapeType="1"/>
          </p:cNvSpPr>
          <p:nvPr/>
        </p:nvSpPr>
        <p:spPr bwMode="auto">
          <a:xfrm rot="5400000">
            <a:off x="4466432" y="6052344"/>
            <a:ext cx="1063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25" name="Line 50"/>
          <p:cNvSpPr>
            <a:spLocks noChangeAspect="1" noChangeShapeType="1"/>
          </p:cNvSpPr>
          <p:nvPr/>
        </p:nvSpPr>
        <p:spPr bwMode="auto">
          <a:xfrm rot="5400000">
            <a:off x="5077619" y="6052344"/>
            <a:ext cx="1063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26" name="Line 51"/>
          <p:cNvSpPr>
            <a:spLocks noChangeAspect="1" noChangeShapeType="1"/>
          </p:cNvSpPr>
          <p:nvPr/>
        </p:nvSpPr>
        <p:spPr bwMode="auto">
          <a:xfrm rot="5400000">
            <a:off x="5688807" y="6052344"/>
            <a:ext cx="1063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27" name="Line 52"/>
          <p:cNvSpPr>
            <a:spLocks noChangeAspect="1" noChangeShapeType="1"/>
          </p:cNvSpPr>
          <p:nvPr/>
        </p:nvSpPr>
        <p:spPr bwMode="auto">
          <a:xfrm rot="5400000">
            <a:off x="6301582" y="6052344"/>
            <a:ext cx="1063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28" name="Line 53"/>
          <p:cNvSpPr>
            <a:spLocks noChangeAspect="1" noChangeShapeType="1"/>
          </p:cNvSpPr>
          <p:nvPr/>
        </p:nvSpPr>
        <p:spPr bwMode="auto">
          <a:xfrm rot="5400000">
            <a:off x="6912769" y="6052344"/>
            <a:ext cx="1063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29" name="Line 54"/>
          <p:cNvSpPr>
            <a:spLocks noChangeAspect="1" noChangeShapeType="1"/>
          </p:cNvSpPr>
          <p:nvPr/>
        </p:nvSpPr>
        <p:spPr bwMode="auto">
          <a:xfrm rot="5400000">
            <a:off x="7523957" y="6052344"/>
            <a:ext cx="1063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20530" name="Group 55"/>
          <p:cNvGrpSpPr>
            <a:grpSpLocks/>
          </p:cNvGrpSpPr>
          <p:nvPr/>
        </p:nvGrpSpPr>
        <p:grpSpPr bwMode="auto">
          <a:xfrm>
            <a:off x="1465263" y="1389063"/>
            <a:ext cx="6643687" cy="1081087"/>
            <a:chOff x="923" y="875"/>
            <a:chExt cx="4185" cy="681"/>
          </a:xfrm>
        </p:grpSpPr>
        <p:sp>
          <p:nvSpPr>
            <p:cNvPr id="20541" name="Freeform 56"/>
            <p:cNvSpPr>
              <a:spLocks noChangeAspect="1"/>
            </p:cNvSpPr>
            <p:nvPr/>
          </p:nvSpPr>
          <p:spPr bwMode="auto">
            <a:xfrm>
              <a:off x="923" y="875"/>
              <a:ext cx="1177" cy="133"/>
            </a:xfrm>
            <a:custGeom>
              <a:avLst/>
              <a:gdLst>
                <a:gd name="T0" fmla="*/ 0 w 1362"/>
                <a:gd name="T1" fmla="*/ 1 h 154"/>
                <a:gd name="T2" fmla="*/ 110 w 1362"/>
                <a:gd name="T3" fmla="*/ 1 h 154"/>
                <a:gd name="T4" fmla="*/ 117 w 1362"/>
                <a:gd name="T5" fmla="*/ 7 h 154"/>
                <a:gd name="T6" fmla="*/ 138 w 1362"/>
                <a:gd name="T7" fmla="*/ 6 h 154"/>
                <a:gd name="T8" fmla="*/ 146 w 1362"/>
                <a:gd name="T9" fmla="*/ 11 h 154"/>
                <a:gd name="T10" fmla="*/ 181 w 1362"/>
                <a:gd name="T11" fmla="*/ 11 h 154"/>
                <a:gd name="T12" fmla="*/ 247 w 1362"/>
                <a:gd name="T13" fmla="*/ 12 h 154"/>
                <a:gd name="T14" fmla="*/ 281 w 1362"/>
                <a:gd name="T15" fmla="*/ 14 h 154"/>
                <a:gd name="T16" fmla="*/ 315 w 1362"/>
                <a:gd name="T17" fmla="*/ 16 h 154"/>
                <a:gd name="T18" fmla="*/ 361 w 1362"/>
                <a:gd name="T19" fmla="*/ 19 h 154"/>
                <a:gd name="T20" fmla="*/ 398 w 1362"/>
                <a:gd name="T21" fmla="*/ 22 h 154"/>
                <a:gd name="T22" fmla="*/ 441 w 1362"/>
                <a:gd name="T23" fmla="*/ 25 h 154"/>
                <a:gd name="T24" fmla="*/ 516 w 1362"/>
                <a:gd name="T25" fmla="*/ 27 h 154"/>
                <a:gd name="T26" fmla="*/ 525 w 1362"/>
                <a:gd name="T27" fmla="*/ 35 h 154"/>
                <a:gd name="T28" fmla="*/ 550 w 1362"/>
                <a:gd name="T29" fmla="*/ 35 h 154"/>
                <a:gd name="T30" fmla="*/ 563 w 1362"/>
                <a:gd name="T31" fmla="*/ 38 h 154"/>
                <a:gd name="T32" fmla="*/ 596 w 1362"/>
                <a:gd name="T33" fmla="*/ 38 h 154"/>
                <a:gd name="T34" fmla="*/ 623 w 1362"/>
                <a:gd name="T35" fmla="*/ 41 h 154"/>
                <a:gd name="T36" fmla="*/ 635 w 1362"/>
                <a:gd name="T37" fmla="*/ 43 h 154"/>
                <a:gd name="T38" fmla="*/ 661 w 1362"/>
                <a:gd name="T39" fmla="*/ 46 h 154"/>
                <a:gd name="T40" fmla="*/ 675 w 1362"/>
                <a:gd name="T41" fmla="*/ 50 h 154"/>
                <a:gd name="T42" fmla="*/ 692 w 1362"/>
                <a:gd name="T43" fmla="*/ 53 h 154"/>
                <a:gd name="T44" fmla="*/ 705 w 1362"/>
                <a:gd name="T45" fmla="*/ 55 h 154"/>
                <a:gd name="T46" fmla="*/ 727 w 1362"/>
                <a:gd name="T47" fmla="*/ 59 h 154"/>
                <a:gd name="T48" fmla="*/ 742 w 1362"/>
                <a:gd name="T49" fmla="*/ 61 h 154"/>
                <a:gd name="T50" fmla="*/ 748 w 1362"/>
                <a:gd name="T51" fmla="*/ 69 h 154"/>
                <a:gd name="T52" fmla="*/ 763 w 1362"/>
                <a:gd name="T53" fmla="*/ 68 h 154"/>
                <a:gd name="T54" fmla="*/ 770 w 1362"/>
                <a:gd name="T55" fmla="*/ 74 h 154"/>
                <a:gd name="T56" fmla="*/ 779 w 1362"/>
                <a:gd name="T57" fmla="*/ 74 h 154"/>
                <a:gd name="T58" fmla="*/ 797 w 1362"/>
                <a:gd name="T59" fmla="*/ 79 h 154"/>
                <a:gd name="T60" fmla="*/ 825 w 1362"/>
                <a:gd name="T61" fmla="*/ 81 h 154"/>
                <a:gd name="T62" fmla="*/ 840 w 1362"/>
                <a:gd name="T63" fmla="*/ 82 h 154"/>
                <a:gd name="T64" fmla="*/ 863 w 1362"/>
                <a:gd name="T65" fmla="*/ 87 h 154"/>
                <a:gd name="T66" fmla="*/ 885 w 1362"/>
                <a:gd name="T67" fmla="*/ 90 h 154"/>
                <a:gd name="T68" fmla="*/ 905 w 1362"/>
                <a:gd name="T69" fmla="*/ 95 h 154"/>
                <a:gd name="T70" fmla="*/ 913 w 1362"/>
                <a:gd name="T71" fmla="*/ 100 h 154"/>
                <a:gd name="T72" fmla="*/ 931 w 1362"/>
                <a:gd name="T73" fmla="*/ 100 h 154"/>
                <a:gd name="T74" fmla="*/ 939 w 1362"/>
                <a:gd name="T75" fmla="*/ 103 h 154"/>
                <a:gd name="T76" fmla="*/ 955 w 1362"/>
                <a:gd name="T77" fmla="*/ 107 h 154"/>
                <a:gd name="T78" fmla="*/ 986 w 1362"/>
                <a:gd name="T79" fmla="*/ 112 h 154"/>
                <a:gd name="T80" fmla="*/ 1003 w 1362"/>
                <a:gd name="T81" fmla="*/ 116 h 154"/>
                <a:gd name="T82" fmla="*/ 1015 w 1362"/>
                <a:gd name="T83" fmla="*/ 118 h 154"/>
                <a:gd name="T84" fmla="*/ 1066 w 1362"/>
                <a:gd name="T85" fmla="*/ 120 h 154"/>
                <a:gd name="T86" fmla="*/ 1079 w 1362"/>
                <a:gd name="T87" fmla="*/ 128 h 154"/>
                <a:gd name="T88" fmla="*/ 1177 w 1362"/>
                <a:gd name="T89" fmla="*/ 133 h 1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62"/>
                <a:gd name="T136" fmla="*/ 0 h 154"/>
                <a:gd name="T137" fmla="*/ 1362 w 1362"/>
                <a:gd name="T138" fmla="*/ 154 h 1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62" h="154">
                  <a:moveTo>
                    <a:pt x="0" y="1"/>
                  </a:moveTo>
                  <a:cubicBezTo>
                    <a:pt x="52" y="0"/>
                    <a:pt x="105" y="0"/>
                    <a:pt x="127" y="1"/>
                  </a:cubicBezTo>
                  <a:cubicBezTo>
                    <a:pt x="149" y="2"/>
                    <a:pt x="130" y="7"/>
                    <a:pt x="135" y="8"/>
                  </a:cubicBezTo>
                  <a:cubicBezTo>
                    <a:pt x="140" y="9"/>
                    <a:pt x="154" y="6"/>
                    <a:pt x="160" y="7"/>
                  </a:cubicBezTo>
                  <a:cubicBezTo>
                    <a:pt x="166" y="8"/>
                    <a:pt x="161" y="12"/>
                    <a:pt x="169" y="13"/>
                  </a:cubicBezTo>
                  <a:cubicBezTo>
                    <a:pt x="177" y="14"/>
                    <a:pt x="191" y="13"/>
                    <a:pt x="210" y="13"/>
                  </a:cubicBezTo>
                  <a:cubicBezTo>
                    <a:pt x="229" y="13"/>
                    <a:pt x="267" y="14"/>
                    <a:pt x="286" y="14"/>
                  </a:cubicBezTo>
                  <a:cubicBezTo>
                    <a:pt x="305" y="14"/>
                    <a:pt x="312" y="15"/>
                    <a:pt x="325" y="16"/>
                  </a:cubicBezTo>
                  <a:cubicBezTo>
                    <a:pt x="338" y="17"/>
                    <a:pt x="349" y="18"/>
                    <a:pt x="364" y="19"/>
                  </a:cubicBezTo>
                  <a:cubicBezTo>
                    <a:pt x="379" y="20"/>
                    <a:pt x="402" y="21"/>
                    <a:pt x="418" y="22"/>
                  </a:cubicBezTo>
                  <a:cubicBezTo>
                    <a:pt x="434" y="23"/>
                    <a:pt x="445" y="25"/>
                    <a:pt x="460" y="26"/>
                  </a:cubicBezTo>
                  <a:cubicBezTo>
                    <a:pt x="475" y="27"/>
                    <a:pt x="487" y="28"/>
                    <a:pt x="510" y="29"/>
                  </a:cubicBezTo>
                  <a:cubicBezTo>
                    <a:pt x="533" y="30"/>
                    <a:pt x="581" y="29"/>
                    <a:pt x="597" y="31"/>
                  </a:cubicBezTo>
                  <a:cubicBezTo>
                    <a:pt x="613" y="33"/>
                    <a:pt x="601" y="39"/>
                    <a:pt x="607" y="40"/>
                  </a:cubicBezTo>
                  <a:cubicBezTo>
                    <a:pt x="613" y="41"/>
                    <a:pt x="629" y="39"/>
                    <a:pt x="636" y="40"/>
                  </a:cubicBezTo>
                  <a:cubicBezTo>
                    <a:pt x="643" y="41"/>
                    <a:pt x="643" y="43"/>
                    <a:pt x="652" y="44"/>
                  </a:cubicBezTo>
                  <a:cubicBezTo>
                    <a:pt x="661" y="45"/>
                    <a:pt x="679" y="44"/>
                    <a:pt x="690" y="44"/>
                  </a:cubicBezTo>
                  <a:cubicBezTo>
                    <a:pt x="701" y="44"/>
                    <a:pt x="714" y="46"/>
                    <a:pt x="721" y="47"/>
                  </a:cubicBezTo>
                  <a:cubicBezTo>
                    <a:pt x="728" y="48"/>
                    <a:pt x="728" y="49"/>
                    <a:pt x="735" y="50"/>
                  </a:cubicBezTo>
                  <a:cubicBezTo>
                    <a:pt x="742" y="51"/>
                    <a:pt x="757" y="52"/>
                    <a:pt x="765" y="53"/>
                  </a:cubicBezTo>
                  <a:cubicBezTo>
                    <a:pt x="773" y="54"/>
                    <a:pt x="775" y="57"/>
                    <a:pt x="781" y="58"/>
                  </a:cubicBezTo>
                  <a:cubicBezTo>
                    <a:pt x="787" y="59"/>
                    <a:pt x="795" y="60"/>
                    <a:pt x="801" y="61"/>
                  </a:cubicBezTo>
                  <a:cubicBezTo>
                    <a:pt x="807" y="62"/>
                    <a:pt x="809" y="63"/>
                    <a:pt x="816" y="64"/>
                  </a:cubicBezTo>
                  <a:cubicBezTo>
                    <a:pt x="823" y="65"/>
                    <a:pt x="834" y="67"/>
                    <a:pt x="841" y="68"/>
                  </a:cubicBezTo>
                  <a:cubicBezTo>
                    <a:pt x="848" y="69"/>
                    <a:pt x="855" y="69"/>
                    <a:pt x="859" y="71"/>
                  </a:cubicBezTo>
                  <a:cubicBezTo>
                    <a:pt x="863" y="73"/>
                    <a:pt x="861" y="79"/>
                    <a:pt x="865" y="80"/>
                  </a:cubicBezTo>
                  <a:cubicBezTo>
                    <a:pt x="869" y="81"/>
                    <a:pt x="879" y="78"/>
                    <a:pt x="883" y="79"/>
                  </a:cubicBezTo>
                  <a:cubicBezTo>
                    <a:pt x="887" y="80"/>
                    <a:pt x="888" y="85"/>
                    <a:pt x="891" y="86"/>
                  </a:cubicBezTo>
                  <a:cubicBezTo>
                    <a:pt x="894" y="87"/>
                    <a:pt x="896" y="85"/>
                    <a:pt x="901" y="86"/>
                  </a:cubicBezTo>
                  <a:cubicBezTo>
                    <a:pt x="906" y="87"/>
                    <a:pt x="913" y="91"/>
                    <a:pt x="922" y="92"/>
                  </a:cubicBezTo>
                  <a:cubicBezTo>
                    <a:pt x="931" y="93"/>
                    <a:pt x="947" y="93"/>
                    <a:pt x="955" y="94"/>
                  </a:cubicBezTo>
                  <a:cubicBezTo>
                    <a:pt x="963" y="95"/>
                    <a:pt x="965" y="94"/>
                    <a:pt x="972" y="95"/>
                  </a:cubicBezTo>
                  <a:cubicBezTo>
                    <a:pt x="979" y="96"/>
                    <a:pt x="990" y="99"/>
                    <a:pt x="999" y="101"/>
                  </a:cubicBezTo>
                  <a:cubicBezTo>
                    <a:pt x="1008" y="103"/>
                    <a:pt x="1016" y="103"/>
                    <a:pt x="1024" y="104"/>
                  </a:cubicBezTo>
                  <a:cubicBezTo>
                    <a:pt x="1032" y="105"/>
                    <a:pt x="1042" y="108"/>
                    <a:pt x="1047" y="110"/>
                  </a:cubicBezTo>
                  <a:cubicBezTo>
                    <a:pt x="1052" y="112"/>
                    <a:pt x="1051" y="115"/>
                    <a:pt x="1056" y="116"/>
                  </a:cubicBezTo>
                  <a:cubicBezTo>
                    <a:pt x="1061" y="117"/>
                    <a:pt x="1072" y="116"/>
                    <a:pt x="1077" y="116"/>
                  </a:cubicBezTo>
                  <a:cubicBezTo>
                    <a:pt x="1082" y="116"/>
                    <a:pt x="1082" y="118"/>
                    <a:pt x="1087" y="119"/>
                  </a:cubicBezTo>
                  <a:cubicBezTo>
                    <a:pt x="1092" y="120"/>
                    <a:pt x="1096" y="122"/>
                    <a:pt x="1105" y="124"/>
                  </a:cubicBezTo>
                  <a:cubicBezTo>
                    <a:pt x="1114" y="126"/>
                    <a:pt x="1132" y="128"/>
                    <a:pt x="1141" y="130"/>
                  </a:cubicBezTo>
                  <a:cubicBezTo>
                    <a:pt x="1150" y="132"/>
                    <a:pt x="1156" y="133"/>
                    <a:pt x="1161" y="134"/>
                  </a:cubicBezTo>
                  <a:cubicBezTo>
                    <a:pt x="1166" y="135"/>
                    <a:pt x="1162" y="136"/>
                    <a:pt x="1174" y="137"/>
                  </a:cubicBezTo>
                  <a:cubicBezTo>
                    <a:pt x="1186" y="138"/>
                    <a:pt x="1221" y="137"/>
                    <a:pt x="1234" y="139"/>
                  </a:cubicBezTo>
                  <a:cubicBezTo>
                    <a:pt x="1247" y="141"/>
                    <a:pt x="1228" y="146"/>
                    <a:pt x="1249" y="148"/>
                  </a:cubicBezTo>
                  <a:cubicBezTo>
                    <a:pt x="1270" y="150"/>
                    <a:pt x="1343" y="153"/>
                    <a:pt x="1362" y="154"/>
                  </a:cubicBezTo>
                </a:path>
              </a:pathLst>
            </a:custGeom>
            <a:noFill/>
            <a:ln w="317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42" name="Freeform 57"/>
            <p:cNvSpPr>
              <a:spLocks noChangeAspect="1"/>
            </p:cNvSpPr>
            <p:nvPr/>
          </p:nvSpPr>
          <p:spPr bwMode="auto">
            <a:xfrm>
              <a:off x="2083" y="1008"/>
              <a:ext cx="1161" cy="201"/>
            </a:xfrm>
            <a:custGeom>
              <a:avLst/>
              <a:gdLst>
                <a:gd name="T0" fmla="*/ 0 w 1323"/>
                <a:gd name="T1" fmla="*/ 0 h 233"/>
                <a:gd name="T2" fmla="*/ 16 w 1323"/>
                <a:gd name="T3" fmla="*/ 4 h 233"/>
                <a:gd name="T4" fmla="*/ 58 w 1323"/>
                <a:gd name="T5" fmla="*/ 4 h 233"/>
                <a:gd name="T6" fmla="*/ 77 w 1323"/>
                <a:gd name="T7" fmla="*/ 12 h 233"/>
                <a:gd name="T8" fmla="*/ 114 w 1323"/>
                <a:gd name="T9" fmla="*/ 10 h 233"/>
                <a:gd name="T10" fmla="*/ 140 w 1323"/>
                <a:gd name="T11" fmla="*/ 12 h 233"/>
                <a:gd name="T12" fmla="*/ 154 w 1323"/>
                <a:gd name="T13" fmla="*/ 16 h 233"/>
                <a:gd name="T14" fmla="*/ 171 w 1323"/>
                <a:gd name="T15" fmla="*/ 20 h 233"/>
                <a:gd name="T16" fmla="*/ 188 w 1323"/>
                <a:gd name="T17" fmla="*/ 25 h 233"/>
                <a:gd name="T18" fmla="*/ 205 w 1323"/>
                <a:gd name="T19" fmla="*/ 28 h 233"/>
                <a:gd name="T20" fmla="*/ 214 w 1323"/>
                <a:gd name="T21" fmla="*/ 31 h 233"/>
                <a:gd name="T22" fmla="*/ 227 w 1323"/>
                <a:gd name="T23" fmla="*/ 30 h 233"/>
                <a:gd name="T24" fmla="*/ 235 w 1323"/>
                <a:gd name="T25" fmla="*/ 41 h 233"/>
                <a:gd name="T26" fmla="*/ 251 w 1323"/>
                <a:gd name="T27" fmla="*/ 39 h 233"/>
                <a:gd name="T28" fmla="*/ 272 w 1323"/>
                <a:gd name="T29" fmla="*/ 49 h 233"/>
                <a:gd name="T30" fmla="*/ 296 w 1323"/>
                <a:gd name="T31" fmla="*/ 51 h 233"/>
                <a:gd name="T32" fmla="*/ 308 w 1323"/>
                <a:gd name="T33" fmla="*/ 59 h 233"/>
                <a:gd name="T34" fmla="*/ 316 w 1323"/>
                <a:gd name="T35" fmla="*/ 62 h 233"/>
                <a:gd name="T36" fmla="*/ 333 w 1323"/>
                <a:gd name="T37" fmla="*/ 62 h 233"/>
                <a:gd name="T38" fmla="*/ 345 w 1323"/>
                <a:gd name="T39" fmla="*/ 77 h 233"/>
                <a:gd name="T40" fmla="*/ 354 w 1323"/>
                <a:gd name="T41" fmla="*/ 79 h 233"/>
                <a:gd name="T42" fmla="*/ 369 w 1323"/>
                <a:gd name="T43" fmla="*/ 79 h 233"/>
                <a:gd name="T44" fmla="*/ 383 w 1323"/>
                <a:gd name="T45" fmla="*/ 82 h 233"/>
                <a:gd name="T46" fmla="*/ 393 w 1323"/>
                <a:gd name="T47" fmla="*/ 90 h 233"/>
                <a:gd name="T48" fmla="*/ 417 w 1323"/>
                <a:gd name="T49" fmla="*/ 90 h 233"/>
                <a:gd name="T50" fmla="*/ 434 w 1323"/>
                <a:gd name="T51" fmla="*/ 93 h 233"/>
                <a:gd name="T52" fmla="*/ 469 w 1323"/>
                <a:gd name="T53" fmla="*/ 95 h 233"/>
                <a:gd name="T54" fmla="*/ 495 w 1323"/>
                <a:gd name="T55" fmla="*/ 101 h 233"/>
                <a:gd name="T56" fmla="*/ 508 w 1323"/>
                <a:gd name="T57" fmla="*/ 110 h 233"/>
                <a:gd name="T58" fmla="*/ 543 w 1323"/>
                <a:gd name="T59" fmla="*/ 111 h 233"/>
                <a:gd name="T60" fmla="*/ 551 w 1323"/>
                <a:gd name="T61" fmla="*/ 119 h 233"/>
                <a:gd name="T62" fmla="*/ 567 w 1323"/>
                <a:gd name="T63" fmla="*/ 122 h 233"/>
                <a:gd name="T64" fmla="*/ 577 w 1323"/>
                <a:gd name="T65" fmla="*/ 129 h 233"/>
                <a:gd name="T66" fmla="*/ 630 w 1323"/>
                <a:gd name="T67" fmla="*/ 129 h 233"/>
                <a:gd name="T68" fmla="*/ 637 w 1323"/>
                <a:gd name="T69" fmla="*/ 134 h 233"/>
                <a:gd name="T70" fmla="*/ 656 w 1323"/>
                <a:gd name="T71" fmla="*/ 134 h 233"/>
                <a:gd name="T72" fmla="*/ 698 w 1323"/>
                <a:gd name="T73" fmla="*/ 139 h 233"/>
                <a:gd name="T74" fmla="*/ 708 w 1323"/>
                <a:gd name="T75" fmla="*/ 150 h 233"/>
                <a:gd name="T76" fmla="*/ 748 w 1323"/>
                <a:gd name="T77" fmla="*/ 150 h 233"/>
                <a:gd name="T78" fmla="*/ 790 w 1323"/>
                <a:gd name="T79" fmla="*/ 153 h 233"/>
                <a:gd name="T80" fmla="*/ 801 w 1323"/>
                <a:gd name="T81" fmla="*/ 160 h 233"/>
                <a:gd name="T82" fmla="*/ 825 w 1323"/>
                <a:gd name="T83" fmla="*/ 158 h 233"/>
                <a:gd name="T84" fmla="*/ 838 w 1323"/>
                <a:gd name="T85" fmla="*/ 167 h 233"/>
                <a:gd name="T86" fmla="*/ 864 w 1323"/>
                <a:gd name="T87" fmla="*/ 167 h 233"/>
                <a:gd name="T88" fmla="*/ 885 w 1323"/>
                <a:gd name="T89" fmla="*/ 171 h 233"/>
                <a:gd name="T90" fmla="*/ 903 w 1323"/>
                <a:gd name="T91" fmla="*/ 173 h 233"/>
                <a:gd name="T92" fmla="*/ 940 w 1323"/>
                <a:gd name="T93" fmla="*/ 173 h 233"/>
                <a:gd name="T94" fmla="*/ 953 w 1323"/>
                <a:gd name="T95" fmla="*/ 179 h 233"/>
                <a:gd name="T96" fmla="*/ 969 w 1323"/>
                <a:gd name="T97" fmla="*/ 181 h 233"/>
                <a:gd name="T98" fmla="*/ 972 w 1323"/>
                <a:gd name="T99" fmla="*/ 189 h 233"/>
                <a:gd name="T100" fmla="*/ 993 w 1323"/>
                <a:gd name="T101" fmla="*/ 188 h 233"/>
                <a:gd name="T102" fmla="*/ 1038 w 1323"/>
                <a:gd name="T103" fmla="*/ 191 h 233"/>
                <a:gd name="T104" fmla="*/ 1046 w 1323"/>
                <a:gd name="T105" fmla="*/ 194 h 233"/>
                <a:gd name="T106" fmla="*/ 1085 w 1323"/>
                <a:gd name="T107" fmla="*/ 196 h 233"/>
                <a:gd name="T108" fmla="*/ 1140 w 1323"/>
                <a:gd name="T109" fmla="*/ 196 h 233"/>
                <a:gd name="T110" fmla="*/ 1161 w 1323"/>
                <a:gd name="T111" fmla="*/ 201 h 2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23"/>
                <a:gd name="T169" fmla="*/ 0 h 233"/>
                <a:gd name="T170" fmla="*/ 1323 w 1323"/>
                <a:gd name="T171" fmla="*/ 233 h 2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23" h="233">
                  <a:moveTo>
                    <a:pt x="0" y="0"/>
                  </a:moveTo>
                  <a:cubicBezTo>
                    <a:pt x="3" y="2"/>
                    <a:pt x="7" y="4"/>
                    <a:pt x="18" y="5"/>
                  </a:cubicBezTo>
                  <a:cubicBezTo>
                    <a:pt x="29" y="6"/>
                    <a:pt x="54" y="3"/>
                    <a:pt x="66" y="5"/>
                  </a:cubicBezTo>
                  <a:cubicBezTo>
                    <a:pt x="78" y="7"/>
                    <a:pt x="77" y="13"/>
                    <a:pt x="88" y="14"/>
                  </a:cubicBezTo>
                  <a:cubicBezTo>
                    <a:pt x="99" y="15"/>
                    <a:pt x="118" y="12"/>
                    <a:pt x="130" y="12"/>
                  </a:cubicBezTo>
                  <a:cubicBezTo>
                    <a:pt x="142" y="12"/>
                    <a:pt x="152" y="13"/>
                    <a:pt x="159" y="14"/>
                  </a:cubicBezTo>
                  <a:cubicBezTo>
                    <a:pt x="166" y="15"/>
                    <a:pt x="169" y="17"/>
                    <a:pt x="175" y="18"/>
                  </a:cubicBezTo>
                  <a:cubicBezTo>
                    <a:pt x="181" y="19"/>
                    <a:pt x="189" y="21"/>
                    <a:pt x="195" y="23"/>
                  </a:cubicBezTo>
                  <a:cubicBezTo>
                    <a:pt x="201" y="25"/>
                    <a:pt x="208" y="28"/>
                    <a:pt x="214" y="29"/>
                  </a:cubicBezTo>
                  <a:cubicBezTo>
                    <a:pt x="220" y="30"/>
                    <a:pt x="229" y="31"/>
                    <a:pt x="234" y="32"/>
                  </a:cubicBezTo>
                  <a:cubicBezTo>
                    <a:pt x="239" y="33"/>
                    <a:pt x="240" y="36"/>
                    <a:pt x="244" y="36"/>
                  </a:cubicBezTo>
                  <a:cubicBezTo>
                    <a:pt x="248" y="36"/>
                    <a:pt x="255" y="33"/>
                    <a:pt x="259" y="35"/>
                  </a:cubicBezTo>
                  <a:cubicBezTo>
                    <a:pt x="263" y="37"/>
                    <a:pt x="264" y="45"/>
                    <a:pt x="268" y="47"/>
                  </a:cubicBezTo>
                  <a:cubicBezTo>
                    <a:pt x="272" y="49"/>
                    <a:pt x="279" y="43"/>
                    <a:pt x="286" y="45"/>
                  </a:cubicBezTo>
                  <a:cubicBezTo>
                    <a:pt x="293" y="47"/>
                    <a:pt x="302" y="55"/>
                    <a:pt x="310" y="57"/>
                  </a:cubicBezTo>
                  <a:cubicBezTo>
                    <a:pt x="318" y="59"/>
                    <a:pt x="330" y="57"/>
                    <a:pt x="337" y="59"/>
                  </a:cubicBezTo>
                  <a:cubicBezTo>
                    <a:pt x="344" y="61"/>
                    <a:pt x="347" y="66"/>
                    <a:pt x="351" y="68"/>
                  </a:cubicBezTo>
                  <a:cubicBezTo>
                    <a:pt x="355" y="70"/>
                    <a:pt x="355" y="71"/>
                    <a:pt x="360" y="72"/>
                  </a:cubicBezTo>
                  <a:cubicBezTo>
                    <a:pt x="365" y="73"/>
                    <a:pt x="374" y="69"/>
                    <a:pt x="379" y="72"/>
                  </a:cubicBezTo>
                  <a:cubicBezTo>
                    <a:pt x="384" y="75"/>
                    <a:pt x="389" y="86"/>
                    <a:pt x="393" y="89"/>
                  </a:cubicBezTo>
                  <a:cubicBezTo>
                    <a:pt x="397" y="92"/>
                    <a:pt x="399" y="92"/>
                    <a:pt x="403" y="92"/>
                  </a:cubicBezTo>
                  <a:cubicBezTo>
                    <a:pt x="407" y="92"/>
                    <a:pt x="415" y="92"/>
                    <a:pt x="420" y="92"/>
                  </a:cubicBezTo>
                  <a:cubicBezTo>
                    <a:pt x="425" y="92"/>
                    <a:pt x="431" y="93"/>
                    <a:pt x="436" y="95"/>
                  </a:cubicBezTo>
                  <a:cubicBezTo>
                    <a:pt x="441" y="97"/>
                    <a:pt x="442" y="103"/>
                    <a:pt x="448" y="104"/>
                  </a:cubicBezTo>
                  <a:cubicBezTo>
                    <a:pt x="454" y="105"/>
                    <a:pt x="467" y="103"/>
                    <a:pt x="475" y="104"/>
                  </a:cubicBezTo>
                  <a:cubicBezTo>
                    <a:pt x="483" y="105"/>
                    <a:pt x="485" y="107"/>
                    <a:pt x="495" y="108"/>
                  </a:cubicBezTo>
                  <a:cubicBezTo>
                    <a:pt x="505" y="109"/>
                    <a:pt x="523" y="109"/>
                    <a:pt x="534" y="110"/>
                  </a:cubicBezTo>
                  <a:cubicBezTo>
                    <a:pt x="545" y="111"/>
                    <a:pt x="557" y="114"/>
                    <a:pt x="564" y="117"/>
                  </a:cubicBezTo>
                  <a:cubicBezTo>
                    <a:pt x="571" y="120"/>
                    <a:pt x="570" y="126"/>
                    <a:pt x="579" y="128"/>
                  </a:cubicBezTo>
                  <a:cubicBezTo>
                    <a:pt x="588" y="130"/>
                    <a:pt x="611" y="127"/>
                    <a:pt x="619" y="129"/>
                  </a:cubicBezTo>
                  <a:cubicBezTo>
                    <a:pt x="627" y="131"/>
                    <a:pt x="624" y="136"/>
                    <a:pt x="628" y="138"/>
                  </a:cubicBezTo>
                  <a:cubicBezTo>
                    <a:pt x="632" y="140"/>
                    <a:pt x="641" y="139"/>
                    <a:pt x="646" y="141"/>
                  </a:cubicBezTo>
                  <a:cubicBezTo>
                    <a:pt x="651" y="143"/>
                    <a:pt x="646" y="148"/>
                    <a:pt x="658" y="149"/>
                  </a:cubicBezTo>
                  <a:cubicBezTo>
                    <a:pt x="670" y="150"/>
                    <a:pt x="707" y="148"/>
                    <a:pt x="718" y="149"/>
                  </a:cubicBezTo>
                  <a:cubicBezTo>
                    <a:pt x="729" y="150"/>
                    <a:pt x="721" y="154"/>
                    <a:pt x="726" y="155"/>
                  </a:cubicBezTo>
                  <a:cubicBezTo>
                    <a:pt x="731" y="156"/>
                    <a:pt x="736" y="154"/>
                    <a:pt x="747" y="155"/>
                  </a:cubicBezTo>
                  <a:cubicBezTo>
                    <a:pt x="758" y="156"/>
                    <a:pt x="785" y="158"/>
                    <a:pt x="795" y="161"/>
                  </a:cubicBezTo>
                  <a:cubicBezTo>
                    <a:pt x="805" y="164"/>
                    <a:pt x="798" y="172"/>
                    <a:pt x="807" y="174"/>
                  </a:cubicBezTo>
                  <a:cubicBezTo>
                    <a:pt x="816" y="176"/>
                    <a:pt x="837" y="174"/>
                    <a:pt x="852" y="174"/>
                  </a:cubicBezTo>
                  <a:cubicBezTo>
                    <a:pt x="867" y="174"/>
                    <a:pt x="890" y="175"/>
                    <a:pt x="900" y="177"/>
                  </a:cubicBezTo>
                  <a:cubicBezTo>
                    <a:pt x="910" y="179"/>
                    <a:pt x="906" y="184"/>
                    <a:pt x="913" y="185"/>
                  </a:cubicBezTo>
                  <a:cubicBezTo>
                    <a:pt x="920" y="186"/>
                    <a:pt x="933" y="182"/>
                    <a:pt x="940" y="183"/>
                  </a:cubicBezTo>
                  <a:cubicBezTo>
                    <a:pt x="947" y="184"/>
                    <a:pt x="948" y="192"/>
                    <a:pt x="955" y="194"/>
                  </a:cubicBezTo>
                  <a:cubicBezTo>
                    <a:pt x="962" y="196"/>
                    <a:pt x="975" y="193"/>
                    <a:pt x="984" y="194"/>
                  </a:cubicBezTo>
                  <a:cubicBezTo>
                    <a:pt x="993" y="195"/>
                    <a:pt x="1002" y="197"/>
                    <a:pt x="1009" y="198"/>
                  </a:cubicBezTo>
                  <a:cubicBezTo>
                    <a:pt x="1016" y="199"/>
                    <a:pt x="1019" y="199"/>
                    <a:pt x="1029" y="200"/>
                  </a:cubicBezTo>
                  <a:cubicBezTo>
                    <a:pt x="1039" y="201"/>
                    <a:pt x="1062" y="200"/>
                    <a:pt x="1071" y="201"/>
                  </a:cubicBezTo>
                  <a:cubicBezTo>
                    <a:pt x="1080" y="202"/>
                    <a:pt x="1081" y="206"/>
                    <a:pt x="1086" y="207"/>
                  </a:cubicBezTo>
                  <a:cubicBezTo>
                    <a:pt x="1091" y="208"/>
                    <a:pt x="1100" y="208"/>
                    <a:pt x="1104" y="210"/>
                  </a:cubicBezTo>
                  <a:cubicBezTo>
                    <a:pt x="1108" y="212"/>
                    <a:pt x="1103" y="218"/>
                    <a:pt x="1108" y="219"/>
                  </a:cubicBezTo>
                  <a:cubicBezTo>
                    <a:pt x="1113" y="220"/>
                    <a:pt x="1120" y="218"/>
                    <a:pt x="1132" y="218"/>
                  </a:cubicBezTo>
                  <a:cubicBezTo>
                    <a:pt x="1144" y="218"/>
                    <a:pt x="1173" y="220"/>
                    <a:pt x="1183" y="221"/>
                  </a:cubicBezTo>
                  <a:cubicBezTo>
                    <a:pt x="1193" y="222"/>
                    <a:pt x="1183" y="224"/>
                    <a:pt x="1192" y="225"/>
                  </a:cubicBezTo>
                  <a:cubicBezTo>
                    <a:pt x="1201" y="226"/>
                    <a:pt x="1218" y="227"/>
                    <a:pt x="1236" y="227"/>
                  </a:cubicBezTo>
                  <a:cubicBezTo>
                    <a:pt x="1254" y="227"/>
                    <a:pt x="1285" y="226"/>
                    <a:pt x="1299" y="227"/>
                  </a:cubicBezTo>
                  <a:cubicBezTo>
                    <a:pt x="1313" y="228"/>
                    <a:pt x="1318" y="230"/>
                    <a:pt x="1323" y="233"/>
                  </a:cubicBezTo>
                </a:path>
              </a:pathLst>
            </a:custGeom>
            <a:noFill/>
            <a:ln w="317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43" name="Freeform 58"/>
            <p:cNvSpPr>
              <a:spLocks noChangeAspect="1"/>
            </p:cNvSpPr>
            <p:nvPr/>
          </p:nvSpPr>
          <p:spPr bwMode="auto">
            <a:xfrm>
              <a:off x="3235" y="1216"/>
              <a:ext cx="1177" cy="151"/>
            </a:xfrm>
            <a:custGeom>
              <a:avLst/>
              <a:gdLst>
                <a:gd name="T0" fmla="*/ 0 w 1352"/>
                <a:gd name="T1" fmla="*/ 0 h 175"/>
                <a:gd name="T2" fmla="*/ 36 w 1352"/>
                <a:gd name="T3" fmla="*/ 3 h 175"/>
                <a:gd name="T4" fmla="*/ 80 w 1352"/>
                <a:gd name="T5" fmla="*/ 6 h 175"/>
                <a:gd name="T6" fmla="*/ 112 w 1352"/>
                <a:gd name="T7" fmla="*/ 10 h 175"/>
                <a:gd name="T8" fmla="*/ 144 w 1352"/>
                <a:gd name="T9" fmla="*/ 13 h 175"/>
                <a:gd name="T10" fmla="*/ 175 w 1352"/>
                <a:gd name="T11" fmla="*/ 18 h 175"/>
                <a:gd name="T12" fmla="*/ 217 w 1352"/>
                <a:gd name="T13" fmla="*/ 23 h 175"/>
                <a:gd name="T14" fmla="*/ 258 w 1352"/>
                <a:gd name="T15" fmla="*/ 29 h 175"/>
                <a:gd name="T16" fmla="*/ 276 w 1352"/>
                <a:gd name="T17" fmla="*/ 32 h 175"/>
                <a:gd name="T18" fmla="*/ 331 w 1352"/>
                <a:gd name="T19" fmla="*/ 35 h 175"/>
                <a:gd name="T20" fmla="*/ 339 w 1352"/>
                <a:gd name="T21" fmla="*/ 47 h 175"/>
                <a:gd name="T22" fmla="*/ 367 w 1352"/>
                <a:gd name="T23" fmla="*/ 52 h 175"/>
                <a:gd name="T24" fmla="*/ 407 w 1352"/>
                <a:gd name="T25" fmla="*/ 53 h 175"/>
                <a:gd name="T26" fmla="*/ 420 w 1352"/>
                <a:gd name="T27" fmla="*/ 58 h 175"/>
                <a:gd name="T28" fmla="*/ 472 w 1352"/>
                <a:gd name="T29" fmla="*/ 60 h 175"/>
                <a:gd name="T30" fmla="*/ 481 w 1352"/>
                <a:gd name="T31" fmla="*/ 66 h 175"/>
                <a:gd name="T32" fmla="*/ 571 w 1352"/>
                <a:gd name="T33" fmla="*/ 68 h 175"/>
                <a:gd name="T34" fmla="*/ 602 w 1352"/>
                <a:gd name="T35" fmla="*/ 71 h 175"/>
                <a:gd name="T36" fmla="*/ 631 w 1352"/>
                <a:gd name="T37" fmla="*/ 78 h 175"/>
                <a:gd name="T38" fmla="*/ 694 w 1352"/>
                <a:gd name="T39" fmla="*/ 81 h 175"/>
                <a:gd name="T40" fmla="*/ 723 w 1352"/>
                <a:gd name="T41" fmla="*/ 88 h 175"/>
                <a:gd name="T42" fmla="*/ 736 w 1352"/>
                <a:gd name="T43" fmla="*/ 94 h 175"/>
                <a:gd name="T44" fmla="*/ 773 w 1352"/>
                <a:gd name="T45" fmla="*/ 93 h 175"/>
                <a:gd name="T46" fmla="*/ 794 w 1352"/>
                <a:gd name="T47" fmla="*/ 107 h 175"/>
                <a:gd name="T48" fmla="*/ 836 w 1352"/>
                <a:gd name="T49" fmla="*/ 114 h 175"/>
                <a:gd name="T50" fmla="*/ 874 w 1352"/>
                <a:gd name="T51" fmla="*/ 119 h 175"/>
                <a:gd name="T52" fmla="*/ 942 w 1352"/>
                <a:gd name="T53" fmla="*/ 124 h 175"/>
                <a:gd name="T54" fmla="*/ 956 w 1352"/>
                <a:gd name="T55" fmla="*/ 127 h 175"/>
                <a:gd name="T56" fmla="*/ 987 w 1352"/>
                <a:gd name="T57" fmla="*/ 127 h 175"/>
                <a:gd name="T58" fmla="*/ 997 w 1352"/>
                <a:gd name="T59" fmla="*/ 135 h 175"/>
                <a:gd name="T60" fmla="*/ 1016 w 1352"/>
                <a:gd name="T61" fmla="*/ 137 h 175"/>
                <a:gd name="T62" fmla="*/ 1073 w 1352"/>
                <a:gd name="T63" fmla="*/ 138 h 175"/>
                <a:gd name="T64" fmla="*/ 1112 w 1352"/>
                <a:gd name="T65" fmla="*/ 145 h 175"/>
                <a:gd name="T66" fmla="*/ 1138 w 1352"/>
                <a:gd name="T67" fmla="*/ 150 h 175"/>
                <a:gd name="T68" fmla="*/ 1177 w 1352"/>
                <a:gd name="T69" fmla="*/ 151 h 1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52"/>
                <a:gd name="T106" fmla="*/ 0 h 175"/>
                <a:gd name="T107" fmla="*/ 1352 w 1352"/>
                <a:gd name="T108" fmla="*/ 175 h 1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52" h="175">
                  <a:moveTo>
                    <a:pt x="0" y="0"/>
                  </a:moveTo>
                  <a:cubicBezTo>
                    <a:pt x="13" y="1"/>
                    <a:pt x="26" y="2"/>
                    <a:pt x="41" y="3"/>
                  </a:cubicBezTo>
                  <a:cubicBezTo>
                    <a:pt x="56" y="4"/>
                    <a:pt x="77" y="5"/>
                    <a:pt x="92" y="7"/>
                  </a:cubicBezTo>
                  <a:cubicBezTo>
                    <a:pt x="107" y="9"/>
                    <a:pt x="117" y="11"/>
                    <a:pt x="129" y="12"/>
                  </a:cubicBezTo>
                  <a:cubicBezTo>
                    <a:pt x="141" y="13"/>
                    <a:pt x="153" y="13"/>
                    <a:pt x="165" y="15"/>
                  </a:cubicBezTo>
                  <a:cubicBezTo>
                    <a:pt x="177" y="17"/>
                    <a:pt x="187" y="19"/>
                    <a:pt x="201" y="21"/>
                  </a:cubicBezTo>
                  <a:cubicBezTo>
                    <a:pt x="215" y="23"/>
                    <a:pt x="233" y="25"/>
                    <a:pt x="249" y="27"/>
                  </a:cubicBezTo>
                  <a:cubicBezTo>
                    <a:pt x="265" y="29"/>
                    <a:pt x="285" y="32"/>
                    <a:pt x="296" y="34"/>
                  </a:cubicBezTo>
                  <a:cubicBezTo>
                    <a:pt x="307" y="36"/>
                    <a:pt x="303" y="36"/>
                    <a:pt x="317" y="37"/>
                  </a:cubicBezTo>
                  <a:cubicBezTo>
                    <a:pt x="331" y="38"/>
                    <a:pt x="368" y="37"/>
                    <a:pt x="380" y="40"/>
                  </a:cubicBezTo>
                  <a:cubicBezTo>
                    <a:pt x="392" y="43"/>
                    <a:pt x="382" y="51"/>
                    <a:pt x="389" y="54"/>
                  </a:cubicBezTo>
                  <a:cubicBezTo>
                    <a:pt x="396" y="57"/>
                    <a:pt x="409" y="59"/>
                    <a:pt x="422" y="60"/>
                  </a:cubicBezTo>
                  <a:cubicBezTo>
                    <a:pt x="435" y="61"/>
                    <a:pt x="458" y="60"/>
                    <a:pt x="468" y="61"/>
                  </a:cubicBezTo>
                  <a:cubicBezTo>
                    <a:pt x="478" y="62"/>
                    <a:pt x="471" y="66"/>
                    <a:pt x="483" y="67"/>
                  </a:cubicBezTo>
                  <a:cubicBezTo>
                    <a:pt x="495" y="68"/>
                    <a:pt x="531" y="68"/>
                    <a:pt x="542" y="69"/>
                  </a:cubicBezTo>
                  <a:cubicBezTo>
                    <a:pt x="553" y="70"/>
                    <a:pt x="533" y="74"/>
                    <a:pt x="552" y="76"/>
                  </a:cubicBezTo>
                  <a:cubicBezTo>
                    <a:pt x="571" y="78"/>
                    <a:pt x="633" y="78"/>
                    <a:pt x="656" y="79"/>
                  </a:cubicBezTo>
                  <a:cubicBezTo>
                    <a:pt x="679" y="80"/>
                    <a:pt x="681" y="80"/>
                    <a:pt x="692" y="82"/>
                  </a:cubicBezTo>
                  <a:cubicBezTo>
                    <a:pt x="703" y="84"/>
                    <a:pt x="708" y="88"/>
                    <a:pt x="725" y="90"/>
                  </a:cubicBezTo>
                  <a:cubicBezTo>
                    <a:pt x="742" y="92"/>
                    <a:pt x="779" y="92"/>
                    <a:pt x="797" y="94"/>
                  </a:cubicBezTo>
                  <a:cubicBezTo>
                    <a:pt x="815" y="96"/>
                    <a:pt x="823" y="100"/>
                    <a:pt x="831" y="102"/>
                  </a:cubicBezTo>
                  <a:cubicBezTo>
                    <a:pt x="839" y="104"/>
                    <a:pt x="837" y="108"/>
                    <a:pt x="846" y="109"/>
                  </a:cubicBezTo>
                  <a:cubicBezTo>
                    <a:pt x="855" y="110"/>
                    <a:pt x="877" y="106"/>
                    <a:pt x="888" y="108"/>
                  </a:cubicBezTo>
                  <a:cubicBezTo>
                    <a:pt x="899" y="110"/>
                    <a:pt x="900" y="120"/>
                    <a:pt x="912" y="124"/>
                  </a:cubicBezTo>
                  <a:cubicBezTo>
                    <a:pt x="924" y="128"/>
                    <a:pt x="945" y="130"/>
                    <a:pt x="960" y="132"/>
                  </a:cubicBezTo>
                  <a:cubicBezTo>
                    <a:pt x="975" y="134"/>
                    <a:pt x="984" y="136"/>
                    <a:pt x="1004" y="138"/>
                  </a:cubicBezTo>
                  <a:cubicBezTo>
                    <a:pt x="1024" y="140"/>
                    <a:pt x="1066" y="143"/>
                    <a:pt x="1082" y="144"/>
                  </a:cubicBezTo>
                  <a:cubicBezTo>
                    <a:pt x="1098" y="145"/>
                    <a:pt x="1089" y="147"/>
                    <a:pt x="1098" y="147"/>
                  </a:cubicBezTo>
                  <a:cubicBezTo>
                    <a:pt x="1107" y="147"/>
                    <a:pt x="1126" y="145"/>
                    <a:pt x="1134" y="147"/>
                  </a:cubicBezTo>
                  <a:cubicBezTo>
                    <a:pt x="1142" y="149"/>
                    <a:pt x="1140" y="154"/>
                    <a:pt x="1145" y="156"/>
                  </a:cubicBezTo>
                  <a:cubicBezTo>
                    <a:pt x="1150" y="158"/>
                    <a:pt x="1152" y="158"/>
                    <a:pt x="1167" y="159"/>
                  </a:cubicBezTo>
                  <a:cubicBezTo>
                    <a:pt x="1182" y="160"/>
                    <a:pt x="1215" y="159"/>
                    <a:pt x="1233" y="160"/>
                  </a:cubicBezTo>
                  <a:cubicBezTo>
                    <a:pt x="1251" y="161"/>
                    <a:pt x="1265" y="166"/>
                    <a:pt x="1277" y="168"/>
                  </a:cubicBezTo>
                  <a:cubicBezTo>
                    <a:pt x="1289" y="170"/>
                    <a:pt x="1295" y="173"/>
                    <a:pt x="1307" y="174"/>
                  </a:cubicBezTo>
                  <a:cubicBezTo>
                    <a:pt x="1319" y="175"/>
                    <a:pt x="1345" y="175"/>
                    <a:pt x="1352" y="175"/>
                  </a:cubicBezTo>
                </a:path>
              </a:pathLst>
            </a:custGeom>
            <a:noFill/>
            <a:ln w="317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44" name="Freeform 59"/>
            <p:cNvSpPr>
              <a:spLocks noChangeAspect="1"/>
            </p:cNvSpPr>
            <p:nvPr/>
          </p:nvSpPr>
          <p:spPr bwMode="auto">
            <a:xfrm>
              <a:off x="4401" y="1366"/>
              <a:ext cx="707" cy="190"/>
            </a:xfrm>
            <a:custGeom>
              <a:avLst/>
              <a:gdLst>
                <a:gd name="T0" fmla="*/ 0 w 805"/>
                <a:gd name="T1" fmla="*/ 0 h 220"/>
                <a:gd name="T2" fmla="*/ 66 w 805"/>
                <a:gd name="T3" fmla="*/ 6 h 220"/>
                <a:gd name="T4" fmla="*/ 162 w 805"/>
                <a:gd name="T5" fmla="*/ 8 h 220"/>
                <a:gd name="T6" fmla="*/ 177 w 805"/>
                <a:gd name="T7" fmla="*/ 26 h 220"/>
                <a:gd name="T8" fmla="*/ 250 w 805"/>
                <a:gd name="T9" fmla="*/ 27 h 220"/>
                <a:gd name="T10" fmla="*/ 367 w 805"/>
                <a:gd name="T11" fmla="*/ 31 h 220"/>
                <a:gd name="T12" fmla="*/ 374 w 805"/>
                <a:gd name="T13" fmla="*/ 40 h 220"/>
                <a:gd name="T14" fmla="*/ 395 w 805"/>
                <a:gd name="T15" fmla="*/ 40 h 220"/>
                <a:gd name="T16" fmla="*/ 398 w 805"/>
                <a:gd name="T17" fmla="*/ 50 h 220"/>
                <a:gd name="T18" fmla="*/ 444 w 805"/>
                <a:gd name="T19" fmla="*/ 52 h 220"/>
                <a:gd name="T20" fmla="*/ 458 w 805"/>
                <a:gd name="T21" fmla="*/ 60 h 220"/>
                <a:gd name="T22" fmla="*/ 461 w 805"/>
                <a:gd name="T23" fmla="*/ 78 h 220"/>
                <a:gd name="T24" fmla="*/ 485 w 805"/>
                <a:gd name="T25" fmla="*/ 78 h 220"/>
                <a:gd name="T26" fmla="*/ 488 w 805"/>
                <a:gd name="T27" fmla="*/ 89 h 220"/>
                <a:gd name="T28" fmla="*/ 515 w 805"/>
                <a:gd name="T29" fmla="*/ 91 h 220"/>
                <a:gd name="T30" fmla="*/ 516 w 805"/>
                <a:gd name="T31" fmla="*/ 102 h 220"/>
                <a:gd name="T32" fmla="*/ 660 w 805"/>
                <a:gd name="T33" fmla="*/ 106 h 220"/>
                <a:gd name="T34" fmla="*/ 660 w 805"/>
                <a:gd name="T35" fmla="*/ 127 h 220"/>
                <a:gd name="T36" fmla="*/ 685 w 805"/>
                <a:gd name="T37" fmla="*/ 130 h 220"/>
                <a:gd name="T38" fmla="*/ 689 w 805"/>
                <a:gd name="T39" fmla="*/ 150 h 220"/>
                <a:gd name="T40" fmla="*/ 704 w 805"/>
                <a:gd name="T41" fmla="*/ 158 h 220"/>
                <a:gd name="T42" fmla="*/ 706 w 805"/>
                <a:gd name="T43" fmla="*/ 190 h 2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5"/>
                <a:gd name="T67" fmla="*/ 0 h 220"/>
                <a:gd name="T68" fmla="*/ 805 w 805"/>
                <a:gd name="T69" fmla="*/ 220 h 2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5" h="220">
                  <a:moveTo>
                    <a:pt x="0" y="0"/>
                  </a:moveTo>
                  <a:cubicBezTo>
                    <a:pt x="22" y="2"/>
                    <a:pt x="44" y="5"/>
                    <a:pt x="75" y="7"/>
                  </a:cubicBezTo>
                  <a:cubicBezTo>
                    <a:pt x="106" y="9"/>
                    <a:pt x="163" y="5"/>
                    <a:pt x="184" y="9"/>
                  </a:cubicBezTo>
                  <a:cubicBezTo>
                    <a:pt x="205" y="13"/>
                    <a:pt x="184" y="26"/>
                    <a:pt x="201" y="30"/>
                  </a:cubicBezTo>
                  <a:cubicBezTo>
                    <a:pt x="218" y="34"/>
                    <a:pt x="249" y="30"/>
                    <a:pt x="285" y="31"/>
                  </a:cubicBezTo>
                  <a:cubicBezTo>
                    <a:pt x="321" y="32"/>
                    <a:pt x="394" y="33"/>
                    <a:pt x="418" y="36"/>
                  </a:cubicBezTo>
                  <a:cubicBezTo>
                    <a:pt x="442" y="39"/>
                    <a:pt x="421" y="44"/>
                    <a:pt x="426" y="46"/>
                  </a:cubicBezTo>
                  <a:cubicBezTo>
                    <a:pt x="431" y="48"/>
                    <a:pt x="446" y="44"/>
                    <a:pt x="450" y="46"/>
                  </a:cubicBezTo>
                  <a:cubicBezTo>
                    <a:pt x="454" y="48"/>
                    <a:pt x="444" y="56"/>
                    <a:pt x="453" y="58"/>
                  </a:cubicBezTo>
                  <a:cubicBezTo>
                    <a:pt x="462" y="60"/>
                    <a:pt x="494" y="58"/>
                    <a:pt x="505" y="60"/>
                  </a:cubicBezTo>
                  <a:cubicBezTo>
                    <a:pt x="516" y="62"/>
                    <a:pt x="519" y="64"/>
                    <a:pt x="522" y="69"/>
                  </a:cubicBezTo>
                  <a:cubicBezTo>
                    <a:pt x="525" y="74"/>
                    <a:pt x="520" y="87"/>
                    <a:pt x="525" y="90"/>
                  </a:cubicBezTo>
                  <a:cubicBezTo>
                    <a:pt x="530" y="93"/>
                    <a:pt x="547" y="88"/>
                    <a:pt x="552" y="90"/>
                  </a:cubicBezTo>
                  <a:cubicBezTo>
                    <a:pt x="557" y="92"/>
                    <a:pt x="550" y="101"/>
                    <a:pt x="556" y="103"/>
                  </a:cubicBezTo>
                  <a:cubicBezTo>
                    <a:pt x="562" y="105"/>
                    <a:pt x="581" y="103"/>
                    <a:pt x="586" y="105"/>
                  </a:cubicBezTo>
                  <a:cubicBezTo>
                    <a:pt x="591" y="107"/>
                    <a:pt x="561" y="115"/>
                    <a:pt x="588" y="118"/>
                  </a:cubicBezTo>
                  <a:cubicBezTo>
                    <a:pt x="615" y="121"/>
                    <a:pt x="724" y="118"/>
                    <a:pt x="751" y="123"/>
                  </a:cubicBezTo>
                  <a:cubicBezTo>
                    <a:pt x="778" y="128"/>
                    <a:pt x="746" y="143"/>
                    <a:pt x="751" y="147"/>
                  </a:cubicBezTo>
                  <a:cubicBezTo>
                    <a:pt x="756" y="151"/>
                    <a:pt x="775" y="146"/>
                    <a:pt x="780" y="150"/>
                  </a:cubicBezTo>
                  <a:cubicBezTo>
                    <a:pt x="785" y="154"/>
                    <a:pt x="780" y="169"/>
                    <a:pt x="784" y="174"/>
                  </a:cubicBezTo>
                  <a:cubicBezTo>
                    <a:pt x="788" y="179"/>
                    <a:pt x="799" y="175"/>
                    <a:pt x="802" y="183"/>
                  </a:cubicBezTo>
                  <a:cubicBezTo>
                    <a:pt x="805" y="191"/>
                    <a:pt x="804" y="205"/>
                    <a:pt x="804" y="220"/>
                  </a:cubicBezTo>
                </a:path>
              </a:pathLst>
            </a:custGeom>
            <a:noFill/>
            <a:ln w="317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0531" name="Text Box 60"/>
          <p:cNvSpPr txBox="1">
            <a:spLocks noChangeArrowheads="1"/>
          </p:cNvSpPr>
          <p:nvPr/>
        </p:nvSpPr>
        <p:spPr bwMode="auto">
          <a:xfrm>
            <a:off x="3563938" y="6418263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/>
              <a:t>Months</a:t>
            </a:r>
            <a:endParaRPr lang="en-GB"/>
          </a:p>
        </p:txBody>
      </p:sp>
      <p:sp>
        <p:nvSpPr>
          <p:cNvPr id="20532" name="Line 61"/>
          <p:cNvSpPr>
            <a:spLocks noChangeAspect="1" noChangeShapeType="1"/>
          </p:cNvSpPr>
          <p:nvPr/>
        </p:nvSpPr>
        <p:spPr bwMode="auto">
          <a:xfrm>
            <a:off x="1444625" y="6003925"/>
            <a:ext cx="67389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33" name="Line 62"/>
          <p:cNvSpPr>
            <a:spLocks noChangeAspect="1" noChangeShapeType="1"/>
          </p:cNvSpPr>
          <p:nvPr/>
        </p:nvSpPr>
        <p:spPr bwMode="auto">
          <a:xfrm>
            <a:off x="1458913" y="1385888"/>
            <a:ext cx="0" cy="46180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34" name="Line 63"/>
          <p:cNvSpPr>
            <a:spLocks noChangeAspect="1" noChangeShapeType="1"/>
          </p:cNvSpPr>
          <p:nvPr/>
        </p:nvSpPr>
        <p:spPr bwMode="auto">
          <a:xfrm rot="5400000">
            <a:off x="1407319" y="6052344"/>
            <a:ext cx="106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35" name="Text Box 64"/>
          <p:cNvSpPr txBox="1">
            <a:spLocks noChangeArrowheads="1"/>
          </p:cNvSpPr>
          <p:nvPr/>
        </p:nvSpPr>
        <p:spPr bwMode="auto">
          <a:xfrm rot="-5400000">
            <a:off x="-319881" y="3536157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/>
              <a:t>OS probability</a:t>
            </a:r>
            <a:endParaRPr lang="en-GB"/>
          </a:p>
        </p:txBody>
      </p:sp>
      <p:sp>
        <p:nvSpPr>
          <p:cNvPr id="20536" name="Line 65"/>
          <p:cNvSpPr>
            <a:spLocks noChangeShapeType="1"/>
          </p:cNvSpPr>
          <p:nvPr/>
        </p:nvSpPr>
        <p:spPr bwMode="auto">
          <a:xfrm>
            <a:off x="6107113" y="3519488"/>
            <a:ext cx="4445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537" name="Line 66"/>
          <p:cNvSpPr>
            <a:spLocks noChangeShapeType="1"/>
          </p:cNvSpPr>
          <p:nvPr/>
        </p:nvSpPr>
        <p:spPr bwMode="auto">
          <a:xfrm>
            <a:off x="6107113" y="3968750"/>
            <a:ext cx="4445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538" name="Text Box 67"/>
          <p:cNvSpPr txBox="1">
            <a:spLocks noChangeArrowheads="1"/>
          </p:cNvSpPr>
          <p:nvPr/>
        </p:nvSpPr>
        <p:spPr bwMode="auto">
          <a:xfrm>
            <a:off x="242888" y="6424613"/>
            <a:ext cx="256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b="0"/>
              <a:t>Data cut-off: January 16, 2005</a:t>
            </a:r>
          </a:p>
        </p:txBody>
      </p:sp>
      <p:sp>
        <p:nvSpPr>
          <p:cNvPr id="20539" name="Oval 68"/>
          <p:cNvSpPr>
            <a:spLocks noChangeArrowheads="1"/>
          </p:cNvSpPr>
          <p:nvPr/>
        </p:nvSpPr>
        <p:spPr bwMode="auto">
          <a:xfrm>
            <a:off x="8077200" y="2209800"/>
            <a:ext cx="838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2.1%</a:t>
            </a:r>
          </a:p>
        </p:txBody>
      </p:sp>
      <p:sp>
        <p:nvSpPr>
          <p:cNvPr id="20540" name="Rectangle 69"/>
          <p:cNvSpPr>
            <a:spLocks noChangeArrowheads="1"/>
          </p:cNvSpPr>
          <p:nvPr/>
        </p:nvSpPr>
        <p:spPr bwMode="auto">
          <a:xfrm>
            <a:off x="3733800" y="5334000"/>
            <a:ext cx="4800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tx2"/>
                </a:solidFill>
              </a:rPr>
              <a:t>Difference is 3.2% for stage 3, HR = 0.88</a:t>
            </a:r>
          </a:p>
        </p:txBody>
      </p:sp>
    </p:spTree>
    <p:extLst>
      <p:ext uri="{BB962C8B-B14F-4D97-AF65-F5344CB8AC3E}">
        <p14:creationId xmlns:p14="http://schemas.microsoft.com/office/powerpoint/2010/main" val="66614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Residual sensory neuropathy ( all grades) with FOLFOX over time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062038" y="1828800"/>
          <a:ext cx="7575550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hart" r:id="rId4" imgW="7543768" imgH="4190989" progId="MSGraph.Chart.8">
                  <p:embed followColorScheme="full"/>
                </p:oleObj>
              </mc:Choice>
              <mc:Fallback>
                <p:oleObj name="Chart" r:id="rId4" imgW="7543768" imgH="41909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1828800"/>
                        <a:ext cx="7575550" cy="422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31800" y="1638300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Patients (%)</a:t>
            </a:r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65125" y="6034088"/>
            <a:ext cx="832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014538" algn="ctr"/>
                <a:tab pos="3386138" algn="ctr"/>
                <a:tab pos="4719638" algn="ctr"/>
                <a:tab pos="6067425" algn="ctr"/>
                <a:tab pos="7439025" algn="ctr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014538" algn="ctr"/>
                <a:tab pos="3386138" algn="ctr"/>
                <a:tab pos="4719638" algn="ctr"/>
                <a:tab pos="6067425" algn="ctr"/>
                <a:tab pos="7439025" algn="ctr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014538" algn="ctr"/>
                <a:tab pos="3386138" algn="ctr"/>
                <a:tab pos="4719638" algn="ctr"/>
                <a:tab pos="6067425" algn="ctr"/>
                <a:tab pos="7439025" algn="ctr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014538" algn="ctr"/>
                <a:tab pos="3386138" algn="ctr"/>
                <a:tab pos="4719638" algn="ctr"/>
                <a:tab pos="6067425" algn="ctr"/>
                <a:tab pos="7439025" algn="ctr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014538" algn="ctr"/>
                <a:tab pos="3386138" algn="ctr"/>
                <a:tab pos="4719638" algn="ctr"/>
                <a:tab pos="6067425" algn="ctr"/>
                <a:tab pos="7439025" algn="ctr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4538" algn="ctr"/>
                <a:tab pos="3386138" algn="ctr"/>
                <a:tab pos="4719638" algn="ctr"/>
                <a:tab pos="6067425" algn="ctr"/>
                <a:tab pos="7439025" algn="ctr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4538" algn="ctr"/>
                <a:tab pos="3386138" algn="ctr"/>
                <a:tab pos="4719638" algn="ctr"/>
                <a:tab pos="6067425" algn="ctr"/>
                <a:tab pos="7439025" algn="ctr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4538" algn="ctr"/>
                <a:tab pos="3386138" algn="ctr"/>
                <a:tab pos="4719638" algn="ctr"/>
                <a:tab pos="6067425" algn="ctr"/>
                <a:tab pos="7439025" algn="ctr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4538" algn="ctr"/>
                <a:tab pos="3386138" algn="ctr"/>
                <a:tab pos="4719638" algn="ctr"/>
                <a:tab pos="6067425" algn="ctr"/>
                <a:tab pos="7439025" algn="ctr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No. at risk	1106	1092	1058	1018	967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27200" y="12192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FF99"/>
                </a:solidFill>
              </a:rPr>
              <a:t>FU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65400" y="12192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 b="0">
              <a:latin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403600" y="12192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99"/>
                </a:solidFill>
              </a:rPr>
              <a:t>B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241800" y="12192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080000" y="12192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918200" y="12192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756400" y="1219200"/>
            <a:ext cx="6096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2800"/>
              <a:t>Rest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7518400" y="1219200"/>
            <a:ext cx="6096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727200" y="1981200"/>
            <a:ext cx="609600" cy="7620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99"/>
                </a:solidFill>
              </a:rPr>
              <a:t>LV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565400" y="19812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FF99"/>
                </a:solidFill>
              </a:rPr>
              <a:t>500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403600" y="19812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241800" y="19812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080000" y="19812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5918200" y="19812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19600" name="Rectangle 16"/>
          <p:cNvSpPr>
            <a:spLocks noChangeArrowheads="1"/>
          </p:cNvSpPr>
          <p:nvPr/>
        </p:nvSpPr>
        <p:spPr bwMode="auto">
          <a:xfrm>
            <a:off x="1752600" y="33528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99"/>
                </a:solidFill>
              </a:rPr>
              <a:t>FU</a:t>
            </a:r>
          </a:p>
        </p:txBody>
      </p:sp>
      <p:sp>
        <p:nvSpPr>
          <p:cNvPr id="1219601" name="Rectangle 17"/>
          <p:cNvSpPr>
            <a:spLocks noChangeArrowheads="1"/>
          </p:cNvSpPr>
          <p:nvPr/>
        </p:nvSpPr>
        <p:spPr bwMode="auto">
          <a:xfrm>
            <a:off x="2590800" y="33528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99"/>
                </a:solidFill>
              </a:rPr>
              <a:t>500</a:t>
            </a:r>
          </a:p>
        </p:txBody>
      </p:sp>
      <p:sp>
        <p:nvSpPr>
          <p:cNvPr id="1219602" name="Rectangle 18"/>
          <p:cNvSpPr>
            <a:spLocks noChangeArrowheads="1"/>
          </p:cNvSpPr>
          <p:nvPr/>
        </p:nvSpPr>
        <p:spPr bwMode="auto">
          <a:xfrm>
            <a:off x="3429000" y="33528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19603" name="Rectangle 19"/>
          <p:cNvSpPr>
            <a:spLocks noChangeArrowheads="1"/>
          </p:cNvSpPr>
          <p:nvPr/>
        </p:nvSpPr>
        <p:spPr bwMode="auto">
          <a:xfrm>
            <a:off x="4267200" y="33528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19604" name="Rectangle 20"/>
          <p:cNvSpPr>
            <a:spLocks noChangeArrowheads="1"/>
          </p:cNvSpPr>
          <p:nvPr/>
        </p:nvSpPr>
        <p:spPr bwMode="auto">
          <a:xfrm>
            <a:off x="6781800" y="3352800"/>
            <a:ext cx="6096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2800"/>
              <a:t>Rest</a:t>
            </a:r>
          </a:p>
        </p:txBody>
      </p:sp>
      <p:sp>
        <p:nvSpPr>
          <p:cNvPr id="1219605" name="Rectangle 21"/>
          <p:cNvSpPr>
            <a:spLocks noChangeArrowheads="1"/>
          </p:cNvSpPr>
          <p:nvPr/>
        </p:nvSpPr>
        <p:spPr bwMode="auto">
          <a:xfrm>
            <a:off x="7543800" y="3352800"/>
            <a:ext cx="609600" cy="1524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06" name="Rectangle 22"/>
          <p:cNvSpPr>
            <a:spLocks noChangeArrowheads="1"/>
          </p:cNvSpPr>
          <p:nvPr/>
        </p:nvSpPr>
        <p:spPr bwMode="auto">
          <a:xfrm>
            <a:off x="1752600" y="41148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99"/>
                </a:solidFill>
              </a:rPr>
              <a:t>LV</a:t>
            </a:r>
          </a:p>
        </p:txBody>
      </p:sp>
      <p:sp>
        <p:nvSpPr>
          <p:cNvPr id="1219607" name="Rectangle 23"/>
          <p:cNvSpPr>
            <a:spLocks noChangeArrowheads="1"/>
          </p:cNvSpPr>
          <p:nvPr/>
        </p:nvSpPr>
        <p:spPr bwMode="auto">
          <a:xfrm>
            <a:off x="2590800" y="41148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99"/>
                </a:solidFill>
              </a:rPr>
              <a:t>500</a:t>
            </a:r>
          </a:p>
        </p:txBody>
      </p:sp>
      <p:sp>
        <p:nvSpPr>
          <p:cNvPr id="1219608" name="Rectangle 24"/>
          <p:cNvSpPr>
            <a:spLocks noChangeArrowheads="1"/>
          </p:cNvSpPr>
          <p:nvPr/>
        </p:nvSpPr>
        <p:spPr bwMode="auto">
          <a:xfrm>
            <a:off x="3429000" y="41148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09" name="Rectangle 25"/>
          <p:cNvSpPr>
            <a:spLocks noChangeArrowheads="1"/>
          </p:cNvSpPr>
          <p:nvPr/>
        </p:nvSpPr>
        <p:spPr bwMode="auto">
          <a:xfrm>
            <a:off x="4267200" y="41148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10" name="Rectangle 26"/>
          <p:cNvSpPr>
            <a:spLocks noChangeArrowheads="1"/>
          </p:cNvSpPr>
          <p:nvPr/>
        </p:nvSpPr>
        <p:spPr bwMode="auto">
          <a:xfrm>
            <a:off x="1752600" y="4876800"/>
            <a:ext cx="609600" cy="7620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99"/>
                </a:solidFill>
              </a:rPr>
              <a:t>OHP</a:t>
            </a:r>
          </a:p>
        </p:txBody>
      </p:sp>
      <p:sp>
        <p:nvSpPr>
          <p:cNvPr id="1219611" name="Rectangle 27"/>
          <p:cNvSpPr>
            <a:spLocks noChangeArrowheads="1"/>
          </p:cNvSpPr>
          <p:nvPr/>
        </p:nvSpPr>
        <p:spPr bwMode="auto">
          <a:xfrm>
            <a:off x="3429000" y="4876800"/>
            <a:ext cx="609600" cy="7620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85</a:t>
            </a:r>
          </a:p>
        </p:txBody>
      </p:sp>
      <p:sp>
        <p:nvSpPr>
          <p:cNvPr id="1219612" name="Rectangle 28"/>
          <p:cNvSpPr>
            <a:spLocks noChangeArrowheads="1"/>
          </p:cNvSpPr>
          <p:nvPr/>
        </p:nvSpPr>
        <p:spPr bwMode="auto">
          <a:xfrm>
            <a:off x="5105400" y="4876800"/>
            <a:ext cx="609600" cy="7620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2hr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2540000" y="1371600"/>
            <a:ext cx="61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99"/>
                </a:solidFill>
              </a:rPr>
              <a:t>500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642938" y="5791200"/>
            <a:ext cx="811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Week      1       2        3         4        5       6        7       8</a:t>
            </a: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236538" y="2895600"/>
            <a:ext cx="914400" cy="990600"/>
          </a:xfrm>
          <a:prstGeom prst="bevel">
            <a:avLst>
              <a:gd name="adj" fmla="val 125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6000">
                <a:latin typeface="Times New Roman" pitchFamily="18" charset="0"/>
              </a:rPr>
              <a:t>R</a:t>
            </a:r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 flipV="1">
            <a:off x="642938" y="2133600"/>
            <a:ext cx="812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642938" y="3962400"/>
            <a:ext cx="914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1371600" y="228600"/>
            <a:ext cx="6983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3200">
                <a:solidFill>
                  <a:srgbClr val="FFFF00"/>
                </a:solidFill>
              </a:rPr>
              <a:t>NSABP C-07 Trial (FLOX vs. FULV)</a:t>
            </a:r>
            <a:r>
              <a:rPr lang="en-US" sz="2800"/>
              <a:t> 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1219619" name="Rectangle 35"/>
          <p:cNvSpPr>
            <a:spLocks noChangeArrowheads="1"/>
          </p:cNvSpPr>
          <p:nvPr/>
        </p:nvSpPr>
        <p:spPr bwMode="auto">
          <a:xfrm>
            <a:off x="5105400" y="33528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19620" name="Rectangle 36"/>
          <p:cNvSpPr>
            <a:spLocks noChangeArrowheads="1"/>
          </p:cNvSpPr>
          <p:nvPr/>
        </p:nvSpPr>
        <p:spPr bwMode="auto">
          <a:xfrm>
            <a:off x="5943600" y="33528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19621" name="Rectangle 37"/>
          <p:cNvSpPr>
            <a:spLocks noChangeArrowheads="1"/>
          </p:cNvSpPr>
          <p:nvPr/>
        </p:nvSpPr>
        <p:spPr bwMode="auto">
          <a:xfrm>
            <a:off x="5105400" y="41148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22" name="Rectangle 38"/>
          <p:cNvSpPr>
            <a:spLocks noChangeArrowheads="1"/>
          </p:cNvSpPr>
          <p:nvPr/>
        </p:nvSpPr>
        <p:spPr bwMode="auto">
          <a:xfrm>
            <a:off x="5943600" y="4114800"/>
            <a:ext cx="609600" cy="7620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3387725" y="2097088"/>
            <a:ext cx="58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99"/>
                </a:solidFill>
              </a:rPr>
              <a:t>2hr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8359775" y="2770188"/>
            <a:ext cx="614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x3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46600" y="6248400"/>
            <a:ext cx="398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Yothers</a:t>
            </a:r>
            <a:r>
              <a:rPr lang="en-AU" dirty="0"/>
              <a:t> </a:t>
            </a:r>
            <a:r>
              <a:rPr lang="en-AU" dirty="0" smtClean="0"/>
              <a:t>G et al. JCO 2011;29(28):3768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86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600" grpId="0" animBg="1"/>
      <p:bldP spid="1219601" grpId="0" animBg="1"/>
      <p:bldP spid="1219602" grpId="0" animBg="1"/>
      <p:bldP spid="1219603" grpId="0" animBg="1"/>
      <p:bldP spid="1219604" grpId="0" animBg="1"/>
      <p:bldP spid="1219605" grpId="0" animBg="1"/>
      <p:bldP spid="1219606" grpId="0" animBg="1"/>
      <p:bldP spid="1219607" grpId="0" animBg="1"/>
      <p:bldP spid="1219608" grpId="0" animBg="1"/>
      <p:bldP spid="1219609" grpId="0" animBg="1"/>
      <p:bldP spid="1219610" grpId="0" animBg="1"/>
      <p:bldP spid="1219611" grpId="0" animBg="1"/>
      <p:bldP spid="1219612" grpId="0" animBg="1"/>
      <p:bldP spid="1219619" grpId="0" animBg="1"/>
      <p:bldP spid="1219620" grpId="0" animBg="1"/>
      <p:bldP spid="1219621" grpId="0" animBg="1"/>
      <p:bldP spid="12196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914400"/>
            <a:ext cx="7754938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0611" name="Rectangle 3"/>
          <p:cNvSpPr>
            <a:spLocks noChangeArrowheads="1"/>
          </p:cNvSpPr>
          <p:nvPr/>
        </p:nvSpPr>
        <p:spPr bwMode="auto">
          <a:xfrm>
            <a:off x="5715000" y="1447800"/>
            <a:ext cx="3276600" cy="101917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2400"/>
              <a:t>           </a:t>
            </a:r>
            <a:r>
              <a:rPr lang="fr-FR"/>
              <a:t>Ev #        3yr DFS</a:t>
            </a:r>
          </a:p>
          <a:p>
            <a:pPr eaLnBrk="0" hangingPunct="0"/>
            <a:r>
              <a:rPr lang="fr-FR">
                <a:solidFill>
                  <a:srgbClr val="FFFF00"/>
                </a:solidFill>
              </a:rPr>
              <a:t>FLOX      272        76.5%</a:t>
            </a:r>
          </a:p>
          <a:p>
            <a:pPr eaLnBrk="0" hangingPunct="0"/>
            <a:r>
              <a:rPr lang="fr-FR">
                <a:solidFill>
                  <a:srgbClr val="00FFFF"/>
                </a:solidFill>
              </a:rPr>
              <a:t>FULV      332        71.6%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252538" y="4291013"/>
            <a:ext cx="330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400"/>
              <a:t>p &lt; 0.004</a:t>
            </a:r>
          </a:p>
          <a:p>
            <a:pPr eaLnBrk="0" hangingPunct="0"/>
            <a:r>
              <a:rPr lang="fr-FR" sz="2400"/>
              <a:t>HR: 0.79  [0.67 – 0.93]</a:t>
            </a:r>
          </a:p>
        </p:txBody>
      </p:sp>
      <p:sp>
        <p:nvSpPr>
          <p:cNvPr id="1220613" name="Rectangle 5"/>
          <p:cNvSpPr>
            <a:spLocks noChangeArrowheads="1"/>
          </p:cNvSpPr>
          <p:nvPr/>
        </p:nvSpPr>
        <p:spPr bwMode="auto">
          <a:xfrm>
            <a:off x="2743200" y="6118225"/>
            <a:ext cx="3546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FF00"/>
                </a:solidFill>
              </a:rPr>
              <a:t>21 %  risk reduction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11163" y="0"/>
            <a:ext cx="85645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sz="4000">
                <a:solidFill>
                  <a:srgbClr val="FFFF00"/>
                </a:solidFill>
              </a:rPr>
              <a:t>NSABP C-07 Trial (FLOX vs. FULV)</a:t>
            </a:r>
          </a:p>
          <a:p>
            <a:pPr algn="ctr" eaLnBrk="0" hangingPunct="0"/>
            <a:r>
              <a:rPr lang="fr-FR" sz="4000">
                <a:solidFill>
                  <a:srgbClr val="FFFF00"/>
                </a:solidFill>
              </a:rPr>
              <a:t> 3 year Disease-Free Survival</a:t>
            </a:r>
            <a:endParaRPr lang="en-US" sz="4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7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animBg="1"/>
      <p:bldP spid="12206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43000" y="1524000"/>
          <a:ext cx="7045325" cy="465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Chart" r:id="rId3" imgW="7019812" imgH="4124315" progId="MSGraph.Chart.8">
                  <p:embed followColorScheme="full"/>
                </p:oleObj>
              </mc:Choice>
              <mc:Fallback>
                <p:oleObj name="Chart" r:id="rId3" imgW="7019812" imgH="412431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0"/>
                        <a:ext cx="7045325" cy="4652963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133600" y="304800"/>
            <a:ext cx="498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chemeClr val="tx2"/>
                </a:solidFill>
              </a:rPr>
              <a:t>Gr 3 Neurotoxicity (%)</a:t>
            </a:r>
          </a:p>
        </p:txBody>
      </p:sp>
    </p:spTree>
    <p:extLst>
      <p:ext uri="{BB962C8B-B14F-4D97-AF65-F5344CB8AC3E}">
        <p14:creationId xmlns:p14="http://schemas.microsoft.com/office/powerpoint/2010/main" val="20896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NSABP C-07: 5-yr </a:t>
            </a:r>
            <a:r>
              <a:rPr lang="en-AU" dirty="0" err="1" smtClean="0"/>
              <a:t>followup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Improved DFS 69% </a:t>
            </a:r>
            <a:r>
              <a:rPr lang="en-AU" dirty="0" err="1" smtClean="0"/>
              <a:t>vs</a:t>
            </a:r>
            <a:r>
              <a:rPr lang="en-AU" dirty="0" smtClean="0"/>
              <a:t> 64%</a:t>
            </a:r>
          </a:p>
          <a:p>
            <a:r>
              <a:rPr lang="en-AU" dirty="0" smtClean="0"/>
              <a:t>No difference in OS 80% </a:t>
            </a:r>
            <a:r>
              <a:rPr lang="en-AU" dirty="0" err="1" smtClean="0"/>
              <a:t>vs</a:t>
            </a:r>
            <a:r>
              <a:rPr lang="en-AU" dirty="0" smtClean="0"/>
              <a:t> 78%</a:t>
            </a:r>
          </a:p>
          <a:p>
            <a:r>
              <a:rPr lang="en-AU" dirty="0" smtClean="0"/>
              <a:t>Toxic: </a:t>
            </a:r>
          </a:p>
          <a:p>
            <a:pPr lvl="1"/>
            <a:r>
              <a:rPr lang="en-AU" dirty="0" smtClean="0"/>
              <a:t>1.2% deaths in both arms</a:t>
            </a:r>
          </a:p>
          <a:p>
            <a:pPr lvl="1"/>
            <a:r>
              <a:rPr lang="en-AU" dirty="0" smtClean="0"/>
              <a:t>5 deaths in FLOX </a:t>
            </a:r>
            <a:r>
              <a:rPr lang="en-AU" dirty="0" err="1" smtClean="0"/>
              <a:t>grp</a:t>
            </a:r>
            <a:r>
              <a:rPr lang="en-AU" dirty="0" smtClean="0"/>
              <a:t> due to </a:t>
            </a:r>
            <a:r>
              <a:rPr lang="en-AU" dirty="0" err="1" smtClean="0"/>
              <a:t>enteropathy</a:t>
            </a:r>
            <a:endParaRPr lang="en-AU" dirty="0" smtClean="0"/>
          </a:p>
          <a:p>
            <a:pPr lvl="1"/>
            <a:r>
              <a:rPr lang="en-AU" dirty="0" smtClean="0"/>
              <a:t>Increased diarrhoea, vomiting and neuropathy</a:t>
            </a:r>
          </a:p>
          <a:p>
            <a:r>
              <a:rPr lang="en-AU" dirty="0" smtClean="0"/>
              <a:t>FLOX is more toxic and inferior c/w FOLFOX4 consistent with TREE result in the metastatic setting.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6965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?Optimal duration of chemo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708"/>
            <a:ext cx="8229600" cy="4823456"/>
          </a:xfrm>
        </p:spPr>
        <p:txBody>
          <a:bodyPr/>
          <a:lstStyle/>
          <a:p>
            <a:r>
              <a:rPr lang="en-AU" dirty="0"/>
              <a:t>SCOT: 3m </a:t>
            </a:r>
            <a:r>
              <a:rPr lang="en-AU" dirty="0" err="1"/>
              <a:t>vs</a:t>
            </a:r>
            <a:r>
              <a:rPr lang="en-AU" dirty="0"/>
              <a:t> 6m FOLFOX</a:t>
            </a:r>
            <a:endParaRPr lang="en-AU" dirty="0" smtClean="0"/>
          </a:p>
          <a:p>
            <a:r>
              <a:rPr lang="en-AU" dirty="0" smtClean="0"/>
              <a:t>Current trial looking at possibility of shortening duration of chemotherapy to 3 m to minimise </a:t>
            </a:r>
            <a:r>
              <a:rPr lang="en-AU" dirty="0" err="1" smtClean="0"/>
              <a:t>neurotox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458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051" spc="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 Light"/>
                <a:cs typeface="Helvetica Neue Light"/>
              </a:rPr>
              <a:t>Colon Cancer |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Epidemiology- Australia</a:t>
            </a: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10" name="Content Placeholder 9" descr="Horizontal bar chart showing commonly diagnosed cancer; cancer type on y axis; and number of cases on x axis"/>
          <p:cNvPicPr>
            <a:picLocks noGrp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052" y="2234936"/>
            <a:ext cx="4370540" cy="28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Horizontal bar chart showing cause of death on y-axis and number of deaths on x-axis"/>
          <p:cNvPicPr>
            <a:picLocks noGrp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73252" y="2207850"/>
            <a:ext cx="4495800" cy="282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39660" y="1628384"/>
            <a:ext cx="288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prstClr val="black"/>
                </a:solidFill>
              </a:rPr>
              <a:t>Most common cancers 2012 </a:t>
            </a:r>
            <a:endParaRPr lang="en-AU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2252" y="1630472"/>
            <a:ext cx="28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prstClr val="black"/>
                </a:solidFill>
              </a:rPr>
              <a:t>Cancer related deaths 2010 </a:t>
            </a:r>
            <a:endParaRPr lang="en-AU" b="1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8930" y="2517733"/>
            <a:ext cx="3407080" cy="263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37336" y="2505208"/>
            <a:ext cx="1966586" cy="225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" y="6601214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i="1" dirty="0" smtClean="0">
                <a:solidFill>
                  <a:prstClr val="black"/>
                </a:solidFill>
              </a:rPr>
              <a:t>Australian Institute of Health and Welfare</a:t>
            </a:r>
            <a:endParaRPr lang="en-AU" sz="1000" i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9216" y="5473874"/>
            <a:ext cx="3841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14,410 new cases diagnosed in 2010</a:t>
            </a:r>
          </a:p>
          <a:p>
            <a:r>
              <a:rPr lang="en-AU" dirty="0"/>
              <a:t>More common in Men  </a:t>
            </a:r>
            <a:r>
              <a:rPr lang="en-AU" dirty="0" smtClean="0"/>
              <a:t>1:17 </a:t>
            </a:r>
            <a:r>
              <a:rPr lang="en-AU" dirty="0"/>
              <a:t>M,  </a:t>
            </a:r>
            <a:r>
              <a:rPr lang="en-AU" dirty="0" smtClean="0"/>
              <a:t>1:26 </a:t>
            </a:r>
            <a:r>
              <a:rPr lang="en-AU" dirty="0"/>
              <a:t>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27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CALGB 89803: IFL as adjuvant treatment for stage III colon cancer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876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200" smtClean="0"/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86200" y="2057400"/>
            <a:ext cx="4800600" cy="1066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400">
                <a:solidFill>
                  <a:srgbClr val="FFFF00"/>
                </a:solidFill>
              </a:rPr>
              <a:t>5-FU/LV (Roswell Park regimen)</a:t>
            </a:r>
          </a:p>
          <a:p>
            <a:pPr algn="ctr" eaLnBrk="0" hangingPunct="0"/>
            <a:r>
              <a:rPr lang="en-GB" sz="2400">
                <a:cs typeface="Arial" charset="0"/>
              </a:rPr>
              <a:t>(32 weeks)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3200400" y="2514600"/>
            <a:ext cx="685800" cy="914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886200" y="3657600"/>
            <a:ext cx="4800600" cy="2057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400">
                <a:solidFill>
                  <a:srgbClr val="FFFF00"/>
                </a:solidFill>
              </a:rPr>
              <a:t>IFL</a:t>
            </a:r>
          </a:p>
          <a:p>
            <a:pPr algn="ctr" eaLnBrk="0" hangingPunct="0"/>
            <a:r>
              <a:rPr lang="en-GB" sz="2400"/>
              <a:t>Irinotecan 125mg/m</a:t>
            </a:r>
            <a:r>
              <a:rPr lang="en-GB" sz="1600" baseline="40000"/>
              <a:t>2</a:t>
            </a:r>
          </a:p>
          <a:p>
            <a:pPr algn="ctr" eaLnBrk="0" hangingPunct="0"/>
            <a:r>
              <a:rPr lang="en-GB" sz="2400"/>
              <a:t>LV 20mg/m</a:t>
            </a:r>
            <a:r>
              <a:rPr lang="en-GB" sz="1600" baseline="40000"/>
              <a:t>2</a:t>
            </a:r>
            <a:r>
              <a:rPr lang="en-GB" sz="2400"/>
              <a:t>, 5-FU 500mg/m</a:t>
            </a:r>
            <a:r>
              <a:rPr lang="en-GB" sz="1600" baseline="40000"/>
              <a:t>2</a:t>
            </a:r>
          </a:p>
          <a:p>
            <a:pPr algn="ctr" eaLnBrk="0" hangingPunct="0"/>
            <a:r>
              <a:rPr lang="en-GB" sz="2400"/>
              <a:t>weekly x </a:t>
            </a:r>
            <a:r>
              <a:rPr lang="en-GB" sz="2400">
                <a:cs typeface="Arial" charset="0"/>
              </a:rPr>
              <a:t>4, every 6 weeks</a:t>
            </a:r>
          </a:p>
          <a:p>
            <a:pPr algn="ctr" eaLnBrk="0" hangingPunct="0"/>
            <a:r>
              <a:rPr lang="en-GB" sz="2400">
                <a:cs typeface="Arial" charset="0"/>
              </a:rPr>
              <a:t>(30 weeks)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57200" y="2833688"/>
            <a:ext cx="2743200" cy="12160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400"/>
              <a:t>Stage III resected</a:t>
            </a:r>
          </a:p>
          <a:p>
            <a:pPr algn="ctr"/>
            <a:r>
              <a:rPr lang="en-GB" sz="2400"/>
              <a:t>CRC</a:t>
            </a:r>
          </a:p>
          <a:p>
            <a:pPr algn="ctr"/>
            <a:r>
              <a:rPr lang="en-GB" sz="2400"/>
              <a:t>(n=1264)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317875" y="6435725"/>
            <a:ext cx="5486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GB" sz="1400"/>
              <a:t>Saltz L et al. J Clin Oncol Proc ASCO 2004;22:14S (Abst 3500)</a:t>
            </a:r>
            <a:endParaRPr lang="en-US" sz="1400">
              <a:cs typeface="Times New Roman" pitchFamily="18" charset="0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rot="5400000" flipV="1">
            <a:off x="2895600" y="3733800"/>
            <a:ext cx="1295400" cy="68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148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CALGB 89803: DFS not improved with </a:t>
            </a:r>
            <a:br>
              <a:rPr lang="en-GB" smtClean="0"/>
            </a:br>
            <a:r>
              <a:rPr lang="en-GB" smtClean="0"/>
              <a:t>IFL in stage III colon cancer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712913" y="2282825"/>
          <a:ext cx="6784975" cy="337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CorelDRAW" r:id="rId4" imgW="6784560" imgH="3376800" progId="CorelDRAW.Graphic.11">
                  <p:embed/>
                </p:oleObj>
              </mc:Choice>
              <mc:Fallback>
                <p:oleObj name="CorelDRAW" r:id="rId4" imgW="6784560" imgH="33768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712913" y="2282825"/>
                        <a:ext cx="6784975" cy="337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66825" y="2122488"/>
            <a:ext cx="50165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Aft>
                <a:spcPct val="137000"/>
              </a:spcAft>
            </a:pPr>
            <a:r>
              <a:rPr lang="en-GB"/>
              <a:t>1.0</a:t>
            </a:r>
          </a:p>
          <a:p>
            <a:pPr algn="r">
              <a:spcAft>
                <a:spcPct val="137000"/>
              </a:spcAft>
            </a:pPr>
            <a:r>
              <a:rPr lang="en-GB"/>
              <a:t>0.8</a:t>
            </a:r>
          </a:p>
          <a:p>
            <a:pPr algn="r">
              <a:spcAft>
                <a:spcPct val="137000"/>
              </a:spcAft>
            </a:pPr>
            <a:r>
              <a:rPr lang="en-GB"/>
              <a:t>0.6</a:t>
            </a:r>
          </a:p>
          <a:p>
            <a:pPr algn="r">
              <a:spcAft>
                <a:spcPct val="137000"/>
              </a:spcAft>
            </a:pPr>
            <a:r>
              <a:rPr lang="en-GB"/>
              <a:t>0.4</a:t>
            </a:r>
          </a:p>
          <a:p>
            <a:pPr algn="r">
              <a:spcAft>
                <a:spcPct val="137000"/>
              </a:spcAft>
            </a:pPr>
            <a:r>
              <a:rPr lang="en-GB"/>
              <a:t>0.2</a:t>
            </a:r>
          </a:p>
          <a:p>
            <a:pPr algn="r">
              <a:spcAft>
                <a:spcPct val="137000"/>
              </a:spcAft>
            </a:pPr>
            <a:r>
              <a:rPr lang="en-GB"/>
              <a:t>0.0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19100" y="1808163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Proportion disease free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70050" y="5599113"/>
            <a:ext cx="732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71600" algn="ctr"/>
                <a:tab pos="2714625" algn="ctr"/>
                <a:tab pos="4048125" algn="ctr"/>
                <a:tab pos="5381625" algn="ctr"/>
                <a:tab pos="6705600" algn="ctr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71600" algn="ctr"/>
                <a:tab pos="2714625" algn="ctr"/>
                <a:tab pos="4048125" algn="ctr"/>
                <a:tab pos="5381625" algn="ctr"/>
                <a:tab pos="6705600" algn="ctr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71600" algn="ctr"/>
                <a:tab pos="2714625" algn="ctr"/>
                <a:tab pos="4048125" algn="ctr"/>
                <a:tab pos="5381625" algn="ctr"/>
                <a:tab pos="6705600" algn="ctr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71600" algn="ctr"/>
                <a:tab pos="2714625" algn="ctr"/>
                <a:tab pos="4048125" algn="ctr"/>
                <a:tab pos="5381625" algn="ctr"/>
                <a:tab pos="6705600" algn="ctr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71600" algn="ctr"/>
                <a:tab pos="2714625" algn="ctr"/>
                <a:tab pos="4048125" algn="ctr"/>
                <a:tab pos="5381625" algn="ctr"/>
                <a:tab pos="6705600" algn="ctr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ctr"/>
                <a:tab pos="2714625" algn="ctr"/>
                <a:tab pos="4048125" algn="ctr"/>
                <a:tab pos="5381625" algn="ctr"/>
                <a:tab pos="6705600" algn="ctr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ctr"/>
                <a:tab pos="2714625" algn="ctr"/>
                <a:tab pos="4048125" algn="ctr"/>
                <a:tab pos="5381625" algn="ctr"/>
                <a:tab pos="6705600" algn="ctr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ctr"/>
                <a:tab pos="2714625" algn="ctr"/>
                <a:tab pos="4048125" algn="ctr"/>
                <a:tab pos="5381625" algn="ctr"/>
                <a:tab pos="6705600" algn="ctr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ctr"/>
                <a:tab pos="2714625" algn="ctr"/>
                <a:tab pos="4048125" algn="ctr"/>
                <a:tab pos="5381625" algn="ctr"/>
                <a:tab pos="6705600" algn="ctr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0	12	24	36	48	60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12925" y="5884863"/>
            <a:ext cx="664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/>
              <a:t>Months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461250" y="4932363"/>
            <a:ext cx="901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p=0.80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670175" y="4437063"/>
            <a:ext cx="363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5-FU/LV (Roswell Park regimen)</a:t>
            </a:r>
          </a:p>
          <a:p>
            <a:r>
              <a:rPr lang="en-GB"/>
              <a:t>IFL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2362200" y="4610100"/>
            <a:ext cx="3143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H="1">
            <a:off x="2362200" y="4895850"/>
            <a:ext cx="314325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300413" y="6432550"/>
            <a:ext cx="5486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GB" sz="1400"/>
              <a:t>Saltz L et al. J Clin Oncol Proc ASCO 2004;22:14S (Abst 3500)</a:t>
            </a:r>
            <a:endParaRPr lang="en-US" sz="14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5335"/>
          </a:xfrm>
        </p:spPr>
        <p:txBody>
          <a:bodyPr/>
          <a:lstStyle/>
          <a:p>
            <a:r>
              <a:rPr lang="en-AU" dirty="0"/>
              <a:t>PETACC-3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54" y="2324819"/>
            <a:ext cx="7219298" cy="382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3540" y="1678488"/>
            <a:ext cx="571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/>
              <a:t>PETACC 3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695526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smtClean="0"/>
              <a:t>X-ACT trial in adjuvant treatment of Dukes’ C colon cancer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181600" y="3200400"/>
            <a:ext cx="396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eaLnBrk="0" hangingPunct="0">
              <a:buClr>
                <a:srgbClr val="FFFF00"/>
              </a:buClr>
              <a:buSzPct val="90000"/>
              <a:buFont typeface="Wingdings 2" pitchFamily="18" charset="2"/>
              <a:buChar char="ž"/>
            </a:pPr>
            <a:r>
              <a:rPr lang="en-GB" sz="2000" dirty="0">
                <a:solidFill>
                  <a:srgbClr val="FFFF00"/>
                </a:solidFill>
                <a:cs typeface="Times New Roman" pitchFamily="18" charset="0"/>
              </a:rPr>
              <a:t>1° endpoint: disease-free survival (DFS)</a:t>
            </a:r>
          </a:p>
          <a:p>
            <a:pPr marL="342900" indent="-342900" eaLnBrk="0" hangingPunct="0">
              <a:buClr>
                <a:srgbClr val="FFFF00"/>
              </a:buClr>
              <a:buSzPct val="90000"/>
              <a:buFont typeface="Wingdings 2" pitchFamily="18" charset="2"/>
              <a:buChar char="ž"/>
            </a:pPr>
            <a:r>
              <a:rPr lang="en-GB" sz="2000" dirty="0">
                <a:cs typeface="Times New Roman" pitchFamily="18" charset="0"/>
              </a:rPr>
              <a:t>2° endpoints</a:t>
            </a:r>
          </a:p>
          <a:p>
            <a:pPr marL="685800" lvl="1" indent="-341313" eaLnBrk="0" hangingPunct="0">
              <a:buClr>
                <a:schemeClr val="tx1"/>
              </a:buClr>
              <a:buSzPct val="100000"/>
              <a:buFontTx/>
              <a:buChar char="–"/>
            </a:pPr>
            <a:r>
              <a:rPr lang="en-GB" sz="2000" dirty="0">
                <a:cs typeface="Times New Roman" pitchFamily="18" charset="0"/>
              </a:rPr>
              <a:t>relapse-free survival (RFS)</a:t>
            </a:r>
          </a:p>
          <a:p>
            <a:pPr marL="685800" lvl="1" indent="-341313" eaLnBrk="0" hangingPunct="0">
              <a:buClr>
                <a:schemeClr val="tx1"/>
              </a:buClr>
              <a:buSzPct val="100000"/>
              <a:buFontTx/>
              <a:buChar char="–"/>
            </a:pPr>
            <a:r>
              <a:rPr lang="en-GB" sz="2000" dirty="0">
                <a:cs typeface="Times New Roman" pitchFamily="18" charset="0"/>
              </a:rPr>
              <a:t>overall survival</a:t>
            </a:r>
          </a:p>
          <a:p>
            <a:pPr marL="685800" lvl="1" indent="-341313" eaLnBrk="0" hangingPunct="0">
              <a:buClr>
                <a:schemeClr val="tx1"/>
              </a:buClr>
              <a:buSzPct val="100000"/>
              <a:buFontTx/>
              <a:buChar char="–"/>
            </a:pPr>
            <a:r>
              <a:rPr lang="en-GB" sz="2000" dirty="0">
                <a:cs typeface="Times New Roman" pitchFamily="18" charset="0"/>
              </a:rPr>
              <a:t>tolerability (NCIC CTG)</a:t>
            </a:r>
          </a:p>
          <a:p>
            <a:pPr marL="685800" lvl="1" indent="-341313" eaLnBrk="0" hangingPunct="0">
              <a:buClr>
                <a:schemeClr val="tx1"/>
              </a:buClr>
              <a:buSzPct val="100000"/>
              <a:buFontTx/>
              <a:buChar char="–"/>
            </a:pPr>
            <a:r>
              <a:rPr lang="en-GB" sz="2000" dirty="0" err="1">
                <a:cs typeface="Times New Roman" pitchFamily="18" charset="0"/>
              </a:rPr>
              <a:t>pharmacoeconomics</a:t>
            </a:r>
            <a:endParaRPr lang="en-GB" sz="2000" dirty="0">
              <a:cs typeface="Times New Roman" pitchFamily="18" charset="0"/>
            </a:endParaRPr>
          </a:p>
          <a:p>
            <a:pPr marL="685800" lvl="1" indent="-341313" eaLnBrk="0" hangingPunct="0">
              <a:buClr>
                <a:schemeClr val="tx1"/>
              </a:buClr>
              <a:buSzPct val="100000"/>
              <a:buFontTx/>
              <a:buChar char="–"/>
            </a:pPr>
            <a:r>
              <a:rPr lang="en-GB" sz="2000" dirty="0" err="1">
                <a:cs typeface="Times New Roman" pitchFamily="18" charset="0"/>
              </a:rPr>
              <a:t>QoL</a:t>
            </a:r>
            <a:r>
              <a:rPr lang="en-GB" sz="2000" dirty="0"/>
              <a:t>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03200" y="3238500"/>
            <a:ext cx="2895600" cy="1295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GB" sz="2000" dirty="0">
                <a:cs typeface="Times New Roman" pitchFamily="18" charset="0"/>
              </a:rPr>
              <a:t>Chemo-naïve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cs typeface="Times New Roman" pitchFamily="18" charset="0"/>
              </a:rPr>
              <a:t>Dukes’ C,</a:t>
            </a:r>
          </a:p>
          <a:p>
            <a:pPr algn="ctr"/>
            <a:r>
              <a:rPr lang="en-GB" sz="2000" dirty="0">
                <a:cs typeface="Times New Roman" pitchFamily="18" charset="0"/>
              </a:rPr>
              <a:t>resection </a:t>
            </a:r>
            <a:r>
              <a:rPr lang="en-GB" sz="2000" dirty="0">
                <a:latin typeface="Symbol" pitchFamily="18" charset="2"/>
                <a:cs typeface="Times New Roman" pitchFamily="18" charset="0"/>
              </a:rPr>
              <a:t>£</a:t>
            </a:r>
            <a:r>
              <a:rPr lang="en-GB" sz="2000" dirty="0">
                <a:cs typeface="Times New Roman" pitchFamily="18" charset="0"/>
              </a:rPr>
              <a:t>8 weeks</a:t>
            </a:r>
            <a:r>
              <a:rPr lang="en-GB" sz="2000" dirty="0">
                <a:cs typeface="Arial" charset="0"/>
              </a:rPr>
              <a:t> 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308225" y="1676400"/>
            <a:ext cx="4044950" cy="1295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GB" sz="2000" dirty="0">
                <a:cs typeface="Times New Roman" pitchFamily="18" charset="0"/>
              </a:rPr>
              <a:t>Capecitabine</a:t>
            </a:r>
          </a:p>
          <a:p>
            <a:pPr algn="ctr"/>
            <a:r>
              <a:rPr lang="en-GB" sz="2000" dirty="0">
                <a:cs typeface="Times New Roman" pitchFamily="18" charset="0"/>
              </a:rPr>
              <a:t>1</a:t>
            </a:r>
            <a:r>
              <a:rPr lang="en-GB" sz="1000" dirty="0">
                <a:cs typeface="Times New Roman" pitchFamily="18" charset="0"/>
              </a:rPr>
              <a:t> </a:t>
            </a:r>
            <a:r>
              <a:rPr lang="en-GB" sz="2000" dirty="0">
                <a:cs typeface="Times New Roman" pitchFamily="18" charset="0"/>
              </a:rPr>
              <a:t>250mg/m</a:t>
            </a:r>
            <a:r>
              <a:rPr lang="en-GB" sz="2000" baseline="30000" dirty="0">
                <a:cs typeface="Times New Roman" pitchFamily="18" charset="0"/>
              </a:rPr>
              <a:t>2</a:t>
            </a:r>
            <a:r>
              <a:rPr lang="en-GB" sz="2000" dirty="0">
                <a:cs typeface="Times New Roman" pitchFamily="18" charset="0"/>
              </a:rPr>
              <a:t> twice daily, </a:t>
            </a:r>
            <a:br>
              <a:rPr lang="en-GB" sz="2000" dirty="0">
                <a:cs typeface="Times New Roman" pitchFamily="18" charset="0"/>
              </a:rPr>
            </a:br>
            <a:r>
              <a:rPr lang="en-US" sz="2000" dirty="0"/>
              <a:t>d1</a:t>
            </a:r>
            <a:r>
              <a:rPr lang="en-US" sz="2000" dirty="0">
                <a:cs typeface="Arial" charset="0"/>
              </a:rPr>
              <a:t>–</a:t>
            </a:r>
            <a:r>
              <a:rPr lang="en-US" sz="2000" dirty="0"/>
              <a:t>14, q21d </a:t>
            </a:r>
            <a:endParaRPr lang="en-GB" sz="2000" baseline="30000" dirty="0">
              <a:cs typeface="Times New Roman" pitchFamily="18" charset="0"/>
            </a:endParaRPr>
          </a:p>
          <a:p>
            <a:pPr algn="ctr"/>
            <a:r>
              <a:rPr lang="en-GB" sz="2000" dirty="0">
                <a:cs typeface="Times New Roman" pitchFamily="18" charset="0"/>
              </a:rPr>
              <a:t>n = 1</a:t>
            </a:r>
            <a:r>
              <a:rPr lang="en-GB" sz="1000" dirty="0">
                <a:cs typeface="Times New Roman" pitchFamily="18" charset="0"/>
              </a:rPr>
              <a:t> </a:t>
            </a:r>
            <a:r>
              <a:rPr lang="en-GB" sz="2000" dirty="0">
                <a:cs typeface="Times New Roman" pitchFamily="18" charset="0"/>
              </a:rPr>
              <a:t>004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308225" y="4724400"/>
            <a:ext cx="3101975" cy="1600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cs typeface="Times New Roman" pitchFamily="18" charset="0"/>
              </a:rPr>
              <a:t>Bolus 5-FU/LV</a:t>
            </a:r>
          </a:p>
          <a:p>
            <a:pPr algn="ctr"/>
            <a:r>
              <a:rPr lang="en-US" sz="2000"/>
              <a:t>5-FU 425mg/m</a:t>
            </a:r>
            <a:r>
              <a:rPr lang="en-US" sz="2000" baseline="30000"/>
              <a:t>2</a:t>
            </a:r>
            <a:r>
              <a:rPr lang="en-US" sz="2000"/>
              <a:t> plus </a:t>
            </a:r>
            <a:br>
              <a:rPr lang="en-US" sz="2000"/>
            </a:br>
            <a:r>
              <a:rPr lang="en-US" sz="2000"/>
              <a:t>LV 20mg/m</a:t>
            </a:r>
            <a:r>
              <a:rPr lang="en-US" sz="2000" baseline="30000"/>
              <a:t>2</a:t>
            </a:r>
            <a:r>
              <a:rPr lang="en-US" sz="2000"/>
              <a:t>, d1</a:t>
            </a:r>
            <a:r>
              <a:rPr lang="en-US" sz="2000">
                <a:cs typeface="Arial" charset="0"/>
              </a:rPr>
              <a:t>–</a:t>
            </a:r>
            <a:r>
              <a:rPr lang="en-US" sz="2000"/>
              <a:t>5, q28d</a:t>
            </a:r>
            <a:endParaRPr lang="en-GB" sz="2400">
              <a:cs typeface="Times New Roman" pitchFamily="18" charset="0"/>
            </a:endParaRPr>
          </a:p>
          <a:p>
            <a:pPr algn="ctr"/>
            <a:r>
              <a:rPr lang="en-GB" sz="2000">
                <a:cs typeface="Times New Roman" pitchFamily="18" charset="0"/>
              </a:rPr>
              <a:t>n = 983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352550" y="4527550"/>
            <a:ext cx="923925" cy="9620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6200" y="2057400"/>
            <a:ext cx="1665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>
                <a:cs typeface="Arial" charset="0"/>
              </a:rPr>
              <a:t>Recruitment</a:t>
            </a:r>
          </a:p>
          <a:p>
            <a:pPr algn="ctr"/>
            <a:r>
              <a:rPr lang="en-US" sz="2000">
                <a:cs typeface="Arial" charset="0"/>
              </a:rPr>
              <a:t>1998–2001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273425" y="3657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24 weeks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1371600" y="2286000"/>
            <a:ext cx="923925" cy="9620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5410200" y="6413326"/>
            <a:ext cx="298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NEJM 2005;352:2696-704</a:t>
            </a:r>
          </a:p>
        </p:txBody>
      </p:sp>
    </p:spTree>
    <p:extLst>
      <p:ext uri="{BB962C8B-B14F-4D97-AF65-F5344CB8AC3E}">
        <p14:creationId xmlns:p14="http://schemas.microsoft.com/office/powerpoint/2010/main" val="3159995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57200" y="19812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 2" pitchFamily="18" charset="2"/>
              <a:buNone/>
            </a:pPr>
            <a:endParaRPr lang="en-GB" sz="240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 2" pitchFamily="18" charset="2"/>
              <a:buChar char="ž"/>
            </a:pPr>
            <a:endParaRPr lang="en-GB" sz="240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 2" pitchFamily="18" charset="2"/>
              <a:buChar char="ž"/>
            </a:pPr>
            <a:endParaRPr lang="en-GB" sz="240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 2" pitchFamily="18" charset="2"/>
              <a:buChar char="ž"/>
            </a:pPr>
            <a:endParaRPr lang="en-GB" sz="240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 2" pitchFamily="18" charset="2"/>
              <a:buChar char="ž"/>
            </a:pPr>
            <a:endParaRPr lang="en-GB" sz="240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 2" pitchFamily="18" charset="2"/>
              <a:buChar char="ž"/>
            </a:pPr>
            <a:endParaRPr lang="en-GB" sz="240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 2" pitchFamily="18" charset="2"/>
              <a:buChar char="ž"/>
            </a:pPr>
            <a:endParaRPr lang="en-GB" sz="240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 2" pitchFamily="18" charset="2"/>
              <a:buChar char="ž"/>
            </a:pPr>
            <a:endParaRPr lang="en-GB" sz="240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 2" pitchFamily="18" charset="2"/>
              <a:buChar char="ž"/>
            </a:pPr>
            <a:endParaRPr lang="en-GB" sz="240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 2" pitchFamily="18" charset="2"/>
              <a:buChar char="ž"/>
            </a:pPr>
            <a:endParaRPr lang="en-GB" sz="240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 2" pitchFamily="18" charset="2"/>
              <a:buNone/>
            </a:pPr>
            <a:endParaRPr lang="en-GB" sz="210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 2" pitchFamily="18" charset="2"/>
              <a:buChar char="ž"/>
            </a:pPr>
            <a:r>
              <a:rPr lang="en-GB" sz="2100"/>
              <a:t>Confirmed by per protocol analysis, HR 0.89 (95% CI 0.76-1.04)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619250" y="1857375"/>
          <a:ext cx="6577013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CorelDRAW" r:id="rId3" imgW="6577200" imgH="3730320" progId="CorelDRAW.Graphic.11">
                  <p:embed/>
                </p:oleObj>
              </mc:Choice>
              <mc:Fallback>
                <p:oleObj name="CorelDRAW" r:id="rId3" imgW="6577200" imgH="373032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619250" y="1857375"/>
                        <a:ext cx="6577013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Primary endpoint met </a:t>
            </a:r>
            <a:br>
              <a:rPr lang="en-GB" smtClean="0"/>
            </a:br>
            <a:r>
              <a:rPr lang="en-GB" smtClean="0"/>
              <a:t>and trend to superior DFS (ITT)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74750" y="1704975"/>
            <a:ext cx="5016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Aft>
                <a:spcPct val="335000"/>
              </a:spcAft>
            </a:pPr>
            <a:r>
              <a:rPr lang="en-GB"/>
              <a:t>1.0</a:t>
            </a:r>
          </a:p>
          <a:p>
            <a:pPr algn="r">
              <a:spcAft>
                <a:spcPct val="335000"/>
              </a:spcAft>
            </a:pPr>
            <a:r>
              <a:rPr lang="en-GB"/>
              <a:t>0.8</a:t>
            </a:r>
          </a:p>
          <a:p>
            <a:pPr algn="r">
              <a:spcAft>
                <a:spcPct val="335000"/>
              </a:spcAft>
            </a:pPr>
            <a:r>
              <a:rPr lang="en-GB"/>
              <a:t>0.6</a:t>
            </a:r>
          </a:p>
          <a:p>
            <a:pPr algn="r">
              <a:spcAft>
                <a:spcPct val="335000"/>
              </a:spcAft>
            </a:pPr>
            <a:r>
              <a:rPr lang="en-GB"/>
              <a:t>0.4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74800" y="5553075"/>
            <a:ext cx="705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0	1	2	3	4	5	6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37075" y="5884863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/>
              <a:t>Years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 rot="-5400000">
            <a:off x="-299243" y="3490118"/>
            <a:ext cx="250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Estimated probability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029200" y="2895600"/>
            <a:ext cx="3340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>
                <a:solidFill>
                  <a:schemeClr val="tx2"/>
                </a:solidFill>
              </a:rPr>
              <a:t>HR = 0.87 (95% CI: 0.75–1.00)</a:t>
            </a:r>
            <a:br>
              <a:rPr lang="en-GB">
                <a:solidFill>
                  <a:schemeClr val="tx2"/>
                </a:solidFill>
              </a:rPr>
            </a:br>
            <a:r>
              <a:rPr lang="en-GB">
                <a:solidFill>
                  <a:schemeClr val="tx2"/>
                </a:solidFill>
              </a:rPr>
              <a:t>p=0.0528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559300" y="1612900"/>
            <a:ext cx="41703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			3-year</a:t>
            </a:r>
          </a:p>
          <a:p>
            <a:r>
              <a:rPr lang="en-GB" dirty="0"/>
              <a:t>Capecitabine (n=1</a:t>
            </a:r>
            <a:r>
              <a:rPr lang="en-GB" sz="500" dirty="0"/>
              <a:t> </a:t>
            </a:r>
            <a:r>
              <a:rPr lang="en-GB" dirty="0"/>
              <a:t>004)	64.2%</a:t>
            </a:r>
          </a:p>
          <a:p>
            <a:r>
              <a:rPr lang="en-GB" dirty="0"/>
              <a:t>5-FU/LV (n=983)		60.6%</a:t>
            </a:r>
          </a:p>
          <a:p>
            <a:endParaRPr lang="en-GB" dirty="0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4302125" y="2076450"/>
            <a:ext cx="25558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4306888" y="2359025"/>
            <a:ext cx="2555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30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Superior relapse-free survival (ITT)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 rot="-5400000">
            <a:off x="-299243" y="3490118"/>
            <a:ext cx="250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Estimated probability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614488" y="1860550"/>
          <a:ext cx="6577012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CorelDRAW" r:id="rId3" imgW="6577200" imgH="3730320" progId="CorelDRAW.Graphic.11">
                  <p:embed/>
                </p:oleObj>
              </mc:Choice>
              <mc:Fallback>
                <p:oleObj name="CorelDRAW" r:id="rId3" imgW="6577200" imgH="373032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614488" y="1860550"/>
                        <a:ext cx="6577012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59300" y="1612900"/>
            <a:ext cx="42592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			3-year</a:t>
            </a:r>
          </a:p>
          <a:p>
            <a:r>
              <a:rPr lang="en-GB" dirty="0"/>
              <a:t>Capecitabine (n=1</a:t>
            </a:r>
            <a:r>
              <a:rPr lang="en-GB" sz="500" dirty="0"/>
              <a:t> </a:t>
            </a:r>
            <a:r>
              <a:rPr lang="en-GB" dirty="0"/>
              <a:t>004)	65.5%</a:t>
            </a:r>
          </a:p>
          <a:p>
            <a:r>
              <a:rPr lang="en-GB" dirty="0"/>
              <a:t>5-FU/LV (n=983)		61.9%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4302125" y="2089150"/>
            <a:ext cx="25558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4306888" y="2371725"/>
            <a:ext cx="2555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574800" y="5553075"/>
            <a:ext cx="705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0	1	2	3	4	5	6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537075" y="5884863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/>
              <a:t>Years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174750" y="1704975"/>
            <a:ext cx="5016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Aft>
                <a:spcPct val="335000"/>
              </a:spcAft>
            </a:pPr>
            <a:r>
              <a:rPr lang="en-GB"/>
              <a:t>1.0</a:t>
            </a:r>
          </a:p>
          <a:p>
            <a:pPr algn="r">
              <a:spcAft>
                <a:spcPct val="335000"/>
              </a:spcAft>
            </a:pPr>
            <a:r>
              <a:rPr lang="en-GB"/>
              <a:t>0.8</a:t>
            </a:r>
          </a:p>
          <a:p>
            <a:pPr algn="r">
              <a:spcAft>
                <a:spcPct val="335000"/>
              </a:spcAft>
            </a:pPr>
            <a:r>
              <a:rPr lang="en-GB"/>
              <a:t>0.6</a:t>
            </a:r>
          </a:p>
          <a:p>
            <a:pPr algn="r">
              <a:spcAft>
                <a:spcPct val="335000"/>
              </a:spcAft>
            </a:pPr>
            <a:r>
              <a:rPr lang="en-GB"/>
              <a:t>0.4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029200" y="2895600"/>
            <a:ext cx="3340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>
                <a:solidFill>
                  <a:schemeClr val="tx2"/>
                </a:solidFill>
              </a:rPr>
              <a:t>HR = 0.86 (95% CI: 0.74–0.99)</a:t>
            </a:r>
            <a:br>
              <a:rPr lang="en-GB">
                <a:solidFill>
                  <a:schemeClr val="tx2"/>
                </a:solidFill>
              </a:rPr>
            </a:br>
            <a:r>
              <a:rPr lang="en-GB">
                <a:solidFill>
                  <a:schemeClr val="tx2"/>
                </a:solidFill>
              </a:rPr>
              <a:t>p=0.0407</a:t>
            </a:r>
          </a:p>
        </p:txBody>
      </p:sp>
    </p:spTree>
    <p:extLst>
      <p:ext uri="{BB962C8B-B14F-4D97-AF65-F5344CB8AC3E}">
        <p14:creationId xmlns:p14="http://schemas.microsoft.com/office/powerpoint/2010/main" val="8800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Trend to improved overall survival (ITT)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 rot="-5400000">
            <a:off x="-299243" y="3490118"/>
            <a:ext cx="250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Estimated probability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614488" y="1860550"/>
          <a:ext cx="6577012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CorelDRAW" r:id="rId3" imgW="6577200" imgH="3730320" progId="CorelDRAW.Graphic.11">
                  <p:embed/>
                </p:oleObj>
              </mc:Choice>
              <mc:Fallback>
                <p:oleObj name="CorelDRAW" r:id="rId3" imgW="6577200" imgH="373032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614488" y="1860550"/>
                        <a:ext cx="6577012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74800" y="5553075"/>
            <a:ext cx="705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8713" algn="ctr"/>
                <a:tab pos="2211388" algn="ctr"/>
                <a:tab pos="3284538" algn="ctr"/>
                <a:tab pos="4357688" algn="ctr"/>
                <a:tab pos="5430838" algn="ctr"/>
                <a:tab pos="6503988" algn="ctr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0	1	2	3	4	5	6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537075" y="5884863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/>
              <a:t>Years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159375" y="4387850"/>
            <a:ext cx="3340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>
                <a:solidFill>
                  <a:schemeClr val="tx2"/>
                </a:solidFill>
              </a:rPr>
              <a:t>HR = 0.84 (95% CI: 0.69–1.01)</a:t>
            </a:r>
            <a:br>
              <a:rPr lang="en-GB">
                <a:solidFill>
                  <a:schemeClr val="tx2"/>
                </a:solidFill>
              </a:rPr>
            </a:br>
            <a:r>
              <a:rPr lang="en-GB">
                <a:solidFill>
                  <a:schemeClr val="tx2"/>
                </a:solidFill>
              </a:rPr>
              <a:t>p=0.0706 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74750" y="1704975"/>
            <a:ext cx="5016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Aft>
                <a:spcPct val="335000"/>
              </a:spcAft>
            </a:pPr>
            <a:r>
              <a:rPr lang="en-GB"/>
              <a:t>1.0</a:t>
            </a:r>
          </a:p>
          <a:p>
            <a:pPr algn="r">
              <a:spcAft>
                <a:spcPct val="335000"/>
              </a:spcAft>
            </a:pPr>
            <a:r>
              <a:rPr lang="en-GB"/>
              <a:t>0.8</a:t>
            </a:r>
          </a:p>
          <a:p>
            <a:pPr algn="r">
              <a:spcAft>
                <a:spcPct val="335000"/>
              </a:spcAft>
            </a:pPr>
            <a:r>
              <a:rPr lang="en-GB"/>
              <a:t>0.6</a:t>
            </a:r>
          </a:p>
          <a:p>
            <a:pPr algn="r">
              <a:spcAft>
                <a:spcPct val="335000"/>
              </a:spcAft>
            </a:pPr>
            <a:r>
              <a:rPr lang="en-GB"/>
              <a:t>0.4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559300" y="1612900"/>
            <a:ext cx="41703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			3-year</a:t>
            </a:r>
          </a:p>
          <a:p>
            <a:r>
              <a:rPr lang="en-GB" dirty="0"/>
              <a:t>Capecitabine (n=1</a:t>
            </a:r>
            <a:r>
              <a:rPr lang="en-GB" sz="500" dirty="0"/>
              <a:t> </a:t>
            </a:r>
            <a:r>
              <a:rPr lang="en-GB" dirty="0"/>
              <a:t>004)	81.3%</a:t>
            </a:r>
          </a:p>
          <a:p>
            <a:r>
              <a:rPr lang="en-GB" dirty="0"/>
              <a:t>5-FU/LV (n=983)		77.6%</a:t>
            </a:r>
          </a:p>
          <a:p>
            <a:endParaRPr lang="en-GB" dirty="0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4302125" y="2076450"/>
            <a:ext cx="25558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4306888" y="2359025"/>
            <a:ext cx="2555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46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/>
          </p:cNvGraphicFramePr>
          <p:nvPr/>
        </p:nvGraphicFramePr>
        <p:xfrm>
          <a:off x="801688" y="2001838"/>
          <a:ext cx="7802562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Chart" r:id="rId4" imgW="7810469" imgH="3810112" progId="MSGraph.Chart.8">
                  <p:embed followColorScheme="full"/>
                </p:oleObj>
              </mc:Choice>
              <mc:Fallback>
                <p:oleObj name="Chart" r:id="rId4" imgW="7810469" imgH="381011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801688" y="2001838"/>
                        <a:ext cx="7802562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6108700"/>
            <a:ext cx="4425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r>
              <a:rPr lang="en-US" sz="1400">
                <a:cs typeface="Arial" charset="0"/>
              </a:rPr>
              <a:t>*p&lt;0.001</a:t>
            </a:r>
          </a:p>
          <a:p>
            <a:r>
              <a:rPr lang="en-US" sz="1400" baseline="30000">
                <a:cs typeface="Arial" charset="0"/>
              </a:rPr>
              <a:t>†</a:t>
            </a:r>
            <a:r>
              <a:rPr lang="en-US" sz="1400">
                <a:cs typeface="Arial" charset="0"/>
              </a:rPr>
              <a:t>Laboratory value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smtClean="0"/>
              <a:t>Improved safety profile </a:t>
            </a:r>
            <a:br>
              <a:rPr lang="en-GB" smtClean="0"/>
            </a:br>
            <a:r>
              <a:rPr lang="en-GB" smtClean="0"/>
              <a:t>versus bolus 5-FU/LV (all grades)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60725" y="1766888"/>
            <a:ext cx="262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cs typeface="Arial" charset="0"/>
              </a:rPr>
              <a:t>Treatment-related AEs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576388" y="3595688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cs typeface="Arial" charset="0"/>
              </a:rPr>
              <a:t>*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767013" y="4419600"/>
            <a:ext cx="293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cs typeface="Arial" charset="0"/>
              </a:rPr>
              <a:t>*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314825" y="4876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cs typeface="Arial" charset="0"/>
              </a:rPr>
              <a:t>*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176838" y="4129088"/>
            <a:ext cx="290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cs typeface="Arial" charset="0"/>
              </a:rPr>
              <a:t>*</a:t>
            </a:r>
            <a:endParaRPr lang="en-GB">
              <a:cs typeface="Arial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85800" y="5588000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00138" algn="ctr"/>
                <a:tab pos="2286000" algn="ctr"/>
                <a:tab pos="3513138" algn="ctr"/>
                <a:tab pos="4678363" algn="ctr"/>
                <a:tab pos="5905500" algn="ctr"/>
                <a:tab pos="7154863" algn="ctr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100138" algn="ctr"/>
                <a:tab pos="2286000" algn="ctr"/>
                <a:tab pos="3513138" algn="ctr"/>
                <a:tab pos="4678363" algn="ctr"/>
                <a:tab pos="5905500" algn="ctr"/>
                <a:tab pos="7154863" algn="ctr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100138" algn="ctr"/>
                <a:tab pos="2286000" algn="ctr"/>
                <a:tab pos="3513138" algn="ctr"/>
                <a:tab pos="4678363" algn="ctr"/>
                <a:tab pos="5905500" algn="ctr"/>
                <a:tab pos="7154863" algn="ctr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100138" algn="ctr"/>
                <a:tab pos="2286000" algn="ctr"/>
                <a:tab pos="3513138" algn="ctr"/>
                <a:tab pos="4678363" algn="ctr"/>
                <a:tab pos="5905500" algn="ctr"/>
                <a:tab pos="7154863" algn="ctr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100138" algn="ctr"/>
                <a:tab pos="2286000" algn="ctr"/>
                <a:tab pos="3513138" algn="ctr"/>
                <a:tab pos="4678363" algn="ctr"/>
                <a:tab pos="5905500" algn="ctr"/>
                <a:tab pos="7154863" algn="ctr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0138" algn="ctr"/>
                <a:tab pos="2286000" algn="ctr"/>
                <a:tab pos="3513138" algn="ctr"/>
                <a:tab pos="4678363" algn="ctr"/>
                <a:tab pos="5905500" algn="ctr"/>
                <a:tab pos="7154863" algn="ctr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0138" algn="ctr"/>
                <a:tab pos="2286000" algn="ctr"/>
                <a:tab pos="3513138" algn="ctr"/>
                <a:tab pos="4678363" algn="ctr"/>
                <a:tab pos="5905500" algn="ctr"/>
                <a:tab pos="7154863" algn="ctr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0138" algn="ctr"/>
                <a:tab pos="2286000" algn="ctr"/>
                <a:tab pos="3513138" algn="ctr"/>
                <a:tab pos="4678363" algn="ctr"/>
                <a:tab pos="5905500" algn="ctr"/>
                <a:tab pos="7154863" algn="ctr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0138" algn="ctr"/>
                <a:tab pos="2286000" algn="ctr"/>
                <a:tab pos="3513138" algn="ctr"/>
                <a:tab pos="4678363" algn="ctr"/>
                <a:tab pos="5905500" algn="ctr"/>
                <a:tab pos="7154863" algn="ctr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cs typeface="Arial" charset="0"/>
              </a:rPr>
              <a:t>	Diarrhea 	Stomatitis 	Hand-foot	  Neutropenia</a:t>
            </a:r>
            <a:r>
              <a:rPr lang="en-US" sz="1000" baseline="80000">
                <a:cs typeface="Arial" charset="0"/>
              </a:rPr>
              <a:t>†</a:t>
            </a:r>
            <a:r>
              <a:rPr lang="en-US" sz="1600" baseline="30000">
                <a:cs typeface="Arial" charset="0"/>
              </a:rPr>
              <a:t> </a:t>
            </a:r>
            <a:r>
              <a:rPr lang="en-US" sz="1600">
                <a:cs typeface="Arial" charset="0"/>
              </a:rPr>
              <a:t>	Nausea/	Alopecia			syndrome		 vomiting</a:t>
            </a:r>
            <a:endParaRPr lang="en-GB" sz="1600">
              <a:cs typeface="Arial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74688" y="1905000"/>
            <a:ext cx="56515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>
              <a:spcAft>
                <a:spcPct val="150000"/>
              </a:spcAft>
            </a:pPr>
            <a:r>
              <a:rPr lang="en-US">
                <a:cs typeface="Arial" charset="0"/>
              </a:rPr>
              <a:t>100</a:t>
            </a:r>
          </a:p>
          <a:p>
            <a:pPr algn="r">
              <a:spcAft>
                <a:spcPct val="150000"/>
              </a:spcAft>
            </a:pPr>
            <a:r>
              <a:rPr lang="en-US">
                <a:cs typeface="Arial" charset="0"/>
              </a:rPr>
              <a:t>80</a:t>
            </a:r>
          </a:p>
          <a:p>
            <a:pPr algn="r">
              <a:spcAft>
                <a:spcPct val="150000"/>
              </a:spcAft>
            </a:pPr>
            <a:r>
              <a:rPr lang="en-US">
                <a:cs typeface="Arial" charset="0"/>
              </a:rPr>
              <a:t>60</a:t>
            </a:r>
          </a:p>
          <a:p>
            <a:pPr algn="r">
              <a:spcAft>
                <a:spcPct val="150000"/>
              </a:spcAft>
            </a:pPr>
            <a:r>
              <a:rPr lang="en-US">
                <a:cs typeface="Arial" charset="0"/>
              </a:rPr>
              <a:t>40</a:t>
            </a:r>
          </a:p>
          <a:p>
            <a:pPr algn="r">
              <a:spcAft>
                <a:spcPct val="150000"/>
              </a:spcAft>
            </a:pPr>
            <a:r>
              <a:rPr lang="en-US">
                <a:cs typeface="Arial" charset="0"/>
              </a:rPr>
              <a:t>20</a:t>
            </a:r>
          </a:p>
          <a:p>
            <a:pPr algn="r">
              <a:spcAft>
                <a:spcPct val="150000"/>
              </a:spcAft>
            </a:pPr>
            <a:r>
              <a:rPr lang="en-US">
                <a:cs typeface="Arial" charset="0"/>
              </a:rPr>
              <a:t>0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867400" y="2241550"/>
            <a:ext cx="26162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Aft>
                <a:spcPct val="20000"/>
              </a:spcAft>
            </a:pPr>
            <a:r>
              <a:rPr lang="en-US">
                <a:cs typeface="Arial" charset="0"/>
              </a:rPr>
              <a:t>Capecitabine (n=993)</a:t>
            </a:r>
          </a:p>
          <a:p>
            <a:pPr>
              <a:spcAft>
                <a:spcPct val="20000"/>
              </a:spcAft>
            </a:pPr>
            <a:r>
              <a:rPr lang="en-US">
                <a:cs typeface="Arial" charset="0"/>
              </a:rPr>
              <a:t>Bolus 5-FU/LV (n=974)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invGray">
          <a:xfrm>
            <a:off x="5724525" y="2366963"/>
            <a:ext cx="157163" cy="15716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2300" b="0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invGray">
          <a:xfrm>
            <a:off x="5724525" y="2695575"/>
            <a:ext cx="157163" cy="1571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6388100" y="3976688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cs typeface="Arial" charset="0"/>
              </a:rPr>
              <a:t>*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7591425" y="4967288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cs typeface="Arial" charset="0"/>
              </a:rPr>
              <a:t>*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519113" y="1538288"/>
            <a:ext cx="149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>
                <a:cs typeface="Arial" charset="0"/>
              </a:rPr>
              <a:t>Patients (%)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595813" y="6400800"/>
            <a:ext cx="4259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400">
                <a:cs typeface="Arial" charset="0"/>
              </a:rPr>
              <a:t>Scheithauer W et al. Ann Oncol 2003;14:1735–43</a:t>
            </a:r>
          </a:p>
        </p:txBody>
      </p:sp>
    </p:spTree>
    <p:extLst>
      <p:ext uri="{BB962C8B-B14F-4D97-AF65-F5344CB8AC3E}">
        <p14:creationId xmlns:p14="http://schemas.microsoft.com/office/powerpoint/2010/main" val="1305519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5763"/>
            <a:ext cx="8686800" cy="947737"/>
          </a:xfrm>
        </p:spPr>
        <p:txBody>
          <a:bodyPr/>
          <a:lstStyle/>
          <a:p>
            <a:pPr defTabSz="992188"/>
            <a:r>
              <a:rPr lang="en-GB" sz="2800" dirty="0" smtClean="0"/>
              <a:t>Capecitabine: less patient hours wasted travelling to, waiting for, and receiving treatment</a:t>
            </a:r>
            <a:endParaRPr lang="en-US" sz="2800" dirty="0" smtClean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695325" y="2133600"/>
          <a:ext cx="81026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Chart" r:id="rId4" imgW="8067723" imgH="4324336" progId="MSGraph.Chart.8">
                  <p:embed followColorScheme="full"/>
                </p:oleObj>
              </mc:Choice>
              <mc:Fallback>
                <p:oleObj name="Chart" r:id="rId4" imgW="8067723" imgH="432433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2133600"/>
                        <a:ext cx="81026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invGray">
          <a:xfrm>
            <a:off x="-152400" y="1676400"/>
            <a:ext cx="324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/>
              <a:t>Mean number of hours </a:t>
            </a:r>
            <a:br>
              <a:rPr lang="en-GB"/>
            </a:br>
            <a:r>
              <a:rPr lang="en-GB"/>
              <a:t>per patient</a:t>
            </a:r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invGray">
          <a:xfrm>
            <a:off x="1838325" y="2819400"/>
            <a:ext cx="152400" cy="1524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invGray">
          <a:xfrm>
            <a:off x="1838325" y="3236913"/>
            <a:ext cx="152400" cy="152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invGray">
          <a:xfrm>
            <a:off x="1952625" y="2711450"/>
            <a:ext cx="19177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GB"/>
              <a:t>Xeloda (n=995)</a:t>
            </a:r>
          </a:p>
          <a:p>
            <a:pPr eaLnBrk="1" hangingPunct="1">
              <a:spcAft>
                <a:spcPct val="50000"/>
              </a:spcAft>
            </a:pPr>
            <a:r>
              <a:rPr lang="en-GB"/>
              <a:t>5-FU/LV (n=974)</a:t>
            </a:r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invGray">
          <a:xfrm>
            <a:off x="882650" y="2343150"/>
            <a:ext cx="56515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ct val="142000"/>
              </a:spcAft>
            </a:pPr>
            <a:r>
              <a:rPr lang="en-GB"/>
              <a:t>125</a:t>
            </a:r>
          </a:p>
          <a:p>
            <a:pPr algn="r" eaLnBrk="1" hangingPunct="1">
              <a:spcAft>
                <a:spcPct val="142000"/>
              </a:spcAft>
            </a:pPr>
            <a:r>
              <a:rPr lang="en-GB"/>
              <a:t>100</a:t>
            </a:r>
          </a:p>
          <a:p>
            <a:pPr algn="r" eaLnBrk="1" hangingPunct="1">
              <a:spcAft>
                <a:spcPct val="142000"/>
              </a:spcAft>
            </a:pPr>
            <a:r>
              <a:rPr lang="en-GB"/>
              <a:t>75</a:t>
            </a:r>
          </a:p>
          <a:p>
            <a:pPr algn="r" eaLnBrk="1" hangingPunct="1">
              <a:spcAft>
                <a:spcPct val="142000"/>
              </a:spcAft>
            </a:pPr>
            <a:r>
              <a:rPr lang="en-GB"/>
              <a:t>50</a:t>
            </a:r>
          </a:p>
          <a:p>
            <a:pPr algn="r" eaLnBrk="1" hangingPunct="1">
              <a:spcAft>
                <a:spcPct val="142000"/>
              </a:spcAft>
            </a:pPr>
            <a:r>
              <a:rPr lang="en-GB"/>
              <a:t>25</a:t>
            </a:r>
          </a:p>
          <a:p>
            <a:pPr algn="r" eaLnBrk="1" hangingPunct="1">
              <a:spcAft>
                <a:spcPct val="142000"/>
              </a:spcAft>
            </a:pPr>
            <a:r>
              <a:rPr lang="en-GB"/>
              <a:t>0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invGray">
          <a:xfrm>
            <a:off x="1257300" y="5967413"/>
            <a:ext cx="7667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17625" algn="ctr"/>
                <a:tab pos="3694113" algn="ctr"/>
                <a:tab pos="6069013" algn="ctr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17625" algn="ctr"/>
                <a:tab pos="3694113" algn="ctr"/>
                <a:tab pos="6069013" algn="ctr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17625" algn="ctr"/>
                <a:tab pos="3694113" algn="ctr"/>
                <a:tab pos="6069013" algn="ctr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17625" algn="ctr"/>
                <a:tab pos="3694113" algn="ctr"/>
                <a:tab pos="6069013" algn="ctr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17625" algn="ctr"/>
                <a:tab pos="3694113" algn="ctr"/>
                <a:tab pos="6069013" algn="ctr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25" algn="ctr"/>
                <a:tab pos="3694113" algn="ctr"/>
                <a:tab pos="6069013" algn="ctr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25" algn="ctr"/>
                <a:tab pos="3694113" algn="ctr"/>
                <a:tab pos="6069013" algn="ctr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25" algn="ctr"/>
                <a:tab pos="3694113" algn="ctr"/>
                <a:tab pos="6069013" algn="ctr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25" algn="ctr"/>
                <a:tab pos="3694113" algn="ctr"/>
                <a:tab pos="6069013" algn="ctr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	AE treatment	Drug administration	Total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57200" y="6400800"/>
            <a:ext cx="845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CH" sz="1400"/>
              <a:t>McKendrick JJ et al. Proc Am Soc Clin Oncol 2004;23:265 (Abst 3578; poster update)</a:t>
            </a:r>
          </a:p>
        </p:txBody>
      </p:sp>
    </p:spTree>
    <p:extLst>
      <p:ext uri="{BB962C8B-B14F-4D97-AF65-F5344CB8AC3E}">
        <p14:creationId xmlns:p14="http://schemas.microsoft.com/office/powerpoint/2010/main" val="104189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Capecitabine combinations: a new era in adjuvant treatment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XELOXA (NO16968) trial: CAPOX </a:t>
            </a:r>
            <a:r>
              <a:rPr lang="en-AU" dirty="0" err="1" smtClean="0"/>
              <a:t>vs</a:t>
            </a:r>
            <a:r>
              <a:rPr lang="en-AU" dirty="0" smtClean="0"/>
              <a:t> 5FU/LV in S3 CRC.</a:t>
            </a:r>
          </a:p>
          <a:p>
            <a:pPr lvl="1"/>
            <a:r>
              <a:rPr lang="en-AU" dirty="0" smtClean="0"/>
              <a:t>7-yr DFS 63% </a:t>
            </a:r>
            <a:r>
              <a:rPr lang="en-AU" dirty="0" err="1" smtClean="0"/>
              <a:t>vs</a:t>
            </a:r>
            <a:r>
              <a:rPr lang="en-AU" dirty="0" smtClean="0"/>
              <a:t> 56%</a:t>
            </a:r>
          </a:p>
          <a:p>
            <a:pPr lvl="1"/>
            <a:r>
              <a:rPr lang="en-AU" dirty="0" smtClean="0"/>
              <a:t>7-yr OS 73% </a:t>
            </a:r>
            <a:r>
              <a:rPr lang="en-AU" dirty="0" err="1" smtClean="0"/>
              <a:t>vs</a:t>
            </a:r>
            <a:r>
              <a:rPr lang="en-AU" dirty="0" smtClean="0"/>
              <a:t> 67%</a:t>
            </a:r>
          </a:p>
          <a:p>
            <a:pPr lvl="1"/>
            <a:r>
              <a:rPr lang="en-AU" dirty="0" smtClean="0"/>
              <a:t>Less neutropenia stomatitis or alopecia but more neurotoxicity, HFS, thrombocytopenia, </a:t>
            </a:r>
            <a:r>
              <a:rPr lang="en-AU" dirty="0" err="1" smtClean="0"/>
              <a:t>diarhoea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233797" y="5833905"/>
            <a:ext cx="454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Schmoll</a:t>
            </a:r>
            <a:r>
              <a:rPr lang="en-AU" dirty="0" smtClean="0"/>
              <a:t> HJ JCO 2012;30(suppl4):abst388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520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051" spc="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 Light"/>
                <a:cs typeface="Helvetica Neue Light"/>
              </a:rPr>
              <a:t>Colon Cancer |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Incidence</a:t>
            </a: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31205" y="989561"/>
            <a:ext cx="4834248" cy="271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75916" y="3745281"/>
            <a:ext cx="4403919" cy="271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" y="6613742"/>
            <a:ext cx="27126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solidFill>
                  <a:prstClr val="black"/>
                </a:solidFill>
              </a:rPr>
              <a:t>(American Cancer Society 2011, Merck-</a:t>
            </a:r>
            <a:r>
              <a:rPr lang="en-AU" sz="1000" dirty="0" err="1" smtClean="0">
                <a:solidFill>
                  <a:prstClr val="black"/>
                </a:solidFill>
              </a:rPr>
              <a:t>Serono</a:t>
            </a:r>
            <a:r>
              <a:rPr lang="en-AU" sz="1000" dirty="0" smtClean="0">
                <a:solidFill>
                  <a:prstClr val="black"/>
                </a:solidFill>
              </a:rPr>
              <a:t>)</a:t>
            </a:r>
            <a:endParaRPr lang="en-AU" sz="1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296" y="2480153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i="1" dirty="0" smtClean="0">
                <a:solidFill>
                  <a:prstClr val="black"/>
                </a:solidFill>
              </a:rPr>
              <a:t>Women</a:t>
            </a:r>
            <a:endParaRPr lang="en-AU" b="1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384" y="4348615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i="1" dirty="0" smtClean="0">
                <a:solidFill>
                  <a:prstClr val="black"/>
                </a:solidFill>
              </a:rPr>
              <a:t>Men</a:t>
            </a:r>
            <a:endParaRPr lang="en-AU" b="1" i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77205" y="2004164"/>
            <a:ext cx="1816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FF0000"/>
                </a:solidFill>
              </a:rPr>
              <a:t>Role of diet and lifestyle?! </a:t>
            </a:r>
            <a:endParaRPr lang="en-A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Targeted therapies: adjuvant </a:t>
            </a:r>
            <a:r>
              <a:rPr lang="en-AU" dirty="0" err="1" smtClean="0"/>
              <a:t>Bevacizumab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55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25438" y="190782"/>
            <a:ext cx="8493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NSABP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C-08 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DFS 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74" y="796925"/>
            <a:ext cx="7185851" cy="527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3380" y="6259790"/>
            <a:ext cx="437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Allegra CJ et al. JCO 2013;31(3):359</a:t>
            </a:r>
            <a:r>
              <a:rPr lang="en-AU" dirty="0" smtClean="0"/>
              <a:t>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4558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96875" y="380999"/>
            <a:ext cx="8493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3600">
                <a:solidFill>
                  <a:schemeClr val="tx1">
                    <a:lumMod val="65000"/>
                    <a:lumOff val="35000"/>
                  </a:schemeClr>
                </a:solidFill>
              </a:rPr>
              <a:t>NSABP C-08 OS 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54436"/>
            <a:ext cx="7632700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1390650" y="5972175"/>
            <a:ext cx="39179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96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science?_ob=MiamiCaptionURL&amp;_method=retrieve&amp;_eid=1-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20"/>
          <a:stretch>
            <a:fillRect/>
          </a:stretch>
        </p:blipFill>
        <p:spPr bwMode="auto">
          <a:xfrm>
            <a:off x="179388" y="1010847"/>
            <a:ext cx="8820150" cy="518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1042988" y="333375"/>
            <a:ext cx="7561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3600">
                <a:solidFill>
                  <a:schemeClr val="tx1">
                    <a:lumMod val="65000"/>
                    <a:lumOff val="35000"/>
                  </a:schemeClr>
                </a:solidFill>
              </a:rPr>
              <a:t>AVANT  DFS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9814" y="6198079"/>
            <a:ext cx="526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De </a:t>
            </a:r>
            <a:r>
              <a:rPr lang="en-AU" dirty="0" err="1" smtClean="0"/>
              <a:t>Gramont</a:t>
            </a:r>
            <a:r>
              <a:rPr lang="en-AU" dirty="0" smtClean="0"/>
              <a:t> A et al. Lancet </a:t>
            </a:r>
            <a:r>
              <a:rPr lang="en-AU" dirty="0" err="1" smtClean="0"/>
              <a:t>Oncol</a:t>
            </a:r>
            <a:r>
              <a:rPr lang="en-AU" dirty="0" smtClean="0"/>
              <a:t> 2012;13(12):1225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435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cience?_ob=MiamiCaptionURL&amp;_method=retrieve&amp;_eid=1-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8"/>
          <a:stretch>
            <a:fillRect/>
          </a:stretch>
        </p:blipFill>
        <p:spPr bwMode="auto">
          <a:xfrm>
            <a:off x="0" y="1268413"/>
            <a:ext cx="9144000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00113" y="333375"/>
            <a:ext cx="7416800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AVANT  OS</a:t>
            </a:r>
          </a:p>
        </p:txBody>
      </p:sp>
    </p:spTree>
    <p:extLst>
      <p:ext uri="{BB962C8B-B14F-4D97-AF65-F5344CB8AC3E}">
        <p14:creationId xmlns:p14="http://schemas.microsoft.com/office/powerpoint/2010/main" val="40691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283"/>
          </a:xfrm>
        </p:spPr>
        <p:txBody>
          <a:bodyPr>
            <a:normAutofit/>
          </a:bodyPr>
          <a:lstStyle/>
          <a:p>
            <a:r>
              <a:rPr lang="en-AU" sz="3400" dirty="0" smtClean="0"/>
              <a:t>No Benefit with </a:t>
            </a:r>
            <a:r>
              <a:rPr lang="en-AU" sz="3400" dirty="0" err="1" smtClean="0"/>
              <a:t>Cetuximab</a:t>
            </a:r>
            <a:endParaRPr lang="en-A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656"/>
            <a:ext cx="8229600" cy="4848508"/>
          </a:xfrm>
        </p:spPr>
        <p:txBody>
          <a:bodyPr/>
          <a:lstStyle/>
          <a:p>
            <a:r>
              <a:rPr lang="en-AU" dirty="0" smtClean="0"/>
              <a:t>N0147 trial: 1760 k-</a:t>
            </a:r>
            <a:r>
              <a:rPr lang="en-AU" dirty="0" err="1" smtClean="0"/>
              <a:t>ras</a:t>
            </a:r>
            <a:r>
              <a:rPr lang="en-AU" dirty="0" smtClean="0"/>
              <a:t> </a:t>
            </a:r>
            <a:r>
              <a:rPr lang="en-AU" dirty="0" err="1" smtClean="0"/>
              <a:t>wt</a:t>
            </a:r>
            <a:r>
              <a:rPr lang="en-AU" dirty="0" smtClean="0"/>
              <a:t> and 658 k-</a:t>
            </a:r>
            <a:r>
              <a:rPr lang="en-AU" dirty="0" err="1" smtClean="0"/>
              <a:t>ras</a:t>
            </a:r>
            <a:r>
              <a:rPr lang="en-AU" dirty="0" smtClean="0"/>
              <a:t> </a:t>
            </a:r>
            <a:r>
              <a:rPr lang="en-AU" dirty="0" err="1" smtClean="0"/>
              <a:t>mt</a:t>
            </a:r>
            <a:r>
              <a:rPr lang="en-AU" dirty="0" smtClean="0"/>
              <a:t> </a:t>
            </a:r>
            <a:r>
              <a:rPr lang="en-AU" dirty="0" err="1" smtClean="0"/>
              <a:t>pts</a:t>
            </a:r>
            <a:r>
              <a:rPr lang="en-AU" dirty="0" smtClean="0"/>
              <a:t> with SIII CRC.</a:t>
            </a:r>
          </a:p>
          <a:p>
            <a:pPr lvl="1"/>
            <a:r>
              <a:rPr lang="en-AU" dirty="0" smtClean="0"/>
              <a:t>no benefit in adding </a:t>
            </a:r>
            <a:r>
              <a:rPr lang="en-AU" dirty="0" err="1" smtClean="0"/>
              <a:t>Cetux</a:t>
            </a:r>
            <a:r>
              <a:rPr lang="en-AU" dirty="0" smtClean="0"/>
              <a:t> to FOLFOX</a:t>
            </a:r>
          </a:p>
          <a:p>
            <a:r>
              <a:rPr lang="en-AU" dirty="0" smtClean="0"/>
              <a:t>PETACC8: similar futility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175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Benefit of chemo in Stage II patients</a:t>
            </a:r>
            <a:endParaRPr lang="en-A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Multiple trials of 5FU based chemo in </a:t>
            </a:r>
            <a:r>
              <a:rPr lang="en-AU" sz="2800" dirty="0" err="1" smtClean="0"/>
              <a:t>pts</a:t>
            </a:r>
            <a:r>
              <a:rPr lang="en-AU" sz="2800" dirty="0" smtClean="0"/>
              <a:t> with both SII and III disease have shown DFS and OS benefit in the combined population</a:t>
            </a:r>
          </a:p>
          <a:p>
            <a:pPr lvl="1"/>
            <a:r>
              <a:rPr lang="en-AU" sz="2400" dirty="0" smtClean="0"/>
              <a:t>However, significant benefit were seen only in SIII</a:t>
            </a:r>
          </a:p>
          <a:p>
            <a:pPr lvl="1"/>
            <a:r>
              <a:rPr lang="en-AU" sz="2400" dirty="0" smtClean="0"/>
              <a:t>Most </a:t>
            </a:r>
            <a:r>
              <a:rPr lang="en-AU" sz="2400" dirty="0" err="1" smtClean="0"/>
              <a:t>subgrp</a:t>
            </a:r>
            <a:r>
              <a:rPr lang="en-AU" sz="2400" dirty="0" smtClean="0"/>
              <a:t> analysis of </a:t>
            </a:r>
            <a:r>
              <a:rPr lang="en-AU" sz="2400" dirty="0" err="1" smtClean="0"/>
              <a:t>pts</a:t>
            </a:r>
            <a:r>
              <a:rPr lang="en-AU" sz="2400" dirty="0" smtClean="0"/>
              <a:t> with SII showed better DFS  and trend towards better OS favouring chemo</a:t>
            </a:r>
          </a:p>
        </p:txBody>
      </p:sp>
    </p:spTree>
    <p:extLst>
      <p:ext uri="{BB962C8B-B14F-4D97-AF65-F5344CB8AC3E}">
        <p14:creationId xmlns:p14="http://schemas.microsoft.com/office/powerpoint/2010/main" val="2096393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5364" y="385763"/>
            <a:ext cx="8805798" cy="833437"/>
          </a:xfrm>
        </p:spPr>
        <p:txBody>
          <a:bodyPr>
            <a:normAutofit fontScale="90000"/>
          </a:bodyPr>
          <a:lstStyle/>
          <a:p>
            <a:r>
              <a:rPr lang="en-AU" sz="3400" dirty="0" smtClean="0"/>
              <a:t>IMPACT B2 pooled analysis of 1016 </a:t>
            </a:r>
            <a:r>
              <a:rPr lang="en-AU" sz="3400" dirty="0" err="1" smtClean="0"/>
              <a:t>pts</a:t>
            </a:r>
            <a:r>
              <a:rPr lang="en-AU" sz="3400" dirty="0" smtClean="0"/>
              <a:t> from 5 trials</a:t>
            </a: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000" dirty="0" smtClean="0"/>
              <a:t>-</a:t>
            </a:r>
            <a:r>
              <a:rPr lang="en-AU" sz="2700" dirty="0" smtClean="0"/>
              <a:t>5FU/LV </a:t>
            </a:r>
            <a:r>
              <a:rPr lang="en-AU" sz="2700" dirty="0" err="1" smtClean="0"/>
              <a:t>vs</a:t>
            </a:r>
            <a:r>
              <a:rPr lang="en-AU" sz="2700" dirty="0" smtClean="0"/>
              <a:t> Observation</a:t>
            </a:r>
            <a:endParaRPr lang="en-US" sz="2700" dirty="0" smtClean="0"/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419600" y="6248400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b="0"/>
              <a:t>Erlichman C. JCO;1999:1356-1363</a:t>
            </a:r>
            <a:endParaRPr lang="en-US" b="0"/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61578"/>
            <a:ext cx="8229600" cy="4572000"/>
          </a:xfrm>
          <a:noFill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9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 smtClean="0"/>
              <a:t>IMPACT B2: Results</a:t>
            </a:r>
            <a:endParaRPr lang="en-US" sz="3400" dirty="0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4419600" cy="3676650"/>
          </a:xfrm>
          <a:noFill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6482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1371600" y="548640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/>
              <a:t>3% improvement in EFS, 2% improvement in OS (NS)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 smtClean="0"/>
              <a:t>IMPACT B2: effect of tumour differentiation</a:t>
            </a:r>
            <a:endParaRPr lang="en-US" sz="3400" dirty="0" smtClean="0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2392" y="1600200"/>
            <a:ext cx="5507038" cy="5029200"/>
          </a:xfrm>
          <a:noFill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0387"/>
          </a:xfrm>
        </p:spPr>
        <p:txBody>
          <a:bodyPr/>
          <a:lstStyle/>
          <a:p>
            <a:r>
              <a:rPr lang="en-AU" dirty="0" smtClean="0"/>
              <a:t>Disease of the elderly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9" y="1215025"/>
            <a:ext cx="79916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204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QUASAR1: largest trial investigating adjuvant 5-FU/LV in stage II colon cancer</a:t>
            </a:r>
            <a:endParaRPr lang="de-CH" sz="34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578279"/>
            <a:ext cx="7696200" cy="4593921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CH" sz="2600" dirty="0" smtClean="0"/>
              <a:t>3</a:t>
            </a:r>
            <a:r>
              <a:rPr lang="de-CH" sz="1000" dirty="0" smtClean="0"/>
              <a:t> </a:t>
            </a:r>
            <a:r>
              <a:rPr lang="de-CH" sz="2600" dirty="0" smtClean="0"/>
              <a:t>239 patients randomized to adjuvant 5FU based chemo or observation after surgery</a:t>
            </a:r>
          </a:p>
          <a:p>
            <a:pPr lvl="1">
              <a:spcBef>
                <a:spcPct val="0"/>
              </a:spcBef>
            </a:pPr>
            <a:r>
              <a:rPr lang="de-CH" sz="2600" dirty="0" smtClean="0"/>
              <a:t>pragmatic design: pts enrolled based on ‘clear or uncertain indication for adjuvant chemo‘</a:t>
            </a:r>
          </a:p>
          <a:p>
            <a:pPr lvl="1">
              <a:spcBef>
                <a:spcPct val="0"/>
              </a:spcBef>
            </a:pPr>
            <a:r>
              <a:rPr lang="de-CH" sz="2600" dirty="0"/>
              <a:t>n</a:t>
            </a:r>
            <a:r>
              <a:rPr lang="de-CH" sz="2600" dirty="0" smtClean="0"/>
              <a:t>o centralised path review</a:t>
            </a:r>
          </a:p>
          <a:p>
            <a:pPr lvl="1">
              <a:spcBef>
                <a:spcPct val="0"/>
              </a:spcBef>
            </a:pPr>
            <a:r>
              <a:rPr lang="de-CH" sz="2600" dirty="0" smtClean="0"/>
              <a:t>some had rectal cancer (29%) and hence adjuvant radiotherapy</a:t>
            </a:r>
          </a:p>
          <a:p>
            <a:pPr lvl="1">
              <a:spcBef>
                <a:spcPct val="0"/>
              </a:spcBef>
            </a:pPr>
            <a:r>
              <a:rPr lang="de-CH" sz="2600" dirty="0" smtClean="0"/>
              <a:t>stage I (0.5%) or III disease (8%)</a:t>
            </a:r>
          </a:p>
          <a:p>
            <a:pPr lvl="1">
              <a:spcBef>
                <a:spcPct val="0"/>
              </a:spcBef>
            </a:pPr>
            <a:r>
              <a:rPr lang="de-CH" sz="2600" dirty="0" smtClean="0"/>
              <a:t>Varying schedules: Mayo 47% RP 57%, high dose and low dose FA allowed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073650" y="6332538"/>
            <a:ext cx="3713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sz="1400"/>
              <a:t>Gray RG et al. Lancet 2007:370;2020-2029</a:t>
            </a:r>
          </a:p>
        </p:txBody>
      </p:sp>
    </p:spTree>
    <p:extLst>
      <p:ext uri="{BB962C8B-B14F-4D97-AF65-F5344CB8AC3E}">
        <p14:creationId xmlns:p14="http://schemas.microsoft.com/office/powerpoint/2010/main" val="8688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 smtClean="0"/>
              <a:t>QUASAR1: Results at median 5.5 </a:t>
            </a:r>
            <a:r>
              <a:rPr lang="en-AU" sz="3400" dirty="0" err="1" smtClean="0"/>
              <a:t>yr</a:t>
            </a:r>
            <a:r>
              <a:rPr lang="en-AU" sz="3400" dirty="0" smtClean="0"/>
              <a:t> </a:t>
            </a:r>
            <a:r>
              <a:rPr lang="en-AU" sz="3400" dirty="0" err="1" smtClean="0"/>
              <a:t>followup</a:t>
            </a:r>
            <a:endParaRPr lang="en-US" sz="3400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40078"/>
            <a:ext cx="8229600" cy="488608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de-CH" sz="2800" dirty="0" smtClean="0"/>
              <a:t>Overall, adjuvant 5-FU significantly improved</a:t>
            </a:r>
          </a:p>
          <a:p>
            <a:pPr lvl="1">
              <a:spcBef>
                <a:spcPct val="0"/>
              </a:spcBef>
            </a:pPr>
            <a:r>
              <a:rPr lang="de-CH" dirty="0" smtClean="0"/>
              <a:t>OS RR 0.82, p:0.008 </a:t>
            </a:r>
          </a:p>
          <a:p>
            <a:pPr lvl="1">
              <a:spcBef>
                <a:spcPct val="0"/>
              </a:spcBef>
            </a:pPr>
            <a:r>
              <a:rPr lang="de-CH" dirty="0" smtClean="0"/>
              <a:t>recurrence rate HR 0.78, p:0.001</a:t>
            </a:r>
          </a:p>
          <a:p>
            <a:pPr>
              <a:spcBef>
                <a:spcPct val="0"/>
              </a:spcBef>
            </a:pPr>
            <a:r>
              <a:rPr lang="de-CH" sz="2800" dirty="0" smtClean="0"/>
              <a:t>In Stage II colon ca, adjuvant 5FU showed marginal improvement in: </a:t>
            </a:r>
          </a:p>
          <a:p>
            <a:pPr lvl="1">
              <a:spcBef>
                <a:spcPct val="0"/>
              </a:spcBef>
            </a:pPr>
            <a:r>
              <a:rPr lang="de-CH" dirty="0" smtClean="0"/>
              <a:t>OS HR 0.86 (CI:0.66-1.12)</a:t>
            </a:r>
          </a:p>
          <a:p>
            <a:pPr lvl="1">
              <a:spcBef>
                <a:spcPct val="0"/>
              </a:spcBef>
            </a:pPr>
            <a:r>
              <a:rPr lang="de-CH" dirty="0" smtClean="0"/>
              <a:t>RR HR 0.82 (CI:0.63-1.08)</a:t>
            </a:r>
          </a:p>
          <a:p>
            <a:pPr lvl="1">
              <a:spcBef>
                <a:spcPct val="0"/>
              </a:spcBef>
            </a:pPr>
            <a:r>
              <a:rPr lang="de-CH" dirty="0" smtClean="0"/>
              <a:t>Assuming 5-yr mortality from CRC is 20%, Relative RR is 18% and absolute RR is 3.6%</a:t>
            </a:r>
          </a:p>
          <a:p>
            <a:r>
              <a:rPr lang="en-AU" sz="2800" dirty="0" smtClean="0"/>
              <a:t>No difference in benefit by tumour site, stage, sex, age, schedule</a:t>
            </a:r>
          </a:p>
          <a:p>
            <a:pPr lvl="1"/>
            <a:r>
              <a:rPr lang="en-AU" dirty="0" smtClean="0"/>
              <a:t>Reduction in recurrence only apparent in first 2 </a:t>
            </a:r>
            <a:r>
              <a:rPr lang="en-AU" dirty="0" err="1" smtClean="0"/>
              <a:t>yrs</a:t>
            </a:r>
            <a:r>
              <a:rPr lang="en-AU" dirty="0" smtClean="0"/>
              <a:t> from randomisation. </a:t>
            </a:r>
          </a:p>
          <a:p>
            <a:pPr lvl="1">
              <a:buFontTx/>
              <a:buNone/>
            </a:pPr>
            <a:endParaRPr lang="en-AU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79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074"/>
          </a:xfrm>
        </p:spPr>
        <p:txBody>
          <a:bodyPr>
            <a:normAutofit/>
          </a:bodyPr>
          <a:lstStyle/>
          <a:p>
            <a:r>
              <a:rPr lang="en-AU" sz="3400" dirty="0" smtClean="0"/>
              <a:t>Intergroup study</a:t>
            </a:r>
            <a:endParaRPr lang="en-A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712"/>
            <a:ext cx="8229600" cy="4525963"/>
          </a:xfrm>
        </p:spPr>
        <p:txBody>
          <a:bodyPr>
            <a:normAutofit/>
          </a:bodyPr>
          <a:lstStyle/>
          <a:p>
            <a:r>
              <a:rPr lang="en-AU" sz="2600" dirty="0" smtClean="0"/>
              <a:t>Pooled analysis of 3302 </a:t>
            </a:r>
            <a:r>
              <a:rPr lang="en-AU" sz="2600" dirty="0" err="1" smtClean="0"/>
              <a:t>pts</a:t>
            </a:r>
            <a:r>
              <a:rPr lang="en-AU" sz="2600" dirty="0" smtClean="0"/>
              <a:t> with SII and III CRC from 7 RCT comparing 5FU/LV or LVM to surgery alone.</a:t>
            </a:r>
          </a:p>
          <a:p>
            <a:r>
              <a:rPr lang="en-AU" sz="2600" dirty="0" smtClean="0"/>
              <a:t>30% RRR in recurrence and 26% RRR in death in overall study population</a:t>
            </a:r>
          </a:p>
          <a:p>
            <a:r>
              <a:rPr lang="en-AU" sz="2600" dirty="0" smtClean="0"/>
              <a:t>For stage II, significant improvement in 5-yr DFS (76% v 72%) but no significant improvement in OS (81% v 76%)</a:t>
            </a:r>
            <a:endParaRPr lang="en-AU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010411" y="5761973"/>
            <a:ext cx="335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Gill S et al. JCO 2004;22(10):1797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6741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2704"/>
          </a:xfrm>
        </p:spPr>
        <p:txBody>
          <a:bodyPr>
            <a:normAutofit/>
          </a:bodyPr>
          <a:lstStyle/>
          <a:p>
            <a:r>
              <a:rPr lang="en-AU" sz="3400" dirty="0" smtClean="0"/>
              <a:t>Ontario </a:t>
            </a:r>
            <a:r>
              <a:rPr lang="en-AU" sz="3400" dirty="0" err="1" smtClean="0"/>
              <a:t>grp</a:t>
            </a:r>
            <a:r>
              <a:rPr lang="en-AU" sz="3400" dirty="0" smtClean="0"/>
              <a:t> analysis</a:t>
            </a:r>
            <a:endParaRPr lang="en-A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343"/>
            <a:ext cx="8229600" cy="4396636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Systematic review of 37 trials and 11 </a:t>
            </a:r>
            <a:r>
              <a:rPr lang="en-AU" dirty="0" err="1" smtClean="0"/>
              <a:t>metaanalysis</a:t>
            </a:r>
            <a:endParaRPr lang="en-AU" dirty="0" smtClean="0"/>
          </a:p>
          <a:p>
            <a:r>
              <a:rPr lang="en-AU" dirty="0" smtClean="0"/>
              <a:t>4187 </a:t>
            </a:r>
            <a:r>
              <a:rPr lang="en-AU" dirty="0" err="1" smtClean="0"/>
              <a:t>pts</a:t>
            </a:r>
            <a:r>
              <a:rPr lang="en-AU" dirty="0" smtClean="0"/>
              <a:t> from a subset of 12 trials with SII CRC</a:t>
            </a:r>
          </a:p>
          <a:p>
            <a:r>
              <a:rPr lang="en-AU" dirty="0" smtClean="0"/>
              <a:t>5FU arm </a:t>
            </a:r>
            <a:r>
              <a:rPr lang="en-AU" dirty="0" err="1" smtClean="0"/>
              <a:t>vs</a:t>
            </a:r>
            <a:r>
              <a:rPr lang="en-AU" dirty="0" smtClean="0"/>
              <a:t> surgery alone</a:t>
            </a:r>
          </a:p>
          <a:p>
            <a:r>
              <a:rPr lang="en-AU" dirty="0" smtClean="0"/>
              <a:t>Improved DFS 5-10%</a:t>
            </a:r>
          </a:p>
          <a:p>
            <a:r>
              <a:rPr lang="en-AU" dirty="0" smtClean="0"/>
              <a:t>No statistically significant improvement in OS.</a:t>
            </a:r>
          </a:p>
          <a:p>
            <a:r>
              <a:rPr lang="en-AU" dirty="0" smtClean="0"/>
              <a:t>ASCO 2004 recommendations: </a:t>
            </a:r>
          </a:p>
          <a:p>
            <a:pPr lvl="1"/>
            <a:r>
              <a:rPr lang="en-AU" dirty="0" smtClean="0"/>
              <a:t>Routine use of adjuvant chemo in medically fit </a:t>
            </a:r>
            <a:r>
              <a:rPr lang="en-AU" dirty="0" err="1" smtClean="0"/>
              <a:t>pts</a:t>
            </a:r>
            <a:r>
              <a:rPr lang="en-AU" dirty="0" smtClean="0"/>
              <a:t> with SII disease is NOT recommended. </a:t>
            </a:r>
            <a:endParaRPr lang="en-AU" dirty="0"/>
          </a:p>
          <a:p>
            <a:pPr lvl="1"/>
            <a:r>
              <a:rPr lang="en-AU" dirty="0" smtClean="0"/>
              <a:t>consider adjuvant chemo in </a:t>
            </a:r>
            <a:r>
              <a:rPr lang="en-AU" dirty="0" err="1" smtClean="0"/>
              <a:t>pts</a:t>
            </a:r>
            <a:r>
              <a:rPr lang="en-AU" dirty="0" smtClean="0"/>
              <a:t> with inadequately sampled nodes, perforation or poorly differentiated histology </a:t>
            </a:r>
          </a:p>
          <a:p>
            <a:endParaRPr lang="en-A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10203" y="5749447"/>
            <a:ext cx="377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Benson AB. JCO;200422(16):3408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4542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9866"/>
          </a:xfrm>
        </p:spPr>
        <p:txBody>
          <a:bodyPr>
            <a:normAutofit/>
          </a:bodyPr>
          <a:lstStyle/>
          <a:p>
            <a:r>
              <a:rPr lang="en-AU" sz="3400" dirty="0" smtClean="0"/>
              <a:t>Benefit of </a:t>
            </a:r>
            <a:r>
              <a:rPr lang="en-AU" sz="3400" dirty="0" err="1" smtClean="0"/>
              <a:t>Oxaliplatin</a:t>
            </a:r>
            <a:r>
              <a:rPr lang="en-AU" sz="3400" dirty="0" smtClean="0"/>
              <a:t> in SII </a:t>
            </a:r>
            <a:endParaRPr lang="en-A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130"/>
            <a:ext cx="8229600" cy="3970749"/>
          </a:xfrm>
        </p:spPr>
        <p:txBody>
          <a:bodyPr>
            <a:normAutofit/>
          </a:bodyPr>
          <a:lstStyle/>
          <a:p>
            <a:r>
              <a:rPr lang="en-AU" sz="2800" dirty="0" smtClean="0"/>
              <a:t>MOSAIC: FOLFOX4 </a:t>
            </a:r>
            <a:r>
              <a:rPr lang="en-AU" sz="2800" dirty="0" err="1" smtClean="0"/>
              <a:t>vs</a:t>
            </a:r>
            <a:r>
              <a:rPr lang="en-AU" sz="2800" dirty="0" smtClean="0"/>
              <a:t> 5FU</a:t>
            </a:r>
          </a:p>
          <a:p>
            <a:pPr lvl="1"/>
            <a:r>
              <a:rPr lang="en-AU" sz="2400" dirty="0" smtClean="0"/>
              <a:t>Non-significant improvement in 5-yr DFS (84% v 80%) and identical 5-yr OS (87%)</a:t>
            </a:r>
          </a:p>
          <a:p>
            <a:pPr lvl="1"/>
            <a:r>
              <a:rPr lang="en-AU" sz="2400" dirty="0" smtClean="0"/>
              <a:t>Greater benefit shown in high-risk stage II (7% DFS, 2% OS) but number was too small to be statistically significant. </a:t>
            </a:r>
          </a:p>
          <a:p>
            <a:r>
              <a:rPr lang="en-AU" sz="2800" dirty="0" smtClean="0"/>
              <a:t>NSABP C-07: FLOX </a:t>
            </a:r>
            <a:r>
              <a:rPr lang="en-AU" sz="2800" dirty="0" err="1" smtClean="0"/>
              <a:t>vs</a:t>
            </a:r>
            <a:r>
              <a:rPr lang="en-AU" sz="2800" dirty="0" smtClean="0"/>
              <a:t> 5FU/LV</a:t>
            </a:r>
          </a:p>
          <a:p>
            <a:pPr lvl="1"/>
            <a:r>
              <a:rPr lang="en-AU" sz="2400" dirty="0" smtClean="0"/>
              <a:t>4-yr DFS 84% </a:t>
            </a:r>
            <a:r>
              <a:rPr lang="en-AU" sz="2400" dirty="0" err="1" smtClean="0"/>
              <a:t>vs</a:t>
            </a:r>
            <a:r>
              <a:rPr lang="en-AU" sz="2400" dirty="0" smtClean="0"/>
              <a:t> 81% (not significant)</a:t>
            </a:r>
          </a:p>
          <a:p>
            <a:r>
              <a:rPr lang="en-AU" sz="2800" dirty="0" smtClean="0"/>
              <a:t>Above trials do not use surgery alone arm as control. 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10203" y="5486400"/>
            <a:ext cx="414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Tournigand</a:t>
            </a:r>
            <a:r>
              <a:rPr lang="en-AU" dirty="0" smtClean="0"/>
              <a:t> C et al. JCO 2012;30(27):3353</a:t>
            </a:r>
          </a:p>
          <a:p>
            <a:r>
              <a:rPr lang="en-AU" dirty="0" err="1" smtClean="0"/>
              <a:t>Kuebler</a:t>
            </a:r>
            <a:r>
              <a:rPr lang="en-AU" dirty="0" smtClean="0"/>
              <a:t> JP et al. JCO 2007;25(16):2198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8154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NCCN Guidelines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708"/>
            <a:ext cx="8229600" cy="4823456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Discuss options of chemotherapy with patients who have high-risk characteristics, taking into </a:t>
            </a:r>
            <a:r>
              <a:rPr lang="en-AU" dirty="0" err="1" smtClean="0"/>
              <a:t>acc</a:t>
            </a:r>
            <a:r>
              <a:rPr lang="en-AU" dirty="0" smtClean="0"/>
              <a:t> comorbidities and anticipated life expectancy</a:t>
            </a:r>
          </a:p>
          <a:p>
            <a:pPr lvl="1"/>
            <a:r>
              <a:rPr lang="en-AU" dirty="0" smtClean="0"/>
              <a:t>Poorly differentiated histology (excluding hose with MSI-H, </a:t>
            </a:r>
          </a:p>
          <a:p>
            <a:pPr lvl="1"/>
            <a:r>
              <a:rPr lang="en-AU" dirty="0" err="1" smtClean="0"/>
              <a:t>lymphovascular</a:t>
            </a:r>
            <a:r>
              <a:rPr lang="en-AU" dirty="0" smtClean="0"/>
              <a:t> invasion,</a:t>
            </a:r>
          </a:p>
          <a:p>
            <a:pPr lvl="1"/>
            <a:r>
              <a:rPr lang="en-AU" dirty="0" smtClean="0"/>
              <a:t>bowel obstruction,</a:t>
            </a:r>
          </a:p>
          <a:p>
            <a:pPr lvl="1"/>
            <a:r>
              <a:rPr lang="en-AU" dirty="0" smtClean="0"/>
              <a:t>Localised perforation</a:t>
            </a:r>
          </a:p>
          <a:p>
            <a:pPr lvl="1"/>
            <a:r>
              <a:rPr lang="en-AU" dirty="0" err="1" smtClean="0"/>
              <a:t>Perineural</a:t>
            </a:r>
            <a:r>
              <a:rPr lang="en-AU" dirty="0" smtClean="0"/>
              <a:t> invasion,</a:t>
            </a:r>
          </a:p>
          <a:p>
            <a:pPr lvl="1"/>
            <a:r>
              <a:rPr lang="en-AU" dirty="0" smtClean="0"/>
              <a:t>Indeterminate or positive margin</a:t>
            </a:r>
          </a:p>
          <a:p>
            <a:pPr lvl="1"/>
            <a:r>
              <a:rPr lang="en-AU" dirty="0" smtClean="0"/>
              <a:t>Inadequate lymph nodes sampled (&lt;12)</a:t>
            </a:r>
          </a:p>
          <a:p>
            <a:r>
              <a:rPr lang="en-AU" dirty="0" smtClean="0"/>
              <a:t>Benefit does not exceed &gt;5%.</a:t>
            </a:r>
          </a:p>
          <a:p>
            <a:r>
              <a:rPr lang="en-AU" dirty="0" smtClean="0"/>
              <a:t>MMR testing in </a:t>
            </a:r>
            <a:r>
              <a:rPr lang="en-AU" dirty="0" err="1" smtClean="0"/>
              <a:t>pts</a:t>
            </a:r>
            <a:r>
              <a:rPr lang="en-AU" dirty="0" smtClean="0"/>
              <a:t> &lt;50 and/or stage 2 disease </a:t>
            </a:r>
          </a:p>
          <a:p>
            <a:r>
              <a:rPr lang="en-AU" dirty="0" smtClean="0"/>
              <a:t>FOLFOX is a reasonable option for intermediate to high risk stage II, but no survival advantage had been demonstrated for the addition of Ox </a:t>
            </a:r>
            <a:r>
              <a:rPr lang="en-AU" dirty="0" err="1" smtClean="0"/>
              <a:t>esp</a:t>
            </a:r>
            <a:r>
              <a:rPr lang="en-AU" dirty="0" smtClean="0"/>
              <a:t> in </a:t>
            </a:r>
            <a:r>
              <a:rPr lang="en-AU" dirty="0" err="1" smtClean="0"/>
              <a:t>pts</a:t>
            </a:r>
            <a:r>
              <a:rPr lang="en-AU" dirty="0" smtClean="0"/>
              <a:t> &gt;70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2299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239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Need for Better Risk stratification in SII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977032"/>
            <a:ext cx="8229600" cy="4158639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Strongest evidence for ‘High-risk </a:t>
            </a:r>
            <a:r>
              <a:rPr lang="en-AU" dirty="0" err="1" smtClean="0"/>
              <a:t>criterias</a:t>
            </a:r>
            <a:r>
              <a:rPr lang="en-AU" dirty="0" smtClean="0"/>
              <a:t>’ in NCCN guidelines came from CALGB 9581 long term follow-up data over a median of 7.9 years</a:t>
            </a:r>
            <a:r>
              <a:rPr lang="en-AU" baseline="30000" dirty="0" smtClean="0"/>
              <a:t>1</a:t>
            </a:r>
            <a:endParaRPr lang="en-AU" dirty="0" smtClean="0"/>
          </a:p>
          <a:p>
            <a:r>
              <a:rPr lang="en-AU" dirty="0" smtClean="0"/>
              <a:t>No robust RCT evidence to show high-risk SII benefit from chemo </a:t>
            </a:r>
            <a:r>
              <a:rPr lang="en-AU" dirty="0" err="1" smtClean="0"/>
              <a:t>eg</a:t>
            </a:r>
            <a:r>
              <a:rPr lang="en-AU" dirty="0" smtClean="0"/>
              <a:t> SEER and US </a:t>
            </a:r>
            <a:r>
              <a:rPr lang="en-AU" dirty="0" err="1" smtClean="0"/>
              <a:t>intergrp</a:t>
            </a:r>
            <a:r>
              <a:rPr lang="en-AU" dirty="0" smtClean="0"/>
              <a:t> </a:t>
            </a:r>
            <a:r>
              <a:rPr lang="en-AU" dirty="0" err="1" smtClean="0"/>
              <a:t>subgrp</a:t>
            </a:r>
            <a:r>
              <a:rPr lang="en-AU" dirty="0" smtClean="0"/>
              <a:t> analyses were negative </a:t>
            </a:r>
          </a:p>
          <a:p>
            <a:r>
              <a:rPr lang="en-AU" dirty="0" smtClean="0"/>
              <a:t>High-risk features were </a:t>
            </a:r>
            <a:r>
              <a:rPr lang="en-AU" b="1" dirty="0" smtClean="0"/>
              <a:t>prognostic </a:t>
            </a:r>
            <a:r>
              <a:rPr lang="en-AU" dirty="0" smtClean="0"/>
              <a:t>but not </a:t>
            </a:r>
            <a:r>
              <a:rPr lang="en-AU" b="1" dirty="0" smtClean="0"/>
              <a:t>predictive</a:t>
            </a:r>
          </a:p>
          <a:p>
            <a:r>
              <a:rPr lang="en-AU" dirty="0" smtClean="0"/>
              <a:t>Need better tools to stratify risk of recurrence in stage II disease and predict sensitivity to chemo:</a:t>
            </a:r>
          </a:p>
          <a:p>
            <a:pPr lvl="1"/>
            <a:r>
              <a:rPr lang="en-AU" dirty="0" smtClean="0"/>
              <a:t>FOXO3, TS </a:t>
            </a:r>
            <a:r>
              <a:rPr lang="en-AU" dirty="0" err="1" smtClean="0"/>
              <a:t>overexp</a:t>
            </a:r>
            <a:r>
              <a:rPr lang="en-AU" dirty="0" smtClean="0"/>
              <a:t>, B-RAF, </a:t>
            </a:r>
            <a:r>
              <a:rPr lang="en-AU" dirty="0" err="1" smtClean="0"/>
              <a:t>kRAS</a:t>
            </a:r>
            <a:r>
              <a:rPr lang="en-AU" dirty="0" smtClean="0"/>
              <a:t>, </a:t>
            </a:r>
            <a:r>
              <a:rPr lang="en-AU" dirty="0" err="1" smtClean="0"/>
              <a:t>Oncotype-Dx</a:t>
            </a:r>
            <a:r>
              <a:rPr lang="en-AU" dirty="0" smtClean="0"/>
              <a:t>, </a:t>
            </a:r>
            <a:r>
              <a:rPr lang="en-AU" dirty="0" err="1" smtClean="0"/>
              <a:t>ColoPrint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Deficient MMR tumours (do not benefit from 5FU)</a:t>
            </a:r>
          </a:p>
          <a:p>
            <a:pPr lvl="1"/>
            <a:r>
              <a:rPr lang="en-AU" b="1" dirty="0" smtClean="0"/>
              <a:t>NONE has predictive utilities</a:t>
            </a:r>
            <a:endParaRPr 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208745" y="6150279"/>
            <a:ext cx="463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1) </a:t>
            </a:r>
            <a:r>
              <a:rPr lang="en-AU" dirty="0" err="1" smtClean="0"/>
              <a:t>Niedzwiecki</a:t>
            </a:r>
            <a:r>
              <a:rPr lang="en-AU" dirty="0" smtClean="0"/>
              <a:t> D et al. JCO 2011;29(33):3146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09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en-AU" sz="3400" dirty="0" smtClean="0"/>
              <a:t>Adjunctive Therapy: Aspirin Benefit from Nurses’ Health Study and Health Professionals F/U studies</a:t>
            </a:r>
            <a:endParaRPr lang="en-A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707"/>
            <a:ext cx="8229600" cy="4559474"/>
          </a:xfrm>
        </p:spPr>
        <p:txBody>
          <a:bodyPr>
            <a:normAutofit fontScale="47500" lnSpcReduction="20000"/>
          </a:bodyPr>
          <a:lstStyle/>
          <a:p>
            <a:r>
              <a:rPr lang="en-AU" sz="5100" dirty="0" smtClean="0"/>
              <a:t>COX-2 is overexpressed in 80-85% of CRCs and is inhibited by aspirin</a:t>
            </a:r>
            <a:r>
              <a:rPr lang="en-AU" sz="5100" baseline="30000" dirty="0" smtClean="0"/>
              <a:t>1</a:t>
            </a:r>
            <a:endParaRPr lang="en-AU" sz="5100" dirty="0" smtClean="0"/>
          </a:p>
          <a:p>
            <a:pPr lvl="1"/>
            <a:r>
              <a:rPr lang="en-AU" sz="3800" dirty="0" smtClean="0"/>
              <a:t>Post-cancer aspirin use CRC-specific death rate 15% </a:t>
            </a:r>
            <a:r>
              <a:rPr lang="en-AU" sz="3800" dirty="0" err="1" smtClean="0"/>
              <a:t>vs</a:t>
            </a:r>
            <a:r>
              <a:rPr lang="en-AU" sz="3800" dirty="0" smtClean="0"/>
              <a:t> non-users 19% HR 0.71 </a:t>
            </a:r>
            <a:endParaRPr lang="en-AU" sz="3800" dirty="0"/>
          </a:p>
          <a:p>
            <a:pPr lvl="1"/>
            <a:r>
              <a:rPr lang="en-AU" sz="3800" dirty="0" smtClean="0"/>
              <a:t>Benefit even more pronounced in </a:t>
            </a:r>
            <a:r>
              <a:rPr lang="en-AU" sz="3800" dirty="0" err="1" smtClean="0"/>
              <a:t>pts</a:t>
            </a:r>
            <a:r>
              <a:rPr lang="en-AU" sz="3800" dirty="0" smtClean="0"/>
              <a:t> who were not taking aspirin prior to cancer </a:t>
            </a:r>
            <a:r>
              <a:rPr lang="en-AU" sz="3800" dirty="0" err="1" smtClean="0"/>
              <a:t>Dx</a:t>
            </a:r>
            <a:r>
              <a:rPr lang="en-AU" sz="3800" dirty="0" smtClean="0"/>
              <a:t>. HR 0.53</a:t>
            </a:r>
          </a:p>
          <a:p>
            <a:pPr lvl="1"/>
            <a:r>
              <a:rPr lang="en-AU" sz="3800" dirty="0" smtClean="0"/>
              <a:t>Expression of COX-2 was </a:t>
            </a:r>
            <a:r>
              <a:rPr lang="en-AU" sz="3800" dirty="0" err="1" smtClean="0"/>
              <a:t>a/w</a:t>
            </a:r>
            <a:r>
              <a:rPr lang="en-AU" sz="3800" dirty="0" smtClean="0"/>
              <a:t> benefit from aspirin</a:t>
            </a:r>
          </a:p>
          <a:p>
            <a:r>
              <a:rPr lang="en-AU" sz="5100" dirty="0" smtClean="0"/>
              <a:t>PIK3CA</a:t>
            </a:r>
            <a:r>
              <a:rPr lang="en-AU" sz="5100" baseline="30000" dirty="0" smtClean="0"/>
              <a:t>2</a:t>
            </a:r>
            <a:endParaRPr lang="en-AU" sz="5100" dirty="0" smtClean="0"/>
          </a:p>
          <a:p>
            <a:pPr lvl="1"/>
            <a:r>
              <a:rPr lang="en-AU" sz="3800" dirty="0" smtClean="0"/>
              <a:t>Post-cancer aspirin use in </a:t>
            </a:r>
            <a:r>
              <a:rPr lang="en-AU" sz="3800" dirty="0" err="1" smtClean="0"/>
              <a:t>pts</a:t>
            </a:r>
            <a:r>
              <a:rPr lang="en-AU" sz="3800" dirty="0" smtClean="0"/>
              <a:t> whose tumour harboured PIK3CA mutations was associated with marked reduction in CRC-specific death. HR 0.18</a:t>
            </a:r>
          </a:p>
          <a:p>
            <a:r>
              <a:rPr lang="en-AU" sz="5100" dirty="0" smtClean="0"/>
              <a:t>BRAF</a:t>
            </a:r>
            <a:r>
              <a:rPr lang="en-AU" sz="5100" baseline="30000" dirty="0" smtClean="0"/>
              <a:t>3</a:t>
            </a:r>
            <a:endParaRPr lang="en-AU" sz="5100" dirty="0" smtClean="0"/>
          </a:p>
          <a:p>
            <a:pPr lvl="1"/>
            <a:r>
              <a:rPr lang="en-AU" sz="3800" dirty="0" smtClean="0"/>
              <a:t>Aspirin users have lower risk of </a:t>
            </a:r>
            <a:r>
              <a:rPr lang="en-AU" sz="3800" dirty="0" err="1" smtClean="0"/>
              <a:t>BRAFwt</a:t>
            </a:r>
            <a:r>
              <a:rPr lang="en-AU" sz="3800" dirty="0" smtClean="0"/>
              <a:t> tumours. HR0.73</a:t>
            </a:r>
          </a:p>
          <a:p>
            <a:pPr lvl="1"/>
            <a:r>
              <a:rPr lang="en-AU" sz="3800" dirty="0" smtClean="0"/>
              <a:t>Tumours have lower expression of PTGS2</a:t>
            </a:r>
          </a:p>
          <a:p>
            <a:pPr lvl="1"/>
            <a:r>
              <a:rPr lang="en-AU" sz="3800" dirty="0" smtClean="0"/>
              <a:t>Association independent of PIK3CA, </a:t>
            </a:r>
            <a:r>
              <a:rPr lang="en-AU" sz="3800" dirty="0" err="1" smtClean="0"/>
              <a:t>kRAS</a:t>
            </a:r>
            <a:r>
              <a:rPr lang="en-AU" sz="3800" dirty="0" smtClean="0"/>
              <a:t> status</a:t>
            </a:r>
          </a:p>
          <a:p>
            <a:r>
              <a:rPr lang="en-AU" sz="5100" dirty="0" smtClean="0"/>
              <a:t>Above data are observational. Routine PIK3CA testing to guide aspirin use post-cancer is not prime-time</a:t>
            </a:r>
            <a:r>
              <a:rPr lang="en-AU" dirty="0" smtClean="0"/>
              <a:t>.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020855" y="5874707"/>
            <a:ext cx="4665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1) Chan AT et al. JAMA 2009;302(6):649</a:t>
            </a:r>
          </a:p>
          <a:p>
            <a:r>
              <a:rPr lang="en-AU" dirty="0" smtClean="0"/>
              <a:t>2) Liao X et al. NEJM 2012;367(17):1596</a:t>
            </a:r>
          </a:p>
          <a:p>
            <a:r>
              <a:rPr lang="en-AU" dirty="0" smtClean="0"/>
              <a:t>3) Nishihara T et al. JAMA 2013;309(24):2563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8191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Adjuvant chemotherapy should be encouraged for stage III patients with </a:t>
            </a:r>
            <a:r>
              <a:rPr lang="en-US" dirty="0" smtClean="0"/>
              <a:t>FOLFOX. </a:t>
            </a:r>
            <a:r>
              <a:rPr lang="en-US" dirty="0" err="1" smtClean="0"/>
              <a:t>Capecitabine</a:t>
            </a:r>
            <a:r>
              <a:rPr lang="en-US" dirty="0" smtClean="0"/>
              <a:t> </a:t>
            </a:r>
            <a:r>
              <a:rPr lang="en-US" dirty="0" smtClean="0"/>
              <a:t>is equivalent to </a:t>
            </a:r>
            <a:r>
              <a:rPr lang="en-US" dirty="0" err="1" smtClean="0"/>
              <a:t>infusional</a:t>
            </a:r>
            <a:r>
              <a:rPr lang="en-US" dirty="0" smtClean="0"/>
              <a:t> 5FU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High </a:t>
            </a:r>
            <a:r>
              <a:rPr lang="en-US" dirty="0" smtClean="0"/>
              <a:t>risk stage II patients should be considered carefully w/ 5FU based regimens showing some benefit , and </a:t>
            </a:r>
            <a:r>
              <a:rPr lang="en-US" dirty="0" err="1" smtClean="0"/>
              <a:t>capecitabine</a:t>
            </a:r>
            <a:r>
              <a:rPr lang="en-US" dirty="0" smtClean="0"/>
              <a:t> an appropriate substitute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Incorporation </a:t>
            </a:r>
            <a:r>
              <a:rPr lang="en-US" dirty="0" smtClean="0"/>
              <a:t>of </a:t>
            </a:r>
            <a:r>
              <a:rPr lang="en-US" dirty="0" smtClean="0"/>
              <a:t>biologics do not add additional benefit</a:t>
            </a:r>
          </a:p>
          <a:p>
            <a:r>
              <a:rPr lang="en-US" dirty="0" smtClean="0"/>
              <a:t>Aspirin as adjunctive therapy is not ready for prime-time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51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4797425" cy="694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20938"/>
            <a:ext cx="4643437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8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Adjuvant Chemo in Stage III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14952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zh-CN" sz="3400" dirty="0" smtClean="0">
                <a:ea typeface="SimSun" pitchFamily="2" charset="-122"/>
              </a:rPr>
              <a:t>Adjuvant 5FU improves outcomes in SIII</a:t>
            </a:r>
            <a:endParaRPr lang="en-AU" altLang="zh-CN" sz="3400" dirty="0" smtClean="0">
              <a:ea typeface="SimSun" pitchFamily="2" charset="-12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1313145"/>
            <a:ext cx="8229600" cy="37338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altLang="zh-CN" dirty="0" smtClean="0">
                <a:ea typeface="SimSun" pitchFamily="2" charset="-122"/>
              </a:rPr>
              <a:t>Adjuvant therapy for colon cancer reduces risk of disease recurrence and death</a:t>
            </a:r>
            <a:r>
              <a:rPr lang="en-US" altLang="zh-CN" sz="1300" baseline="80000" dirty="0" smtClean="0">
                <a:ea typeface="SimSun" pitchFamily="2" charset="-122"/>
              </a:rPr>
              <a:t>1</a:t>
            </a:r>
            <a:r>
              <a:rPr lang="en-US" altLang="zh-CN" sz="1300" baseline="80000" dirty="0" smtClean="0">
                <a:ea typeface="SimSun" pitchFamily="2" charset="-122"/>
                <a:cs typeface="Arial" charset="0"/>
              </a:rPr>
              <a:t>–3</a:t>
            </a:r>
            <a:endParaRPr lang="en-US" altLang="zh-CN" sz="1300" baseline="80000" dirty="0" smtClean="0">
              <a:ea typeface="SimSun" pitchFamily="2" charset="-122"/>
            </a:endParaRPr>
          </a:p>
          <a:p>
            <a:pPr lvl="1">
              <a:spcBef>
                <a:spcPct val="0"/>
              </a:spcBef>
              <a:spcAft>
                <a:spcPct val="60000"/>
              </a:spcAft>
            </a:pPr>
            <a:r>
              <a:rPr lang="en-US" altLang="zh-CN" dirty="0" smtClean="0">
                <a:ea typeface="SimSun" pitchFamily="2" charset="-122"/>
              </a:rPr>
              <a:t>5-FU-based chemotherapy is superior to observation alone</a:t>
            </a:r>
            <a:r>
              <a:rPr lang="en-US" altLang="zh-CN" sz="1300" baseline="80000" dirty="0" smtClean="0">
                <a:ea typeface="SimSun" pitchFamily="2" charset="-122"/>
              </a:rPr>
              <a:t>3,4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US" altLang="zh-CN" dirty="0" smtClean="0">
                <a:ea typeface="SimSun" pitchFamily="2" charset="-122"/>
              </a:rPr>
              <a:t>Best arm always contained </a:t>
            </a:r>
            <a:r>
              <a:rPr lang="en-US" altLang="zh-CN" dirty="0" smtClean="0">
                <a:ea typeface="SimSun" pitchFamily="2" charset="-122"/>
              </a:rPr>
              <a:t>leucovorin</a:t>
            </a:r>
            <a:r>
              <a:rPr lang="en-US" altLang="zh-CN" sz="1300" baseline="80000" dirty="0" smtClean="0">
                <a:ea typeface="SimSun" pitchFamily="2" charset="-122"/>
              </a:rPr>
              <a:t>5,6</a:t>
            </a:r>
          </a:p>
          <a:p>
            <a:pPr lvl="1">
              <a:spcBef>
                <a:spcPct val="0"/>
              </a:spcBef>
              <a:spcAft>
                <a:spcPct val="60000"/>
              </a:spcAft>
            </a:pPr>
            <a:r>
              <a:rPr lang="en-US" altLang="zh-CN" sz="2400" dirty="0" smtClean="0">
                <a:ea typeface="SimSun" pitchFamily="2" charset="-122"/>
              </a:rPr>
              <a:t>LV forms stable complex with TS, thus permits prolonged inhibition of this enzyme by 5-FU</a:t>
            </a:r>
            <a:endParaRPr lang="en-US" altLang="zh-CN" sz="2400" dirty="0">
              <a:ea typeface="SimSun" pitchFamily="2" charset="-122"/>
            </a:endParaRP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US" altLang="zh-CN" dirty="0" smtClean="0">
                <a:ea typeface="SimSun" pitchFamily="2" charset="-122"/>
              </a:rPr>
              <a:t>No </a:t>
            </a:r>
            <a:r>
              <a:rPr lang="en-US" altLang="zh-CN" dirty="0" smtClean="0">
                <a:ea typeface="SimSun" pitchFamily="2" charset="-122"/>
              </a:rPr>
              <a:t>advantage with 12 versus 6 months’ </a:t>
            </a:r>
            <a:r>
              <a:rPr lang="en-US" altLang="zh-CN" dirty="0" smtClean="0">
                <a:ea typeface="SimSun" pitchFamily="2" charset="-122"/>
              </a:rPr>
              <a:t>therapy</a:t>
            </a:r>
            <a:r>
              <a:rPr lang="en-US" altLang="zh-CN" sz="1300" baseline="80000" dirty="0" smtClean="0">
                <a:ea typeface="SimSun" pitchFamily="2" charset="-122"/>
              </a:rPr>
              <a:t>3,7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US" altLang="zh-CN" sz="3100" dirty="0" smtClean="0">
                <a:ea typeface="SimSun" pitchFamily="2" charset="-122"/>
              </a:rPr>
              <a:t>Roswell Park is less toxic </a:t>
            </a:r>
            <a:r>
              <a:rPr lang="en-US" altLang="zh-CN" sz="3100" dirty="0" err="1" smtClean="0">
                <a:ea typeface="SimSun" pitchFamily="2" charset="-122"/>
              </a:rPr>
              <a:t>cw</a:t>
            </a:r>
            <a:r>
              <a:rPr lang="en-US" altLang="zh-CN" sz="3100" dirty="0" smtClean="0">
                <a:ea typeface="SimSun" pitchFamily="2" charset="-122"/>
              </a:rPr>
              <a:t> Mayo (</a:t>
            </a:r>
            <a:r>
              <a:rPr lang="en-US" altLang="zh-CN" sz="3100" dirty="0" err="1" smtClean="0">
                <a:ea typeface="SimSun" pitchFamily="2" charset="-122"/>
              </a:rPr>
              <a:t>esp</a:t>
            </a:r>
            <a:r>
              <a:rPr lang="en-US" altLang="zh-CN" sz="3100" dirty="0" smtClean="0">
                <a:ea typeface="SimSun" pitchFamily="2" charset="-122"/>
              </a:rPr>
              <a:t> </a:t>
            </a:r>
            <a:r>
              <a:rPr lang="en-US" altLang="zh-CN" sz="3100" dirty="0" err="1" smtClean="0">
                <a:ea typeface="SimSun" pitchFamily="2" charset="-122"/>
              </a:rPr>
              <a:t>diarrhoea</a:t>
            </a:r>
            <a:r>
              <a:rPr lang="en-US" altLang="zh-CN" sz="3100" dirty="0" smtClean="0">
                <a:ea typeface="SimSun" pitchFamily="2" charset="-122"/>
              </a:rPr>
              <a:t>) </a:t>
            </a:r>
          </a:p>
          <a:p>
            <a:pPr lvl="1">
              <a:spcBef>
                <a:spcPct val="0"/>
              </a:spcBef>
              <a:spcAft>
                <a:spcPct val="60000"/>
              </a:spcAft>
            </a:pPr>
            <a:r>
              <a:rPr lang="en-US" altLang="zh-CN" sz="2700" dirty="0" smtClean="0">
                <a:ea typeface="SimSun" pitchFamily="2" charset="-122"/>
              </a:rPr>
              <a:t>No trial compared </a:t>
            </a:r>
            <a:r>
              <a:rPr lang="en-US" altLang="zh-CN" sz="2700" dirty="0" err="1" smtClean="0">
                <a:ea typeface="SimSun" pitchFamily="2" charset="-122"/>
              </a:rPr>
              <a:t>deGramont</a:t>
            </a:r>
            <a:r>
              <a:rPr lang="en-US" altLang="zh-CN" sz="2700" dirty="0" smtClean="0">
                <a:ea typeface="SimSun" pitchFamily="2" charset="-122"/>
              </a:rPr>
              <a:t> </a:t>
            </a:r>
            <a:r>
              <a:rPr lang="en-US" altLang="zh-CN" sz="2700" dirty="0" err="1" smtClean="0">
                <a:ea typeface="SimSun" pitchFamily="2" charset="-122"/>
              </a:rPr>
              <a:t>infusional</a:t>
            </a:r>
            <a:r>
              <a:rPr lang="en-US" altLang="zh-CN" sz="2700" dirty="0" smtClean="0">
                <a:ea typeface="SimSun" pitchFamily="2" charset="-122"/>
              </a:rPr>
              <a:t> protocol with Roswell Park</a:t>
            </a:r>
            <a:endParaRPr lang="en-US" altLang="zh-CN" sz="2700" dirty="0" smtClean="0">
              <a:ea typeface="SimSun" pitchFamily="2" charset="-122"/>
            </a:endParaRP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US" altLang="zh-CN" dirty="0" smtClean="0">
                <a:ea typeface="SimSun" pitchFamily="2" charset="-122"/>
              </a:rPr>
              <a:t>6 months’ bolus 5-FU/LV became standard of care</a:t>
            </a:r>
            <a:r>
              <a:rPr lang="en-US" altLang="zh-CN" sz="1300" baseline="80000" dirty="0" smtClean="0">
                <a:ea typeface="SimSun" pitchFamily="2" charset="-122"/>
              </a:rPr>
              <a:t>1–9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4788" y="5273675"/>
            <a:ext cx="85979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baseline="30000">
                <a:cs typeface="Times New Roman" pitchFamily="18" charset="0"/>
              </a:rPr>
              <a:t>1</a:t>
            </a:r>
            <a:r>
              <a:rPr lang="en-US" sz="1400">
                <a:cs typeface="Times New Roman" pitchFamily="18" charset="0"/>
              </a:rPr>
              <a:t>Buyse M et al. JAMA 1988;259:3571–8; </a:t>
            </a:r>
            <a:r>
              <a:rPr lang="en-US" sz="1400" baseline="30000">
                <a:cs typeface="Times New Roman" pitchFamily="18" charset="0"/>
              </a:rPr>
              <a:t>2</a:t>
            </a:r>
            <a:r>
              <a:rPr lang="en-US" sz="1400">
                <a:cs typeface="Times New Roman" pitchFamily="18" charset="0"/>
              </a:rPr>
              <a:t>Laurie JA et al. J Clin Oncol. 1989;7:1447</a:t>
            </a:r>
            <a:r>
              <a:rPr lang="en-GB" sz="1400">
                <a:cs typeface="Times New Roman" pitchFamily="18" charset="0"/>
              </a:rPr>
              <a:t>–</a:t>
            </a:r>
            <a:r>
              <a:rPr lang="en-US" sz="1400">
                <a:cs typeface="Times New Roman" pitchFamily="18" charset="0"/>
              </a:rPr>
              <a:t>56</a:t>
            </a:r>
          </a:p>
          <a:p>
            <a:pPr algn="r" eaLnBrk="1" hangingPunct="1"/>
            <a:r>
              <a:rPr lang="en-US" sz="1400" baseline="30000">
                <a:cs typeface="Times New Roman" pitchFamily="18" charset="0"/>
              </a:rPr>
              <a:t>3</a:t>
            </a:r>
            <a:r>
              <a:rPr lang="en-US" sz="1400">
                <a:cs typeface="Times New Roman" pitchFamily="18" charset="0"/>
              </a:rPr>
              <a:t>Moertel CG et al. Ann Intern Med 1995;122:321–6; </a:t>
            </a:r>
            <a:r>
              <a:rPr lang="en-US" sz="1400" baseline="30000">
                <a:cs typeface="Times New Roman" pitchFamily="18" charset="0"/>
              </a:rPr>
              <a:t>4</a:t>
            </a:r>
            <a:r>
              <a:rPr lang="en-US" sz="1400">
                <a:cs typeface="Times New Roman" pitchFamily="18" charset="0"/>
              </a:rPr>
              <a:t>O’Connell MJ et al. N Engl J Med 1994;331:502–7</a:t>
            </a:r>
            <a:br>
              <a:rPr lang="en-US" sz="1400">
                <a:cs typeface="Times New Roman" pitchFamily="18" charset="0"/>
              </a:rPr>
            </a:br>
            <a:r>
              <a:rPr lang="en-US" sz="1400" baseline="30000">
                <a:cs typeface="Times New Roman" pitchFamily="18" charset="0"/>
              </a:rPr>
              <a:t>5</a:t>
            </a:r>
            <a:r>
              <a:rPr lang="en-US" sz="1400">
                <a:cs typeface="Times New Roman" pitchFamily="18" charset="0"/>
              </a:rPr>
              <a:t>Wolmark N et al. J Clin Oncol 1999;17:3553–59</a:t>
            </a:r>
          </a:p>
          <a:p>
            <a:pPr algn="r" eaLnBrk="1" hangingPunct="1"/>
            <a:r>
              <a:rPr lang="en-US" sz="1400" baseline="30000">
                <a:cs typeface="Times New Roman" pitchFamily="18" charset="0"/>
              </a:rPr>
              <a:t>6</a:t>
            </a:r>
            <a:r>
              <a:rPr lang="en-US" sz="1400">
                <a:cs typeface="Times New Roman" pitchFamily="18" charset="0"/>
              </a:rPr>
              <a:t>Haller DG et al. Proc Am Soc Clin Oncol 1998;17:256a (Abst 982)</a:t>
            </a:r>
            <a:endParaRPr lang="en-GB" sz="1400"/>
          </a:p>
          <a:p>
            <a:pPr algn="r" eaLnBrk="1" hangingPunct="1"/>
            <a:r>
              <a:rPr lang="en-GB" sz="1400" baseline="30000">
                <a:cs typeface="Times New Roman" pitchFamily="18" charset="0"/>
              </a:rPr>
              <a:t>7</a:t>
            </a:r>
            <a:r>
              <a:rPr lang="en-GB" sz="1400">
                <a:cs typeface="Times New Roman" pitchFamily="18" charset="0"/>
              </a:rPr>
              <a:t>Porschen R et al. J Clin Oncol 2001;19:1787–94</a:t>
            </a:r>
            <a:r>
              <a:rPr lang="en-US" sz="1400">
                <a:cs typeface="Times New Roman" pitchFamily="18" charset="0"/>
              </a:rPr>
              <a:t>; </a:t>
            </a:r>
            <a:r>
              <a:rPr lang="en-US" sz="1400" baseline="30000"/>
              <a:t>8</a:t>
            </a:r>
            <a:r>
              <a:rPr lang="en-US" sz="1400"/>
              <a:t>IMPACT. Lancet 1995;345:939–44</a:t>
            </a:r>
          </a:p>
          <a:p>
            <a:pPr algn="r" eaLnBrk="1" hangingPunct="1"/>
            <a:r>
              <a:rPr lang="en-US" sz="1400" baseline="30000"/>
              <a:t>9</a:t>
            </a:r>
            <a:r>
              <a:rPr lang="en-US" sz="1400"/>
              <a:t>QUASAR Collaborative Group. Lancet. 2000;355:1588–96</a:t>
            </a:r>
          </a:p>
        </p:txBody>
      </p:sp>
    </p:spTree>
    <p:extLst>
      <p:ext uri="{BB962C8B-B14F-4D97-AF65-F5344CB8AC3E}">
        <p14:creationId xmlns:p14="http://schemas.microsoft.com/office/powerpoint/2010/main" val="2052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Roswell Park efficacy equivalent </a:t>
            </a:r>
            <a:br>
              <a:rPr lang="en-US" smtClean="0"/>
            </a:br>
            <a:r>
              <a:rPr lang="en-US" smtClean="0"/>
              <a:t>to Mayo Clinic regimen in stage III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876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z="2000" baseline="52000" smtClean="0"/>
          </a:p>
          <a:p>
            <a:endParaRPr lang="en-US" sz="2000" baseline="52000" smtClean="0"/>
          </a:p>
          <a:p>
            <a:endParaRPr lang="en-US" smtClean="0"/>
          </a:p>
        </p:txBody>
      </p:sp>
      <p:graphicFrame>
        <p:nvGraphicFramePr>
          <p:cNvPr id="1158200" name="Group 56"/>
          <p:cNvGraphicFramePr>
            <a:graphicFrameLocks noGrp="1"/>
          </p:cNvGraphicFramePr>
          <p:nvPr>
            <p:ph sz="half" idx="2"/>
          </p:nvPr>
        </p:nvGraphicFramePr>
        <p:xfrm>
          <a:off x="457200" y="2362200"/>
          <a:ext cx="8229600" cy="2409825"/>
        </p:xfrm>
        <a:graphic>
          <a:graphicData uri="http://schemas.openxmlformats.org/drawingml/2006/table">
            <a:tbl>
              <a:tblPr/>
              <a:tblGrid>
                <a:gridCol w="1752600"/>
                <a:gridCol w="1079500"/>
                <a:gridCol w="1079500"/>
                <a:gridCol w="1079500"/>
                <a:gridCol w="1079500"/>
                <a:gridCol w="1079500"/>
                <a:gridCol w="1079500"/>
              </a:tblGrid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Regimen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3-year DFS*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5-year DFS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p value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5-year OS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p value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Mayo Clinic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741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0.78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0.61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Roswell Park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769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85" name="Text Box 49"/>
          <p:cNvSpPr txBox="1">
            <a:spLocks noChangeArrowheads="1"/>
          </p:cNvSpPr>
          <p:nvPr/>
        </p:nvSpPr>
        <p:spPr bwMode="auto">
          <a:xfrm>
            <a:off x="4572000" y="64770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"/>
              </a:spcBef>
            </a:pPr>
            <a:endParaRPr lang="en-AU" altLang="zh-CN" sz="1400">
              <a:ea typeface="SimSun" pitchFamily="2" charset="-122"/>
              <a:cs typeface="Arial" charset="0"/>
            </a:endParaRPr>
          </a:p>
        </p:txBody>
      </p:sp>
      <p:sp>
        <p:nvSpPr>
          <p:cNvPr id="15386" name="Text Box 50"/>
          <p:cNvSpPr txBox="1">
            <a:spLocks noChangeArrowheads="1"/>
          </p:cNvSpPr>
          <p:nvPr/>
        </p:nvSpPr>
        <p:spPr bwMode="auto">
          <a:xfrm>
            <a:off x="381000" y="5969000"/>
            <a:ext cx="441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*Stage III only, derived from KM curves</a:t>
            </a:r>
          </a:p>
          <a:p>
            <a:r>
              <a:rPr lang="en-US"/>
              <a:t>Haller et al JCO 2005</a:t>
            </a:r>
          </a:p>
        </p:txBody>
      </p:sp>
    </p:spTree>
    <p:extLst>
      <p:ext uri="{BB962C8B-B14F-4D97-AF65-F5344CB8AC3E}">
        <p14:creationId xmlns:p14="http://schemas.microsoft.com/office/powerpoint/2010/main" val="2703283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MOSAIC trial design</a:t>
            </a:r>
          </a:p>
        </p:txBody>
      </p:sp>
      <p:sp>
        <p:nvSpPr>
          <p:cNvPr id="16387" name="Rectangle 1027"/>
          <p:cNvSpPr>
            <a:spLocks noChangeArrowheads="1"/>
          </p:cNvSpPr>
          <p:nvPr/>
        </p:nvSpPr>
        <p:spPr bwMode="auto">
          <a:xfrm>
            <a:off x="6248400" y="1905000"/>
            <a:ext cx="2438400" cy="914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/>
              <a:t>12 cycles of</a:t>
            </a:r>
          </a:p>
          <a:p>
            <a:pPr algn="ctr" eaLnBrk="0" hangingPunct="0"/>
            <a:r>
              <a:rPr lang="en-US" sz="2400"/>
              <a:t>FOLFOX4</a:t>
            </a:r>
            <a:endParaRPr lang="en-GB" sz="2400"/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6248400" y="3810000"/>
            <a:ext cx="2438400" cy="1066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2400"/>
              <a:t>12 cycles of </a:t>
            </a:r>
            <a:br>
              <a:rPr lang="en-US" sz="2400"/>
            </a:br>
            <a:r>
              <a:rPr lang="en-US" sz="2400"/>
              <a:t>LV5FU2</a:t>
            </a:r>
          </a:p>
        </p:txBody>
      </p:sp>
      <p:sp>
        <p:nvSpPr>
          <p:cNvPr id="16389" name="Rectangle 1029"/>
          <p:cNvSpPr>
            <a:spLocks noChangeArrowheads="1"/>
          </p:cNvSpPr>
          <p:nvPr/>
        </p:nvSpPr>
        <p:spPr bwMode="auto">
          <a:xfrm>
            <a:off x="609600" y="2057400"/>
            <a:ext cx="4572000" cy="2438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de-CH" sz="2400"/>
              <a:t>n</a:t>
            </a:r>
            <a:r>
              <a:rPr lang="en-GB" sz="2400">
                <a:sym typeface="Symbol" pitchFamily="18" charset="2"/>
              </a:rPr>
              <a:t>=</a:t>
            </a:r>
            <a:r>
              <a:rPr lang="en-GB" sz="2400"/>
              <a:t>2</a:t>
            </a:r>
            <a:r>
              <a:rPr lang="en-GB" sz="1000"/>
              <a:t> </a:t>
            </a:r>
            <a:r>
              <a:rPr lang="en-GB" sz="2400"/>
              <a:t>246</a:t>
            </a:r>
          </a:p>
          <a:p>
            <a:pPr algn="ctr" eaLnBrk="0" hangingPunct="0"/>
            <a:r>
              <a:rPr lang="en-GB" sz="2400"/>
              <a:t>Stage II</a:t>
            </a:r>
            <a:r>
              <a:rPr lang="en-GB" sz="800"/>
              <a:t> </a:t>
            </a:r>
            <a:r>
              <a:rPr lang="en-GB" sz="2400"/>
              <a:t>/</a:t>
            </a:r>
            <a:r>
              <a:rPr lang="en-GB" sz="800"/>
              <a:t> </a:t>
            </a:r>
            <a:r>
              <a:rPr lang="en-GB" sz="2400"/>
              <a:t>III plus </a:t>
            </a:r>
          </a:p>
          <a:p>
            <a:pPr algn="ctr" eaLnBrk="0" hangingPunct="0"/>
            <a:r>
              <a:rPr lang="en-GB" sz="2400"/>
              <a:t>complete resection of </a:t>
            </a:r>
            <a:br>
              <a:rPr lang="en-GB" sz="2400"/>
            </a:br>
            <a:r>
              <a:rPr lang="en-GB" sz="2400"/>
              <a:t>1</a:t>
            </a:r>
            <a:r>
              <a:rPr lang="en-US" sz="2400" baseline="30000">
                <a:cs typeface="Arial" charset="0"/>
              </a:rPr>
              <a:t>º</a:t>
            </a:r>
            <a:r>
              <a:rPr lang="en-GB" sz="2400"/>
              <a:t> tumor</a:t>
            </a:r>
          </a:p>
          <a:p>
            <a:pPr algn="ctr" eaLnBrk="0" hangingPunct="0"/>
            <a:r>
              <a:rPr lang="en-GB" sz="2400"/>
              <a:t>18</a:t>
            </a:r>
            <a:r>
              <a:rPr lang="en-GB" sz="2400">
                <a:cs typeface="Arial" charset="0"/>
              </a:rPr>
              <a:t>–75 years</a:t>
            </a:r>
            <a:endParaRPr lang="en-GB" sz="2400"/>
          </a:p>
          <a:p>
            <a:pPr algn="ctr" eaLnBrk="0" hangingPunct="0"/>
            <a:r>
              <a:rPr lang="en-GB" sz="2400"/>
              <a:t>ECOG PS </a:t>
            </a:r>
            <a:r>
              <a:rPr lang="en-GB" sz="2400">
                <a:sym typeface="Symbol" pitchFamily="18" charset="2"/>
              </a:rPr>
              <a:t>2</a:t>
            </a:r>
          </a:p>
        </p:txBody>
      </p:sp>
      <p:sp>
        <p:nvSpPr>
          <p:cNvPr id="16390" name="Line 1030"/>
          <p:cNvSpPr>
            <a:spLocks noChangeShapeType="1"/>
          </p:cNvSpPr>
          <p:nvPr/>
        </p:nvSpPr>
        <p:spPr bwMode="auto">
          <a:xfrm rot="-79638" flipH="1" flipV="1">
            <a:off x="5184775" y="3379788"/>
            <a:ext cx="942975" cy="10588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6391" name="Line 1031"/>
          <p:cNvSpPr>
            <a:spLocks noChangeShapeType="1"/>
          </p:cNvSpPr>
          <p:nvPr/>
        </p:nvSpPr>
        <p:spPr bwMode="auto">
          <a:xfrm rot="79638" flipH="1">
            <a:off x="5181600" y="2362200"/>
            <a:ext cx="942975" cy="10588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6392" name="Rectangle 1032"/>
          <p:cNvSpPr>
            <a:spLocks noChangeArrowheads="1"/>
          </p:cNvSpPr>
          <p:nvPr/>
        </p:nvSpPr>
        <p:spPr bwMode="auto">
          <a:xfrm>
            <a:off x="457200" y="4800600"/>
            <a:ext cx="739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Clr>
                <a:srgbClr val="FFFF00"/>
              </a:buClr>
              <a:buSzPct val="90000"/>
              <a:buFont typeface="Wingdings 2" pitchFamily="18" charset="2"/>
              <a:buChar char="ž"/>
            </a:pPr>
            <a:r>
              <a:rPr lang="en-US" sz="2400"/>
              <a:t>Endpoints</a:t>
            </a:r>
          </a:p>
          <a:p>
            <a:pPr marL="685800" lvl="1" indent="-341313" eaLnBrk="0" hangingPunct="0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–"/>
            </a:pPr>
            <a:r>
              <a:rPr lang="en-US" sz="2400">
                <a:solidFill>
                  <a:srgbClr val="FFFF00"/>
                </a:solidFill>
              </a:rPr>
              <a:t>primary: disease-free survival (DFS)</a:t>
            </a:r>
          </a:p>
          <a:p>
            <a:pPr marL="685800" lvl="1" indent="-341313" eaLnBrk="0" hangingPunct="0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–"/>
            </a:pPr>
            <a:r>
              <a:rPr lang="en-GB" sz="2400"/>
              <a:t>secondary: safety and overall survival (OS)</a:t>
            </a:r>
          </a:p>
        </p:txBody>
      </p:sp>
      <p:sp>
        <p:nvSpPr>
          <p:cNvPr id="16393" name="Rectangle 1033"/>
          <p:cNvSpPr>
            <a:spLocks noChangeArrowheads="1"/>
          </p:cNvSpPr>
          <p:nvPr/>
        </p:nvSpPr>
        <p:spPr bwMode="auto">
          <a:xfrm>
            <a:off x="4749800" y="6337300"/>
            <a:ext cx="401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US" sz="1400">
                <a:cs typeface="Times New Roman" pitchFamily="18" charset="0"/>
              </a:rPr>
              <a:t>Andr</a:t>
            </a:r>
            <a:r>
              <a:rPr lang="en-US" sz="1400">
                <a:cs typeface="Arial" charset="0"/>
              </a:rPr>
              <a:t>é</a:t>
            </a:r>
            <a:r>
              <a:rPr lang="en-US" sz="1400">
                <a:cs typeface="Times New Roman" pitchFamily="18" charset="0"/>
              </a:rPr>
              <a:t> T et al. N Engl J Med 2004;350:2343–51</a:t>
            </a:r>
          </a:p>
        </p:txBody>
      </p:sp>
    </p:spTree>
    <p:extLst>
      <p:ext uri="{BB962C8B-B14F-4D97-AF65-F5344CB8AC3E}">
        <p14:creationId xmlns:p14="http://schemas.microsoft.com/office/powerpoint/2010/main" val="374700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3736</Words>
  <Application>Microsoft Office PowerPoint</Application>
  <PresentationFormat>On-screen Show (4:3)</PresentationFormat>
  <Paragraphs>611</Paragraphs>
  <Slides>48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Office Theme</vt:lpstr>
      <vt:lpstr>1_Office Theme</vt:lpstr>
      <vt:lpstr>Chart</vt:lpstr>
      <vt:lpstr>CorelDRAW</vt:lpstr>
      <vt:lpstr>PowerPoint Presentation</vt:lpstr>
      <vt:lpstr>PowerPoint Presentation</vt:lpstr>
      <vt:lpstr>PowerPoint Presentation</vt:lpstr>
      <vt:lpstr>Disease of the elderly</vt:lpstr>
      <vt:lpstr>PowerPoint Presentation</vt:lpstr>
      <vt:lpstr>Adjuvant Chemo in Stage III</vt:lpstr>
      <vt:lpstr>Adjuvant 5FU improves outcomes in SIII</vt:lpstr>
      <vt:lpstr>Roswell Park efficacy equivalent  to Mayo Clinic regimen in stage III</vt:lpstr>
      <vt:lpstr>MOSAIC trial design</vt:lpstr>
      <vt:lpstr>MOSAIC: Stage II + III Disease-free Survival</vt:lpstr>
      <vt:lpstr>MOSAIC: Disease-free Survival  Stage II and Stage III Patients</vt:lpstr>
      <vt:lpstr>Disease-free Survival in  Stage III Patients: N1 &amp; N2</vt:lpstr>
      <vt:lpstr>MOSAIC: Overall Survival</vt:lpstr>
      <vt:lpstr>Residual sensory neuropathy ( all grades) with FOLFOX over time</vt:lpstr>
      <vt:lpstr>PowerPoint Presentation</vt:lpstr>
      <vt:lpstr>PowerPoint Presentation</vt:lpstr>
      <vt:lpstr>PowerPoint Presentation</vt:lpstr>
      <vt:lpstr>NSABP C-07: 5-yr followup</vt:lpstr>
      <vt:lpstr>?Optimal duration of chemo</vt:lpstr>
      <vt:lpstr>CALGB 89803: IFL as adjuvant treatment for stage III colon cancer</vt:lpstr>
      <vt:lpstr>CALGB 89803: DFS not improved with  IFL in stage III colon cancer</vt:lpstr>
      <vt:lpstr>PETACC-3</vt:lpstr>
      <vt:lpstr>X-ACT trial in adjuvant treatment of Dukes’ C colon cancer</vt:lpstr>
      <vt:lpstr>Primary endpoint met  and trend to superior DFS (ITT)</vt:lpstr>
      <vt:lpstr>Superior relapse-free survival (ITT)</vt:lpstr>
      <vt:lpstr>Trend to improved overall survival (ITT)</vt:lpstr>
      <vt:lpstr>Improved safety profile  versus bolus 5-FU/LV (all grades)</vt:lpstr>
      <vt:lpstr>Capecitabine: less patient hours wasted travelling to, waiting for, and receiving treatment</vt:lpstr>
      <vt:lpstr>Capecitabine combinations: a new era in adjuvant treatment</vt:lpstr>
      <vt:lpstr>Targeted therapies: adjuvant Bevacizumab</vt:lpstr>
      <vt:lpstr>PowerPoint Presentation</vt:lpstr>
      <vt:lpstr>PowerPoint Presentation</vt:lpstr>
      <vt:lpstr>PowerPoint Presentation</vt:lpstr>
      <vt:lpstr>PowerPoint Presentation</vt:lpstr>
      <vt:lpstr>No Benefit with Cetuximab</vt:lpstr>
      <vt:lpstr>Benefit of chemo in Stage II patients</vt:lpstr>
      <vt:lpstr>IMPACT B2 pooled analysis of 1016 pts from 5 trials -5FU/LV vs Observation</vt:lpstr>
      <vt:lpstr>IMPACT B2: Results</vt:lpstr>
      <vt:lpstr>IMPACT B2: effect of tumour differentiation</vt:lpstr>
      <vt:lpstr>QUASAR1: largest trial investigating adjuvant 5-FU/LV in stage II colon cancer</vt:lpstr>
      <vt:lpstr>QUASAR1: Results at median 5.5 yr followup</vt:lpstr>
      <vt:lpstr>Intergroup study</vt:lpstr>
      <vt:lpstr>Ontario grp analysis</vt:lpstr>
      <vt:lpstr>Benefit of Oxaliplatin in SII </vt:lpstr>
      <vt:lpstr>NCCN Guidelines</vt:lpstr>
      <vt:lpstr>Need for Better Risk stratification in SII</vt:lpstr>
      <vt:lpstr>Adjunctive Therapy: Aspirin Benefit from Nurses’ Health Study and Health Professionals F/U studies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  Sub-heading</dc:title>
  <dc:creator>Adinda Uneputty</dc:creator>
  <cp:lastModifiedBy>siewweiwong</cp:lastModifiedBy>
  <cp:revision>58</cp:revision>
  <dcterms:created xsi:type="dcterms:W3CDTF">2012-04-23T02:04:31Z</dcterms:created>
  <dcterms:modified xsi:type="dcterms:W3CDTF">2013-09-05T14:53:37Z</dcterms:modified>
</cp:coreProperties>
</file>