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46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79" r:id="rId14"/>
    <p:sldId id="280" r:id="rId15"/>
    <p:sldId id="325" r:id="rId16"/>
    <p:sldId id="321" r:id="rId17"/>
    <p:sldId id="322" r:id="rId18"/>
    <p:sldId id="281" r:id="rId19"/>
    <p:sldId id="282" r:id="rId20"/>
    <p:sldId id="283" r:id="rId21"/>
    <p:sldId id="285" r:id="rId22"/>
    <p:sldId id="286" r:id="rId23"/>
    <p:sldId id="287" r:id="rId24"/>
    <p:sldId id="288" r:id="rId25"/>
    <p:sldId id="297" r:id="rId26"/>
    <p:sldId id="298" r:id="rId27"/>
    <p:sldId id="299" r:id="rId28"/>
    <p:sldId id="301" r:id="rId29"/>
    <p:sldId id="302" r:id="rId30"/>
    <p:sldId id="303" r:id="rId31"/>
    <p:sldId id="304" r:id="rId32"/>
    <p:sldId id="305" r:id="rId33"/>
    <p:sldId id="309" r:id="rId34"/>
    <p:sldId id="311" r:id="rId35"/>
    <p:sldId id="312" r:id="rId36"/>
    <p:sldId id="323" r:id="rId37"/>
    <p:sldId id="324" r:id="rId38"/>
    <p:sldId id="314" r:id="rId39"/>
    <p:sldId id="315" r:id="rId40"/>
    <p:sldId id="316" r:id="rId41"/>
    <p:sldId id="317" r:id="rId42"/>
    <p:sldId id="318" r:id="rId43"/>
    <p:sldId id="319" r:id="rId44"/>
    <p:sldId id="32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710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F080B-30E9-4885-A478-4758A03833E3}" type="datetimeFigureOut">
              <a:rPr lang="en-US" smtClean="0"/>
              <a:t>11/5/2014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AE41C-B56E-451F-9A0F-728B1831D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8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5FD24-364F-40AF-8EB0-BB8754B92D3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3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5FD24-364F-40AF-8EB0-BB8754B92D3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4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5FD24-364F-40AF-8EB0-BB8754B92D3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11/5/2014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journal/00928674/147/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CUP </a:t>
            </a:r>
            <a:br>
              <a:rPr lang="en-US" dirty="0" smtClean="0"/>
            </a:br>
            <a:r>
              <a:rPr lang="en-US" i="1" dirty="0" smtClean="0"/>
              <a:t>Carcinoma of unknown primary 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development of metastases</a:t>
            </a:r>
            <a:r>
              <a:rPr lang="en-US" baseline="30000" dirty="0"/>
              <a:t>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4" y="1389185"/>
            <a:ext cx="3668940" cy="3608103"/>
          </a:xfrm>
        </p:spPr>
      </p:pic>
      <p:sp>
        <p:nvSpPr>
          <p:cNvPr id="6" name="TextBox 5"/>
          <p:cNvSpPr txBox="1"/>
          <p:nvPr/>
        </p:nvSpPr>
        <p:spPr>
          <a:xfrm>
            <a:off x="118651" y="6336977"/>
            <a:ext cx="6705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1- Hanahan et al 2011</a:t>
            </a:r>
          </a:p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04" y="3106943"/>
            <a:ext cx="6943785" cy="34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85" y="994186"/>
            <a:ext cx="4314092" cy="4952577"/>
          </a:xfrm>
        </p:spPr>
      </p:pic>
    </p:spTree>
    <p:extLst>
      <p:ext uri="{BB962C8B-B14F-4D97-AF65-F5344CB8AC3E}">
        <p14:creationId xmlns:p14="http://schemas.microsoft.com/office/powerpoint/2010/main" val="23353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? </a:t>
            </a:r>
            <a:r>
              <a:rPr lang="en-US" dirty="0"/>
              <a:t>Why </a:t>
            </a:r>
            <a:r>
              <a:rPr lang="en-US" dirty="0" smtClean="0"/>
              <a:t>do </a:t>
            </a:r>
            <a:r>
              <a:rPr lang="en-US" dirty="0"/>
              <a:t>cancers go to </a:t>
            </a:r>
            <a:r>
              <a:rPr lang="en-US" dirty="0" smtClean="0"/>
              <a:t>specific sites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16" y="1482970"/>
            <a:ext cx="11277600" cy="5287963"/>
          </a:xfrm>
        </p:spPr>
        <p:txBody>
          <a:bodyPr>
            <a:normAutofit/>
          </a:bodyPr>
          <a:lstStyle/>
          <a:p>
            <a:r>
              <a:rPr lang="en-US" dirty="0" smtClean="0"/>
              <a:t>? </a:t>
            </a:r>
            <a:r>
              <a:rPr lang="en-US" dirty="0"/>
              <a:t>arrest within capillary beds due to the layout of the vasculature and size restrictions imposed by blood vessel </a:t>
            </a:r>
            <a:r>
              <a:rPr lang="en-US" dirty="0" smtClean="0"/>
              <a:t>diameters</a:t>
            </a:r>
          </a:p>
          <a:p>
            <a:endParaRPr lang="en-US" dirty="0" smtClean="0"/>
          </a:p>
          <a:p>
            <a:r>
              <a:rPr lang="en-US" dirty="0" smtClean="0"/>
              <a:t>? actively </a:t>
            </a:r>
            <a:r>
              <a:rPr lang="en-US" dirty="0"/>
              <a:t>home to specific organs via genetically </a:t>
            </a:r>
            <a:r>
              <a:rPr lang="en-US" dirty="0" smtClean="0"/>
              <a:t>pre-determined  interactions b/w  cancer cells </a:t>
            </a:r>
            <a:r>
              <a:rPr lang="en-US" dirty="0"/>
              <a:t>and the luminal walls of the </a:t>
            </a:r>
            <a:r>
              <a:rPr lang="en-US" dirty="0" smtClean="0"/>
              <a:t>microvasculature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Unknown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Cancer of unknown primary site (CUP)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54370"/>
            <a:ext cx="11336215" cy="5331840"/>
          </a:xfrm>
        </p:spPr>
        <p:txBody>
          <a:bodyPr>
            <a:normAutofit/>
          </a:bodyPr>
          <a:lstStyle/>
          <a:p>
            <a:r>
              <a:rPr lang="en-US" sz="2400" i="1" dirty="0"/>
              <a:t>Histologically proven </a:t>
            </a:r>
            <a:r>
              <a:rPr lang="en-US" sz="2400" i="1" dirty="0" smtClean="0"/>
              <a:t>metastatic </a:t>
            </a:r>
            <a:r>
              <a:rPr lang="en-US" sz="2400" i="1" dirty="0"/>
              <a:t>tumours whose primary site cannot be </a:t>
            </a:r>
            <a:r>
              <a:rPr lang="en-US" sz="2400" i="1" dirty="0" smtClean="0"/>
              <a:t>identified during </a:t>
            </a:r>
            <a:r>
              <a:rPr lang="en-US" sz="2400" i="1" dirty="0"/>
              <a:t>pretreatment </a:t>
            </a:r>
            <a:r>
              <a:rPr lang="en-US" sz="2400" i="1" dirty="0" smtClean="0"/>
              <a:t>evlaution</a:t>
            </a:r>
            <a:r>
              <a:rPr lang="en-US" sz="2400" i="1" baseline="30000" dirty="0" smtClean="0"/>
              <a:t>4</a:t>
            </a:r>
            <a:endParaRPr lang="en-US" sz="2400" i="1" baseline="30000" dirty="0"/>
          </a:p>
          <a:p>
            <a:r>
              <a:rPr lang="en-US" dirty="0" smtClean="0"/>
              <a:t>4- 5 % </a:t>
            </a:r>
            <a:r>
              <a:rPr lang="en-US" dirty="0"/>
              <a:t>of all invasive </a:t>
            </a:r>
            <a:r>
              <a:rPr lang="en-US" dirty="0" smtClean="0"/>
              <a:t>cancers</a:t>
            </a:r>
            <a:r>
              <a:rPr lang="en-US" baseline="30000" dirty="0" smtClean="0"/>
              <a:t>5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most </a:t>
            </a:r>
            <a:r>
              <a:rPr lang="en-US" dirty="0"/>
              <a:t>common cancer in men </a:t>
            </a:r>
            <a:endParaRPr lang="en-US" dirty="0" smtClean="0"/>
          </a:p>
          <a:p>
            <a:r>
              <a:rPr lang="en-US" dirty="0" smtClean="0"/>
              <a:t>9th </a:t>
            </a:r>
            <a:r>
              <a:rPr lang="en-US" dirty="0"/>
              <a:t>most common in </a:t>
            </a:r>
            <a:r>
              <a:rPr lang="en-US" dirty="0" smtClean="0"/>
              <a:t>women </a:t>
            </a:r>
          </a:p>
          <a:p>
            <a:r>
              <a:rPr lang="en-US" dirty="0" smtClean="0"/>
              <a:t>Sx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Usually from </a:t>
            </a:r>
            <a:r>
              <a:rPr lang="en-US" dirty="0" smtClean="0"/>
              <a:t>the </a:t>
            </a:r>
            <a:r>
              <a:rPr lang="en-US" dirty="0"/>
              <a:t>metastatic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Early dissemination, unpredictable, </a:t>
            </a:r>
            <a:r>
              <a:rPr lang="en-US" dirty="0"/>
              <a:t>aggressive</a:t>
            </a:r>
          </a:p>
          <a:p>
            <a:r>
              <a:rPr lang="en-US" dirty="0"/>
              <a:t>LN only mets median survival 6-9 </a:t>
            </a:r>
            <a:r>
              <a:rPr lang="en-US" dirty="0" smtClean="0"/>
              <a:t>months</a:t>
            </a:r>
            <a:endParaRPr lang="en-US" dirty="0"/>
          </a:p>
          <a:p>
            <a:r>
              <a:rPr lang="en-US" dirty="0" smtClean="0"/>
              <a:t>Extranodal median survival 2 months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6324600"/>
            <a:ext cx="1117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4- NCCN  guidelines 5- Hainworth  et al 2013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947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1"/>
            <a:ext cx="10972800" cy="5943599"/>
          </a:xfrm>
        </p:spPr>
        <p:txBody>
          <a:bodyPr>
            <a:normAutofit/>
          </a:bodyPr>
          <a:lstStyle/>
          <a:p>
            <a:r>
              <a:rPr lang="en-US" b="1" dirty="0"/>
              <a:t>Adeno CA </a:t>
            </a:r>
          </a:p>
          <a:p>
            <a:pPr lvl="1"/>
            <a:r>
              <a:rPr lang="en-US" dirty="0" smtClean="0"/>
              <a:t>70% CUPs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2/3  </a:t>
            </a:r>
            <a:r>
              <a:rPr lang="en-US" dirty="0"/>
              <a:t>primary lung, pancreas, </a:t>
            </a:r>
            <a:r>
              <a:rPr lang="en-US" dirty="0" err="1"/>
              <a:t>hepatobiliary</a:t>
            </a:r>
            <a:r>
              <a:rPr lang="en-US" dirty="0"/>
              <a:t> </a:t>
            </a:r>
            <a:r>
              <a:rPr lang="en-US" dirty="0" smtClean="0"/>
              <a:t>tree </a:t>
            </a:r>
            <a:r>
              <a:rPr lang="en-US" dirty="0"/>
              <a:t>and </a:t>
            </a:r>
            <a:r>
              <a:rPr lang="en-US" dirty="0" smtClean="0"/>
              <a:t>kidney</a:t>
            </a:r>
            <a:endParaRPr lang="en-US" dirty="0"/>
          </a:p>
          <a:p>
            <a:pPr lvl="1"/>
            <a:r>
              <a:rPr lang="en-US" dirty="0" err="1"/>
              <a:t>Px</a:t>
            </a:r>
            <a:r>
              <a:rPr lang="en-US" dirty="0"/>
              <a:t> </a:t>
            </a:r>
            <a:r>
              <a:rPr lang="en-US" dirty="0" err="1"/>
              <a:t>mets</a:t>
            </a:r>
            <a:r>
              <a:rPr lang="en-US" dirty="0"/>
              <a:t> to liver, lungs, lymph nodes, and/or bones. </a:t>
            </a:r>
          </a:p>
          <a:p>
            <a:r>
              <a:rPr lang="en-US" b="1" dirty="0"/>
              <a:t>SCC</a:t>
            </a:r>
          </a:p>
          <a:p>
            <a:pPr lvl="1"/>
            <a:r>
              <a:rPr lang="en-US" dirty="0"/>
              <a:t> 5 % CUPs</a:t>
            </a:r>
          </a:p>
          <a:p>
            <a:pPr lvl="1"/>
            <a:r>
              <a:rPr lang="en-US" dirty="0"/>
              <a:t>Classic sites of SCC</a:t>
            </a:r>
          </a:p>
          <a:p>
            <a:pPr lvl="1"/>
            <a:r>
              <a:rPr lang="en-US" dirty="0" err="1"/>
              <a:t>Px</a:t>
            </a:r>
            <a:r>
              <a:rPr lang="en-US" dirty="0"/>
              <a:t> </a:t>
            </a:r>
            <a:r>
              <a:rPr lang="en-US" dirty="0" smtClean="0"/>
              <a:t> lymphadenopathy </a:t>
            </a:r>
          </a:p>
          <a:p>
            <a:pPr lvl="1"/>
            <a:r>
              <a:rPr lang="en-US" dirty="0" smtClean="0"/>
              <a:t>Changing </a:t>
            </a:r>
            <a:r>
              <a:rPr lang="en-US" dirty="0"/>
              <a:t>face of  head and neck SCC</a:t>
            </a:r>
          </a:p>
          <a:p>
            <a:r>
              <a:rPr lang="en-US" b="1" dirty="0"/>
              <a:t>Poorly Differentiated </a:t>
            </a:r>
          </a:p>
          <a:p>
            <a:pPr lvl="1"/>
            <a:r>
              <a:rPr lang="en-US" dirty="0"/>
              <a:t>20-  25 % CUP </a:t>
            </a:r>
          </a:p>
          <a:p>
            <a:pPr lvl="1"/>
            <a:r>
              <a:rPr lang="en-US" dirty="0"/>
              <a:t>Cannot distinguish between a carcinoma, sarcoma, melanoma or </a:t>
            </a:r>
            <a:r>
              <a:rPr lang="en-US" dirty="0" err="1" smtClean="0"/>
              <a:t>haematologic</a:t>
            </a:r>
            <a:r>
              <a:rPr lang="en-US" dirty="0" smtClean="0"/>
              <a:t> </a:t>
            </a:r>
            <a:r>
              <a:rPr lang="en-US" dirty="0"/>
              <a:t>malignancy based upon light </a:t>
            </a:r>
            <a:r>
              <a:rPr lang="en-US" dirty="0" smtClean="0"/>
              <a:t>microscopy</a:t>
            </a:r>
            <a:endParaRPr lang="en-US" dirty="0"/>
          </a:p>
          <a:p>
            <a:pPr lvl="1"/>
            <a:r>
              <a:rPr lang="en-US" dirty="0"/>
              <a:t>Very important   to keep testing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686654"/>
          </a:xfrm>
        </p:spPr>
        <p:txBody>
          <a:bodyPr/>
          <a:lstStyle/>
          <a:p>
            <a:r>
              <a:rPr lang="en-US" dirty="0" smtClean="0"/>
              <a:t>CUP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877" y="1002322"/>
            <a:ext cx="10160000" cy="575016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Neuroendrocrine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1 % CUP</a:t>
            </a:r>
          </a:p>
          <a:p>
            <a:pPr lvl="1"/>
            <a:r>
              <a:rPr lang="en-US" dirty="0" smtClean="0"/>
              <a:t>Low-grade </a:t>
            </a:r>
            <a:r>
              <a:rPr lang="en-US" dirty="0"/>
              <a:t>neuroendocrine carcinoma </a:t>
            </a:r>
          </a:p>
          <a:p>
            <a:pPr lvl="2"/>
            <a:r>
              <a:rPr lang="en-US" dirty="0" smtClean="0"/>
              <a:t>liver </a:t>
            </a:r>
            <a:r>
              <a:rPr lang="en-US" dirty="0"/>
              <a:t>metastases. </a:t>
            </a:r>
          </a:p>
          <a:p>
            <a:pPr lvl="1"/>
            <a:r>
              <a:rPr lang="en-US" dirty="0"/>
              <a:t>High-grade neuroendocrine carcinoma </a:t>
            </a:r>
          </a:p>
          <a:p>
            <a:pPr lvl="2"/>
            <a:r>
              <a:rPr lang="en-US" dirty="0" smtClean="0"/>
              <a:t>metastases </a:t>
            </a:r>
            <a:r>
              <a:rPr lang="en-US" dirty="0"/>
              <a:t>in multiple sites </a:t>
            </a:r>
          </a:p>
          <a:p>
            <a:endParaRPr lang="en-US" dirty="0"/>
          </a:p>
          <a:p>
            <a:r>
              <a:rPr lang="en-US" dirty="0"/>
              <a:t>5 major subtypes </a:t>
            </a:r>
          </a:p>
          <a:p>
            <a:pPr lvl="1"/>
            <a:r>
              <a:rPr lang="en-US" dirty="0"/>
              <a:t>Well- moderately differenced </a:t>
            </a:r>
            <a:r>
              <a:rPr lang="en-US" dirty="0" err="1"/>
              <a:t>adeno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Poorly </a:t>
            </a:r>
            <a:r>
              <a:rPr lang="en-US" dirty="0"/>
              <a:t>differentiated </a:t>
            </a:r>
            <a:r>
              <a:rPr lang="en-US" dirty="0" err="1"/>
              <a:t>adeno</a:t>
            </a:r>
            <a:r>
              <a:rPr lang="en-US" dirty="0"/>
              <a:t>/ Undifferentiated </a:t>
            </a:r>
            <a:r>
              <a:rPr lang="en-US" dirty="0" err="1"/>
              <a:t>adeno</a:t>
            </a:r>
            <a:r>
              <a:rPr lang="en-US" dirty="0"/>
              <a:t> / undifferentiated </a:t>
            </a:r>
            <a:r>
              <a:rPr lang="en-US" dirty="0" smtClean="0"/>
              <a:t>carcinoma</a:t>
            </a:r>
            <a:endParaRPr lang="en-US" dirty="0"/>
          </a:p>
          <a:p>
            <a:pPr lvl="1"/>
            <a:r>
              <a:rPr lang="en-US" dirty="0"/>
              <a:t>SCC </a:t>
            </a:r>
            <a:endParaRPr lang="en-US" dirty="0" smtClean="0"/>
          </a:p>
          <a:p>
            <a:pPr lvl="1"/>
            <a:r>
              <a:rPr lang="en-US" dirty="0" smtClean="0"/>
              <a:t>Poorly </a:t>
            </a:r>
            <a:r>
              <a:rPr lang="en-US" dirty="0"/>
              <a:t>differentiated malignant neoplasms </a:t>
            </a:r>
            <a:endParaRPr lang="en-US" dirty="0" smtClean="0"/>
          </a:p>
          <a:p>
            <a:pPr lvl="1"/>
            <a:r>
              <a:rPr lang="en-US" dirty="0" err="1" smtClean="0"/>
              <a:t>Neuroendoricne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Multiple chromosomal abnormalities and </a:t>
            </a:r>
            <a:r>
              <a:rPr lang="en-US" dirty="0" smtClean="0"/>
              <a:t>overexpression genes </a:t>
            </a:r>
            <a:endParaRPr lang="en-US" dirty="0"/>
          </a:p>
          <a:p>
            <a:pPr lvl="1"/>
            <a:r>
              <a:rPr lang="en-US" dirty="0"/>
              <a:t>EGFR,CKIT, PDGR,RAS,BCL2,Her2 </a:t>
            </a:r>
          </a:p>
          <a:p>
            <a:pPr lvl="1"/>
            <a:r>
              <a:rPr lang="en-US" dirty="0"/>
              <a:t>Targets for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Favorable Prognosis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99901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Papillary </a:t>
            </a:r>
            <a:r>
              <a:rPr lang="en-US" dirty="0"/>
              <a:t>adenocarcinoma of the peritoneal cavity in </a:t>
            </a:r>
            <a:r>
              <a:rPr lang="en-US" dirty="0" smtClean="0"/>
              <a:t>women</a:t>
            </a:r>
            <a:endParaRPr lang="en-US" dirty="0"/>
          </a:p>
          <a:p>
            <a:r>
              <a:rPr lang="en-US" dirty="0" smtClean="0"/>
              <a:t>Poorly </a:t>
            </a:r>
            <a:r>
              <a:rPr lang="en-US" dirty="0"/>
              <a:t>differentiated carcinoma </a:t>
            </a:r>
            <a:r>
              <a:rPr lang="en-US" dirty="0" smtClean="0"/>
              <a:t>with a </a:t>
            </a:r>
            <a:r>
              <a:rPr lang="en-US" dirty="0"/>
              <a:t>midline </a:t>
            </a:r>
            <a:r>
              <a:rPr lang="en-US" dirty="0" smtClean="0"/>
              <a:t>distribution</a:t>
            </a:r>
            <a:endParaRPr lang="en-US" dirty="0"/>
          </a:p>
          <a:p>
            <a:r>
              <a:rPr lang="en-US" dirty="0" smtClean="0"/>
              <a:t>Poorly </a:t>
            </a:r>
            <a:r>
              <a:rPr lang="en-US" dirty="0"/>
              <a:t>differentiated </a:t>
            </a:r>
            <a:r>
              <a:rPr lang="en-US" dirty="0" smtClean="0"/>
              <a:t>neuroendocrine carcinomas</a:t>
            </a:r>
            <a:endParaRPr lang="en-US" dirty="0"/>
          </a:p>
          <a:p>
            <a:r>
              <a:rPr lang="en-US" dirty="0" smtClean="0"/>
              <a:t>Adenocarcinoma </a:t>
            </a:r>
            <a:r>
              <a:rPr lang="en-US" dirty="0"/>
              <a:t>involving only the axillary </a:t>
            </a:r>
            <a:r>
              <a:rPr lang="en-US" dirty="0" smtClean="0"/>
              <a:t>LN women</a:t>
            </a:r>
            <a:endParaRPr lang="en-US" dirty="0"/>
          </a:p>
          <a:p>
            <a:r>
              <a:rPr lang="en-US" dirty="0" smtClean="0"/>
              <a:t>SCC involving cervical lymph nodes</a:t>
            </a:r>
          </a:p>
          <a:p>
            <a:r>
              <a:rPr lang="en-US" dirty="0" smtClean="0"/>
              <a:t>SCC isolated inguinal </a:t>
            </a:r>
            <a:r>
              <a:rPr lang="en-US" dirty="0"/>
              <a:t>adenopathy </a:t>
            </a:r>
          </a:p>
          <a:p>
            <a:r>
              <a:rPr lang="en-US" dirty="0" smtClean="0"/>
              <a:t>Blastic </a:t>
            </a:r>
            <a:r>
              <a:rPr lang="en-US" dirty="0"/>
              <a:t>bone metastases </a:t>
            </a:r>
            <a:r>
              <a:rPr lang="en-US" dirty="0" smtClean="0"/>
              <a:t> + elevated PSA  men </a:t>
            </a:r>
          </a:p>
          <a:p>
            <a:r>
              <a:rPr lang="en-US" dirty="0" smtClean="0"/>
              <a:t>Single</a:t>
            </a:r>
            <a:r>
              <a:rPr lang="en-US" dirty="0"/>
              <a:t>, small, potentially </a:t>
            </a:r>
            <a:r>
              <a:rPr lang="en-US" dirty="0" smtClean="0"/>
              <a:t>resectable tumour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0972800" cy="1143000"/>
          </a:xfrm>
        </p:spPr>
        <p:txBody>
          <a:bodyPr/>
          <a:lstStyle/>
          <a:p>
            <a:r>
              <a:rPr lang="en-US" dirty="0" smtClean="0"/>
              <a:t>Poor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Male</a:t>
            </a:r>
          </a:p>
          <a:p>
            <a:r>
              <a:rPr lang="en-US" dirty="0" smtClean="0"/>
              <a:t>Poor performance status</a:t>
            </a:r>
          </a:p>
          <a:p>
            <a:r>
              <a:rPr lang="en-US" dirty="0" smtClean="0"/>
              <a:t>Adenocarcinoma </a:t>
            </a:r>
            <a:r>
              <a:rPr lang="en-US" dirty="0"/>
              <a:t>with </a:t>
            </a:r>
            <a:r>
              <a:rPr lang="en-US" dirty="0" smtClean="0"/>
              <a:t>multiple </a:t>
            </a:r>
            <a:r>
              <a:rPr lang="en-US" dirty="0"/>
              <a:t>sites of mets (liver, lung, bone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Non-papillary </a:t>
            </a:r>
            <a:r>
              <a:rPr lang="en-US" dirty="0"/>
              <a:t>malignant ascites (adenocarcinoma)</a:t>
            </a:r>
            <a:endParaRPr lang="en-US" dirty="0" smtClean="0"/>
          </a:p>
          <a:p>
            <a:r>
              <a:rPr lang="en-US" dirty="0" smtClean="0"/>
              <a:t>Peritoneal metastases</a:t>
            </a:r>
          </a:p>
          <a:p>
            <a:r>
              <a:rPr lang="en-US" dirty="0" smtClean="0"/>
              <a:t>Multiple cerebral mets</a:t>
            </a:r>
            <a:r>
              <a:rPr lang="en-US" dirty="0"/>
              <a:t> (adenocarcinoma or </a:t>
            </a:r>
            <a:r>
              <a:rPr lang="en-US" dirty="0" smtClean="0"/>
              <a:t>SCC)</a:t>
            </a:r>
          </a:p>
          <a:p>
            <a:r>
              <a:rPr lang="en-US" dirty="0" smtClean="0"/>
              <a:t>80</a:t>
            </a:r>
            <a:r>
              <a:rPr lang="en-US" dirty="0"/>
              <a:t>%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34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Workup: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10972800" cy="6324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History</a:t>
            </a:r>
            <a:endParaRPr lang="en-US" dirty="0"/>
          </a:p>
          <a:p>
            <a:pPr lvl="1"/>
            <a:r>
              <a:rPr lang="en-US" dirty="0" smtClean="0"/>
              <a:t>Symptoms</a:t>
            </a:r>
          </a:p>
          <a:p>
            <a:pPr lvl="2"/>
            <a:r>
              <a:rPr lang="en-US" dirty="0" smtClean="0"/>
              <a:t>Pain</a:t>
            </a:r>
          </a:p>
          <a:p>
            <a:pPr lvl="2"/>
            <a:r>
              <a:rPr lang="en-US" dirty="0" smtClean="0"/>
              <a:t>Change in bowel habit</a:t>
            </a:r>
          </a:p>
          <a:p>
            <a:pPr lvl="2"/>
            <a:r>
              <a:rPr lang="en-US" dirty="0" smtClean="0"/>
              <a:t>Melena</a:t>
            </a:r>
          </a:p>
          <a:p>
            <a:pPr lvl="2"/>
            <a:r>
              <a:rPr lang="en-US" dirty="0" smtClean="0"/>
              <a:t>Cough</a:t>
            </a:r>
          </a:p>
          <a:p>
            <a:pPr lvl="1"/>
            <a:r>
              <a:rPr lang="en-US" dirty="0" smtClean="0"/>
              <a:t>PMHX</a:t>
            </a:r>
          </a:p>
          <a:p>
            <a:pPr lvl="2"/>
            <a:r>
              <a:rPr lang="en-US" dirty="0" smtClean="0"/>
              <a:t>Hepatitis C</a:t>
            </a:r>
            <a:endParaRPr lang="en-US" dirty="0"/>
          </a:p>
          <a:p>
            <a:pPr lvl="2"/>
            <a:r>
              <a:rPr lang="en-US" dirty="0" smtClean="0"/>
              <a:t>Screening</a:t>
            </a:r>
          </a:p>
          <a:p>
            <a:pPr lvl="3"/>
            <a:r>
              <a:rPr lang="en-US" dirty="0" smtClean="0"/>
              <a:t>Pap smears, mammogram</a:t>
            </a:r>
            <a:endParaRPr lang="en-US" dirty="0"/>
          </a:p>
          <a:p>
            <a:pPr lvl="1"/>
            <a:r>
              <a:rPr lang="en-US" dirty="0" smtClean="0"/>
              <a:t>Social Hx</a:t>
            </a:r>
          </a:p>
          <a:p>
            <a:pPr lvl="2"/>
            <a:r>
              <a:rPr lang="en-US" dirty="0" smtClean="0"/>
              <a:t>Smoking</a:t>
            </a:r>
            <a:endParaRPr lang="en-US" dirty="0"/>
          </a:p>
          <a:p>
            <a:pPr lvl="3"/>
            <a:r>
              <a:rPr lang="en-US" dirty="0" smtClean="0"/>
              <a:t>Squamous Cell</a:t>
            </a:r>
            <a:endParaRPr lang="en-US" dirty="0"/>
          </a:p>
          <a:p>
            <a:pPr lvl="4"/>
            <a:r>
              <a:rPr lang="en-US" dirty="0"/>
              <a:t>Lung, Head and neck, Esophagus</a:t>
            </a:r>
          </a:p>
          <a:p>
            <a:pPr lvl="1"/>
            <a:r>
              <a:rPr lang="en-US" dirty="0"/>
              <a:t>Occupation</a:t>
            </a:r>
          </a:p>
          <a:p>
            <a:pPr lvl="2"/>
            <a:r>
              <a:rPr lang="en-US" dirty="0" smtClean="0"/>
              <a:t>Asbestosis</a:t>
            </a:r>
            <a:endParaRPr lang="en-US" dirty="0"/>
          </a:p>
          <a:p>
            <a:pPr lvl="1"/>
            <a:r>
              <a:rPr lang="en-US" dirty="0"/>
              <a:t>Family </a:t>
            </a:r>
            <a:r>
              <a:rPr lang="en-US" dirty="0" smtClean="0"/>
              <a:t>Hx</a:t>
            </a:r>
            <a:endParaRPr lang="en-US" dirty="0"/>
          </a:p>
          <a:p>
            <a:r>
              <a:rPr lang="en-US" dirty="0" smtClean="0"/>
              <a:t>Examination</a:t>
            </a:r>
          </a:p>
          <a:p>
            <a:r>
              <a:rPr lang="en-US" dirty="0" smtClean="0"/>
              <a:t>Baseline investigations</a:t>
            </a:r>
          </a:p>
          <a:p>
            <a:r>
              <a:rPr lang="en-US" dirty="0" smtClean="0"/>
              <a:t>Pathology</a:t>
            </a:r>
          </a:p>
          <a:p>
            <a:r>
              <a:rPr lang="en-US" dirty="0" smtClean="0"/>
              <a:t>Imaging</a:t>
            </a:r>
          </a:p>
          <a:p>
            <a:r>
              <a:rPr lang="en-US" dirty="0" smtClean="0"/>
              <a:t>Sites </a:t>
            </a:r>
            <a:r>
              <a:rPr lang="en-US" dirty="0"/>
              <a:t>of secondary disease</a:t>
            </a:r>
          </a:p>
          <a:p>
            <a:pPr lvl="1"/>
            <a:r>
              <a:rPr lang="en-US" b="1" dirty="0"/>
              <a:t>Pattern of </a:t>
            </a:r>
            <a:r>
              <a:rPr lang="en-US" b="1" dirty="0" smtClean="0"/>
              <a:t>distribution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32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sites of disease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709720"/>
              </p:ext>
            </p:extLst>
          </p:nvPr>
        </p:nvGraphicFramePr>
        <p:xfrm>
          <a:off x="609600" y="1219200"/>
          <a:ext cx="109728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Tumour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sites</a:t>
                      </a:r>
                      <a:r>
                        <a:rPr lang="en-US" baseline="0" dirty="0" smtClean="0"/>
                        <a:t> of mets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Bladder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Bone, liver, lung</a:t>
                      </a:r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Breast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Bone, brain, liver, lung</a:t>
                      </a:r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Colorectal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Liver, lung, </a:t>
                      </a:r>
                      <a:r>
                        <a:rPr lang="en-US" dirty="0" smtClean="0"/>
                        <a:t>Peritoneum</a:t>
                      </a:r>
                      <a:endParaRPr lang="en-US" dirty="0"/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Kidney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Adrenal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/>
                        <a:t>bone, brain, liver, lung</a:t>
                      </a:r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Lung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Adrenal gland, bone, brain, liver, other lung</a:t>
                      </a:r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Melanoma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Bone, brain, liver, lung, skin/muscle</a:t>
                      </a:r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Ovary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Liver, lung, peritoneum</a:t>
                      </a:r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Pancreas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Liver, lung, peritoneum</a:t>
                      </a:r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Prostate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Adrenal gland, bone, liver, lung</a:t>
                      </a:r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Stomach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Liver, lung, peritoneum</a:t>
                      </a:r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Thyroid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Bone, liver, lung</a:t>
                      </a:r>
                    </a:p>
                  </a:txBody>
                  <a:tcPr marL="121920" marR="121920" anchor="ctr"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dirty="0" smtClean="0"/>
                        <a:t>Uterus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Bone, liver, lung, peritoneum, vagina</a:t>
                      </a:r>
                    </a:p>
                  </a:txBody>
                  <a:tcPr marL="121920" marR="12192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200" y="6396336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American Cancer Society Cancer of Unknown Primary [Revised 7/2/14, cited 16/8/14] Available at http://www.cancer.org/cancer/cancerofunknownprimary/detailedguide/cancer-unknown-primary-cancer-of-unknown-primary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09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60 year old female px to </a:t>
            </a:r>
            <a:r>
              <a:rPr lang="en-US" dirty="0" smtClean="0"/>
              <a:t>hospital </a:t>
            </a:r>
            <a:r>
              <a:rPr lang="en-US" dirty="0"/>
              <a:t>for </a:t>
            </a:r>
            <a:r>
              <a:rPr lang="en-US" dirty="0" smtClean="0"/>
              <a:t>an </a:t>
            </a:r>
            <a:r>
              <a:rPr lang="en-US" dirty="0"/>
              <a:t>angiogram of the lower limb of </a:t>
            </a:r>
            <a:r>
              <a:rPr lang="en-US" dirty="0" smtClean="0"/>
              <a:t>intermittent claudication  likely </a:t>
            </a:r>
            <a:r>
              <a:rPr lang="en-US" dirty="0"/>
              <a:t>PVD.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PMHx:</a:t>
            </a:r>
            <a:endParaRPr lang="en-US" dirty="0"/>
          </a:p>
          <a:p>
            <a:r>
              <a:rPr lang="en-US" dirty="0" smtClean="0"/>
              <a:t>Hypertension</a:t>
            </a:r>
            <a:endParaRPr lang="en-US" dirty="0"/>
          </a:p>
          <a:p>
            <a:r>
              <a:rPr lang="en-US" dirty="0" smtClean="0"/>
              <a:t>Hypercholesterolemia</a:t>
            </a:r>
            <a:endParaRPr lang="en-US" dirty="0"/>
          </a:p>
          <a:p>
            <a:r>
              <a:rPr lang="en-US" dirty="0" smtClean="0"/>
              <a:t>Likely COPD- no formal diagnosis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Social Hx:</a:t>
            </a:r>
          </a:p>
          <a:p>
            <a:r>
              <a:rPr lang="en-US" dirty="0" smtClean="0"/>
              <a:t>Retired </a:t>
            </a:r>
            <a:r>
              <a:rPr lang="en-US" dirty="0"/>
              <a:t>personal care attendant. </a:t>
            </a:r>
            <a:endParaRPr lang="en-US" dirty="0" smtClean="0"/>
          </a:p>
          <a:p>
            <a:r>
              <a:rPr lang="en-US" dirty="0" smtClean="0"/>
              <a:t>Longstanding </a:t>
            </a:r>
            <a:r>
              <a:rPr lang="en-US" dirty="0"/>
              <a:t>smoker, still smoking </a:t>
            </a:r>
            <a:endParaRPr lang="en-US" dirty="0" smtClean="0"/>
          </a:p>
          <a:p>
            <a:pPr lvl="1"/>
            <a:r>
              <a:rPr lang="en-US" dirty="0" smtClean="0"/>
              <a:t>approximately </a:t>
            </a:r>
            <a:r>
              <a:rPr lang="en-US" dirty="0"/>
              <a:t>40pack years </a:t>
            </a:r>
            <a:r>
              <a:rPr lang="en-US" dirty="0" smtClean="0"/>
              <a:t>.</a:t>
            </a:r>
            <a:r>
              <a:rPr lang="en-US" dirty="0"/>
              <a:t>  </a:t>
            </a:r>
            <a:endParaRPr lang="en-US" dirty="0" smtClean="0"/>
          </a:p>
          <a:p>
            <a:r>
              <a:rPr lang="en-US" dirty="0" smtClean="0"/>
              <a:t>ECOG </a:t>
            </a:r>
            <a:r>
              <a:rPr lang="en-US" dirty="0"/>
              <a:t>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CUP Workup </a:t>
            </a:r>
            <a:r>
              <a:rPr lang="en-US" dirty="0" err="1" smtClean="0"/>
              <a:t>ctd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Tumour markers</a:t>
            </a:r>
          </a:p>
          <a:p>
            <a:r>
              <a:rPr lang="en-US" dirty="0" smtClean="0"/>
              <a:t>Generally a guide only  </a:t>
            </a:r>
          </a:p>
          <a:p>
            <a:pPr lvl="1"/>
            <a:r>
              <a:rPr lang="en-US" dirty="0" smtClean="0"/>
              <a:t>Not alone in diagnosis </a:t>
            </a:r>
          </a:p>
          <a:p>
            <a:r>
              <a:rPr lang="en-US" dirty="0" smtClean="0"/>
              <a:t>Further Imagining</a:t>
            </a:r>
            <a:endParaRPr lang="en-US" dirty="0"/>
          </a:p>
          <a:p>
            <a:pPr lvl="1"/>
            <a:r>
              <a:rPr lang="en-US" dirty="0"/>
              <a:t>PET </a:t>
            </a:r>
            <a:endParaRPr lang="en-US" dirty="0" smtClean="0"/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Colonoscopy</a:t>
            </a:r>
          </a:p>
          <a:p>
            <a:pPr lvl="1"/>
            <a:r>
              <a:rPr lang="en-US" dirty="0" smtClean="0"/>
              <a:t>Gastroscopy</a:t>
            </a:r>
          </a:p>
          <a:p>
            <a:r>
              <a:rPr lang="en-US" dirty="0" smtClean="0"/>
              <a:t>Biopsy</a:t>
            </a:r>
          </a:p>
          <a:p>
            <a:pPr lvl="1"/>
            <a:r>
              <a:rPr lang="en-US" dirty="0" smtClean="0"/>
              <a:t>Adenocarcinoma</a:t>
            </a:r>
            <a:endParaRPr lang="en-US" dirty="0"/>
          </a:p>
          <a:p>
            <a:pPr lvl="1"/>
            <a:r>
              <a:rPr lang="en-US" dirty="0"/>
              <a:t>Squamous cell carcinoma</a:t>
            </a:r>
          </a:p>
          <a:p>
            <a:pPr lvl="1"/>
            <a:r>
              <a:rPr lang="en-US" dirty="0"/>
              <a:t>Neuroendocrine carcinoma, </a:t>
            </a:r>
          </a:p>
          <a:p>
            <a:pPr lvl="2"/>
            <a:r>
              <a:rPr lang="en-US" dirty="0"/>
              <a:t>well differentiated or poorly differentiated</a:t>
            </a:r>
          </a:p>
          <a:p>
            <a:pPr lvl="1"/>
            <a:r>
              <a:rPr lang="en-US" dirty="0"/>
              <a:t>Mesothelioma</a:t>
            </a:r>
          </a:p>
          <a:p>
            <a:pPr lvl="1"/>
            <a:r>
              <a:rPr lang="en-US" dirty="0"/>
              <a:t>Melanoma </a:t>
            </a:r>
          </a:p>
          <a:p>
            <a:pPr lvl="1"/>
            <a:r>
              <a:rPr lang="en-US" dirty="0"/>
              <a:t>Germ cell tumor</a:t>
            </a:r>
          </a:p>
          <a:p>
            <a:pPr lvl="1"/>
            <a:r>
              <a:rPr lang="en-US" dirty="0"/>
              <a:t>Poorly differentiated tumors</a:t>
            </a:r>
          </a:p>
          <a:p>
            <a:pPr lvl="2"/>
            <a:r>
              <a:rPr lang="en-US" dirty="0"/>
              <a:t>carcinomas</a:t>
            </a:r>
          </a:p>
          <a:p>
            <a:pPr lvl="2"/>
            <a:r>
              <a:rPr lang="en-US" dirty="0"/>
              <a:t>lymphoma</a:t>
            </a:r>
          </a:p>
          <a:p>
            <a:pPr lvl="2"/>
            <a:r>
              <a:rPr lang="en-US" dirty="0"/>
              <a:t>sarcoma</a:t>
            </a:r>
          </a:p>
          <a:p>
            <a:r>
              <a:rPr lang="en-US" dirty="0"/>
              <a:t>Other</a:t>
            </a:r>
          </a:p>
          <a:p>
            <a:pPr lvl="1"/>
            <a:r>
              <a:rPr lang="en-US" dirty="0"/>
              <a:t>Hormone </a:t>
            </a:r>
            <a:r>
              <a:rPr lang="en-US" dirty="0" smtClean="0"/>
              <a:t>positive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Immunohistochemistry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of detecting  specific  proteins  in biological tissues</a:t>
            </a:r>
          </a:p>
          <a:p>
            <a:r>
              <a:rPr lang="en-US" dirty="0" smtClean="0"/>
              <a:t>Detects antigens by binding antibodies </a:t>
            </a:r>
          </a:p>
          <a:p>
            <a:r>
              <a:rPr lang="en-US" dirty="0" smtClean="0"/>
              <a:t>In CUP</a:t>
            </a:r>
          </a:p>
          <a:p>
            <a:pPr lvl="1"/>
            <a:r>
              <a:rPr lang="en-US" dirty="0" smtClean="0"/>
              <a:t>Useful  to guide cell-type determination </a:t>
            </a:r>
            <a:r>
              <a:rPr lang="en-US" dirty="0"/>
              <a:t>and pathological </a:t>
            </a:r>
            <a:r>
              <a:rPr lang="en-US" dirty="0" smtClean="0"/>
              <a:t>diagnosis</a:t>
            </a:r>
          </a:p>
          <a:p>
            <a:pPr lvl="1"/>
            <a:r>
              <a:rPr lang="en-US" dirty="0" smtClean="0"/>
              <a:t>Good for the characterisation </a:t>
            </a:r>
            <a:r>
              <a:rPr lang="en-US" dirty="0"/>
              <a:t>of poorly differentiated or undifferentiated tumours </a:t>
            </a:r>
            <a:endParaRPr lang="en-US" dirty="0" smtClean="0"/>
          </a:p>
          <a:p>
            <a:pPr lvl="1"/>
            <a:r>
              <a:rPr lang="en-US" dirty="0" smtClean="0"/>
              <a:t>Not uniformly  specific  </a:t>
            </a:r>
            <a:r>
              <a:rPr lang="en-US" dirty="0"/>
              <a:t>or </a:t>
            </a:r>
            <a:r>
              <a:rPr lang="en-US" dirty="0" smtClean="0"/>
              <a:t>sensitive </a:t>
            </a:r>
          </a:p>
          <a:p>
            <a:pPr lvl="1"/>
            <a:r>
              <a:rPr lang="en-US" dirty="0" smtClean="0"/>
              <a:t>Has  not   been proven to improve </a:t>
            </a:r>
            <a:r>
              <a:rPr lang="en-US" dirty="0"/>
              <a:t>outcomes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Immunohistochemistry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Common Antigens</a:t>
            </a:r>
          </a:p>
          <a:p>
            <a:r>
              <a:rPr lang="en-US" dirty="0"/>
              <a:t>TTF-1 </a:t>
            </a:r>
            <a:endParaRPr lang="en-US" dirty="0" smtClean="0"/>
          </a:p>
          <a:p>
            <a:pPr lvl="1"/>
            <a:r>
              <a:rPr lang="en-US" dirty="0" smtClean="0"/>
              <a:t> thyroid </a:t>
            </a:r>
            <a:r>
              <a:rPr lang="en-US" dirty="0"/>
              <a:t>and lung</a:t>
            </a:r>
          </a:p>
          <a:p>
            <a:r>
              <a:rPr lang="en-US" dirty="0"/>
              <a:t>WT1 </a:t>
            </a:r>
            <a:endParaRPr lang="en-US" dirty="0" smtClean="0"/>
          </a:p>
          <a:p>
            <a:pPr lvl="1"/>
            <a:r>
              <a:rPr lang="en-US" dirty="0" smtClean="0"/>
              <a:t>mesothelioma</a:t>
            </a:r>
          </a:p>
          <a:p>
            <a:r>
              <a:rPr lang="en-US" dirty="0" smtClean="0"/>
              <a:t>S100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melanoma, clear cell sarcoma, </a:t>
            </a:r>
            <a:r>
              <a:rPr lang="en-US" dirty="0" err="1" smtClean="0"/>
              <a:t>glioma</a:t>
            </a:r>
            <a:endParaRPr lang="en-US" dirty="0"/>
          </a:p>
          <a:p>
            <a:r>
              <a:rPr lang="en-US" dirty="0"/>
              <a:t>Cytokeratins</a:t>
            </a:r>
            <a:r>
              <a:rPr lang="en-US" b="1" dirty="0" smtClean="0"/>
              <a:t> </a:t>
            </a:r>
            <a:r>
              <a:rPr lang="en-US" dirty="0" smtClean="0"/>
              <a:t>7/20</a:t>
            </a:r>
          </a:p>
          <a:p>
            <a:pPr lvl="1"/>
            <a:r>
              <a:rPr lang="en-US" dirty="0" smtClean="0"/>
              <a:t>2 most common  immunostains used in CUP CK</a:t>
            </a:r>
          </a:p>
          <a:p>
            <a:pPr lvl="1"/>
            <a:r>
              <a:rPr lang="en-US" dirty="0" smtClean="0"/>
              <a:t>CK 20 </a:t>
            </a:r>
          </a:p>
          <a:p>
            <a:pPr lvl="2"/>
            <a:r>
              <a:rPr lang="en-US" dirty="0" smtClean="0"/>
              <a:t>GIT </a:t>
            </a:r>
          </a:p>
          <a:p>
            <a:pPr lvl="1"/>
            <a:r>
              <a:rPr lang="en-US" dirty="0" smtClean="0"/>
              <a:t>CK 7 </a:t>
            </a:r>
          </a:p>
          <a:p>
            <a:pPr lvl="2"/>
            <a:r>
              <a:rPr lang="en-US" dirty="0" smtClean="0"/>
              <a:t>lung, ovary, endometrium, thyroid breast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2" t="10909" r="18906" b="8555"/>
          <a:stretch/>
        </p:blipFill>
        <p:spPr bwMode="auto">
          <a:xfrm>
            <a:off x="203201" y="142062"/>
            <a:ext cx="11684000" cy="658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4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Molecular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16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Using gene </a:t>
            </a:r>
            <a:r>
              <a:rPr lang="en-US" dirty="0"/>
              <a:t>signatures/ </a:t>
            </a:r>
            <a:r>
              <a:rPr lang="en-US" dirty="0" smtClean="0"/>
              <a:t>expression profiles to determine likely site of origin</a:t>
            </a:r>
          </a:p>
          <a:p>
            <a:r>
              <a:rPr lang="en-US" dirty="0" smtClean="0"/>
              <a:t>More accurate than IHC in poorly differentiated or undifferentiated carcinoma</a:t>
            </a:r>
          </a:p>
          <a:p>
            <a:r>
              <a:rPr lang="en-US" dirty="0" smtClean="0"/>
              <a:t>Predicts up to 75% of cases in some trials </a:t>
            </a:r>
          </a:p>
          <a:p>
            <a:r>
              <a:rPr lang="en-US" dirty="0" smtClean="0"/>
              <a:t>Multiple GEP assays </a:t>
            </a:r>
          </a:p>
          <a:p>
            <a:r>
              <a:rPr lang="en-US" dirty="0"/>
              <a:t>Outcome </a:t>
            </a:r>
            <a:r>
              <a:rPr lang="en-US" dirty="0" smtClean="0"/>
              <a:t>data </a:t>
            </a:r>
            <a:r>
              <a:rPr lang="en-US" dirty="0"/>
              <a:t>not yet </a:t>
            </a:r>
            <a:r>
              <a:rPr lang="en-US" dirty="0" smtClean="0"/>
              <a:t>available GEP</a:t>
            </a:r>
            <a:endParaRPr lang="en-US" dirty="0"/>
          </a:p>
          <a:p>
            <a:r>
              <a:rPr lang="en-US" dirty="0" smtClean="0"/>
              <a:t>Shouldn't be </a:t>
            </a:r>
            <a:r>
              <a:rPr lang="en-US" dirty="0"/>
              <a:t>used </a:t>
            </a:r>
            <a:r>
              <a:rPr lang="en-US" dirty="0" smtClean="0"/>
              <a:t>routinely yet,  </a:t>
            </a:r>
            <a:r>
              <a:rPr lang="en-US" dirty="0"/>
              <a:t>but can be </a:t>
            </a:r>
            <a:r>
              <a:rPr lang="en-US" dirty="0" smtClean="0"/>
              <a:t>considered</a:t>
            </a:r>
            <a:endParaRPr lang="en-US" dirty="0"/>
          </a:p>
          <a:p>
            <a:r>
              <a:rPr lang="en-US" dirty="0" smtClean="0"/>
              <a:t>Combination IHC and GEP </a:t>
            </a:r>
          </a:p>
          <a:p>
            <a:pPr lvl="1"/>
            <a:r>
              <a:rPr lang="en-US" dirty="0" smtClean="0"/>
              <a:t>increase diagnostic accuracy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9179" y="2967335"/>
            <a:ext cx="4873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Treatment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0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Optimum treatment difficult without the identification of the site of origin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of CUP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31630"/>
            <a:ext cx="10972800" cy="57501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u="sng" dirty="0" smtClean="0"/>
              <a:t>1)  Treat by Primary site </a:t>
            </a:r>
          </a:p>
          <a:p>
            <a:r>
              <a:rPr lang="en-US" sz="3100" dirty="0" smtClean="0"/>
              <a:t>If </a:t>
            </a:r>
            <a:r>
              <a:rPr lang="en-US" sz="3100" dirty="0"/>
              <a:t>a primary site can be identified or is strongly </a:t>
            </a:r>
            <a:r>
              <a:rPr lang="en-US" sz="3100" dirty="0" smtClean="0"/>
              <a:t>suggested</a:t>
            </a:r>
          </a:p>
          <a:p>
            <a:pPr marL="0" indent="0">
              <a:buNone/>
            </a:pPr>
            <a:r>
              <a:rPr lang="en-US" sz="4400" b="1" dirty="0" smtClean="0"/>
              <a:t>2)  </a:t>
            </a:r>
            <a:r>
              <a:rPr lang="en-US" sz="4400" b="1" u="sng" dirty="0" smtClean="0"/>
              <a:t>Favorable Prognosis </a:t>
            </a:r>
            <a:endParaRPr lang="en-US" sz="4400" b="1" dirty="0" smtClean="0"/>
          </a:p>
          <a:p>
            <a:r>
              <a:rPr lang="en-US" sz="2800" dirty="0"/>
              <a:t>T</a:t>
            </a:r>
            <a:r>
              <a:rPr lang="en-US" sz="2800" dirty="0" smtClean="0"/>
              <a:t>ailored treatment approach </a:t>
            </a:r>
            <a:endParaRPr lang="en-US" sz="2800" dirty="0"/>
          </a:p>
          <a:p>
            <a:pPr lvl="1"/>
            <a:r>
              <a:rPr lang="en-US" sz="2800" dirty="0" smtClean="0"/>
              <a:t>Locoregional </a:t>
            </a:r>
            <a:r>
              <a:rPr lang="en-US" sz="2800" dirty="0"/>
              <a:t>treatment </a:t>
            </a:r>
          </a:p>
          <a:p>
            <a:pPr lvl="1"/>
            <a:r>
              <a:rPr lang="en-US" sz="2800" dirty="0" smtClean="0"/>
              <a:t>Specific chemotherapy 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ikely </a:t>
            </a:r>
            <a:r>
              <a:rPr lang="en-US" sz="2800" dirty="0"/>
              <a:t>to </a:t>
            </a:r>
            <a:r>
              <a:rPr lang="en-US" sz="2800" dirty="0" smtClean="0"/>
              <a:t>provide clinical </a:t>
            </a:r>
            <a:r>
              <a:rPr lang="en-US" sz="2800" dirty="0"/>
              <a:t>benefit and </a:t>
            </a:r>
            <a:r>
              <a:rPr lang="en-US" sz="2800" dirty="0" smtClean="0"/>
              <a:t>prolong survival</a:t>
            </a:r>
            <a:endParaRPr lang="en-US" sz="2800" dirty="0"/>
          </a:p>
          <a:p>
            <a:pPr marL="0" indent="0">
              <a:buNone/>
            </a:pPr>
            <a:r>
              <a:rPr lang="en-US" sz="4400" b="1" u="sng" dirty="0" smtClean="0"/>
              <a:t>3)  Poor Prognosis </a:t>
            </a:r>
            <a:endParaRPr lang="en-US" sz="4400" b="1" u="sng" dirty="0"/>
          </a:p>
          <a:p>
            <a:r>
              <a:rPr lang="en-US" sz="2800" dirty="0" smtClean="0"/>
              <a:t>Empiric </a:t>
            </a:r>
            <a:r>
              <a:rPr lang="en-US" sz="2800" dirty="0"/>
              <a:t>setting chemo is recommended but </a:t>
            </a:r>
            <a:r>
              <a:rPr lang="en-US" sz="2800" dirty="0" smtClean="0"/>
              <a:t>benefit </a:t>
            </a:r>
            <a:r>
              <a:rPr lang="en-US" sz="2800" dirty="0"/>
              <a:t>is questionable </a:t>
            </a:r>
          </a:p>
          <a:p>
            <a:pPr lvl="1"/>
            <a:r>
              <a:rPr lang="en-US" sz="2800" dirty="0" smtClean="0"/>
              <a:t>Combinations </a:t>
            </a:r>
            <a:r>
              <a:rPr lang="en-US" sz="2800" dirty="0"/>
              <a:t>platinum + one another cytotoxic agents taxanes, gemcitiabine, irontecan </a:t>
            </a:r>
          </a:p>
          <a:p>
            <a:endParaRPr lang="en-US" sz="34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057400"/>
            <a:ext cx="109728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1201" y="1905000"/>
            <a:ext cx="116714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 Treatment in poor prognostic groups?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8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95801"/>
            <a:ext cx="11480800" cy="1173163"/>
          </a:xfrm>
        </p:spPr>
        <p:txBody>
          <a:bodyPr>
            <a:noAutofit/>
          </a:bodyPr>
          <a:lstStyle/>
          <a:p>
            <a:r>
              <a:rPr lang="en-US" sz="2000" dirty="0" smtClean="0"/>
              <a:t>Meta-analysis</a:t>
            </a:r>
          </a:p>
          <a:p>
            <a:r>
              <a:rPr lang="en-US" sz="2000" dirty="0"/>
              <a:t>Search </a:t>
            </a:r>
            <a:r>
              <a:rPr lang="en-US" sz="2000" dirty="0" smtClean="0"/>
              <a:t>databases</a:t>
            </a:r>
            <a:endParaRPr lang="en-US" sz="2000" dirty="0"/>
          </a:p>
          <a:p>
            <a:r>
              <a:rPr lang="en-US" sz="2000" dirty="0"/>
              <a:t>Ovid MEDLINE, </a:t>
            </a:r>
            <a:r>
              <a:rPr lang="en-US" sz="2000" dirty="0" smtClean="0"/>
              <a:t>EMBASE, Cochrane </a:t>
            </a:r>
          </a:p>
          <a:p>
            <a:r>
              <a:rPr lang="en-US" sz="2000" dirty="0" smtClean="0"/>
              <a:t>1980- 2011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38" y="679938"/>
            <a:ext cx="8405091" cy="313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7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1015"/>
            <a:ext cx="10972800" cy="6646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Progress</a:t>
            </a:r>
          </a:p>
          <a:p>
            <a:r>
              <a:rPr lang="en-US" dirty="0"/>
              <a:t>Angiogram </a:t>
            </a:r>
            <a:r>
              <a:rPr lang="en-US" dirty="0" smtClean="0"/>
              <a:t>complicated </a:t>
            </a:r>
            <a:r>
              <a:rPr lang="en-US" dirty="0"/>
              <a:t>by a </a:t>
            </a:r>
            <a:r>
              <a:rPr lang="en-US" dirty="0" smtClean="0"/>
              <a:t>retroperitoneal bleed</a:t>
            </a:r>
            <a:endParaRPr lang="en-US" dirty="0"/>
          </a:p>
          <a:p>
            <a:r>
              <a:rPr lang="en-US" dirty="0"/>
              <a:t>CT </a:t>
            </a:r>
            <a:r>
              <a:rPr lang="en-US" dirty="0" smtClean="0"/>
              <a:t>abdo:</a:t>
            </a:r>
          </a:p>
          <a:p>
            <a:r>
              <a:rPr lang="en-US" dirty="0" smtClean="0"/>
              <a:t>multiple </a:t>
            </a:r>
            <a:r>
              <a:rPr lang="en-US" dirty="0"/>
              <a:t>liver lesions and lung </a:t>
            </a:r>
            <a:r>
              <a:rPr lang="en-US" dirty="0" smtClean="0"/>
              <a:t>nodules</a:t>
            </a:r>
            <a:endParaRPr lang="en-US" dirty="0"/>
          </a:p>
          <a:p>
            <a:r>
              <a:rPr lang="en-US" dirty="0"/>
              <a:t>Staging:</a:t>
            </a:r>
          </a:p>
          <a:p>
            <a:pPr lvl="1"/>
            <a:r>
              <a:rPr lang="en-US" dirty="0"/>
              <a:t>Wide </a:t>
            </a:r>
            <a:r>
              <a:rPr lang="en-US" dirty="0" smtClean="0"/>
              <a:t>spread </a:t>
            </a:r>
            <a:r>
              <a:rPr lang="en-US" dirty="0"/>
              <a:t>bone  liver </a:t>
            </a:r>
            <a:r>
              <a:rPr lang="en-US" dirty="0" smtClean="0"/>
              <a:t>metastasis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pulmonary nodules through both lungs with the largest in the right lung measuring 20 mm. </a:t>
            </a:r>
            <a:endParaRPr lang="en-US" dirty="0" smtClean="0"/>
          </a:p>
          <a:p>
            <a:r>
              <a:rPr lang="en-US" dirty="0" smtClean="0"/>
              <a:t>CT-guided </a:t>
            </a:r>
            <a:r>
              <a:rPr lang="en-US" dirty="0"/>
              <a:t>core biopsy of liver </a:t>
            </a:r>
            <a:r>
              <a:rPr lang="en-US" dirty="0" smtClean="0"/>
              <a:t>lesion</a:t>
            </a:r>
          </a:p>
          <a:p>
            <a:pPr lvl="1"/>
            <a:r>
              <a:rPr lang="en-US" dirty="0" smtClean="0"/>
              <a:t>highly </a:t>
            </a:r>
            <a:r>
              <a:rPr lang="en-US" dirty="0"/>
              <a:t>suspicious of malignancy </a:t>
            </a:r>
            <a:r>
              <a:rPr lang="en-US" b="1" dirty="0"/>
              <a:t>non diagnostic. </a:t>
            </a:r>
            <a:endParaRPr lang="en-US" b="1" dirty="0" smtClean="0"/>
          </a:p>
          <a:p>
            <a:r>
              <a:rPr lang="en-US" dirty="0" smtClean="0"/>
              <a:t>Referred </a:t>
            </a:r>
            <a:r>
              <a:rPr lang="en-US" dirty="0"/>
              <a:t>to oncology:</a:t>
            </a:r>
          </a:p>
          <a:p>
            <a:r>
              <a:rPr lang="en-US" dirty="0" smtClean="0"/>
              <a:t>History obtained </a:t>
            </a:r>
            <a:r>
              <a:rPr lang="en-US" dirty="0"/>
              <a:t>of </a:t>
            </a:r>
            <a:r>
              <a:rPr lang="en-US" dirty="0" smtClean="0"/>
              <a:t>headache  </a:t>
            </a:r>
            <a:r>
              <a:rPr lang="en-US" dirty="0"/>
              <a:t>for many months very persistent and often worse on lying flat and in the mornings.  </a:t>
            </a:r>
            <a:endParaRPr lang="en-US" dirty="0" smtClean="0"/>
          </a:p>
          <a:p>
            <a:r>
              <a:rPr lang="en-US" dirty="0" smtClean="0"/>
              <a:t>CT </a:t>
            </a:r>
            <a:r>
              <a:rPr lang="en-US" dirty="0"/>
              <a:t>brain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&gt;</a:t>
            </a:r>
            <a:r>
              <a:rPr lang="en-US" dirty="0"/>
              <a:t>23 metastases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Mx?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120904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Studies </a:t>
            </a:r>
            <a:r>
              <a:rPr lang="en-US" dirty="0"/>
              <a:t>on chemotherapy for the </a:t>
            </a:r>
            <a:r>
              <a:rPr lang="en-US" dirty="0" smtClean="0"/>
              <a:t>unfavorable </a:t>
            </a:r>
            <a:r>
              <a:rPr lang="en-US" dirty="0"/>
              <a:t>subset of CUP </a:t>
            </a:r>
          </a:p>
          <a:p>
            <a:r>
              <a:rPr lang="en-US" dirty="0"/>
              <a:t>First line </a:t>
            </a:r>
            <a:r>
              <a:rPr lang="en-US" dirty="0" smtClean="0"/>
              <a:t>treatment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Excluded;</a:t>
            </a:r>
          </a:p>
          <a:p>
            <a:r>
              <a:rPr lang="en-US" dirty="0" smtClean="0"/>
              <a:t>Favorable subsets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Multiple </a:t>
            </a:r>
            <a:r>
              <a:rPr lang="en-US" dirty="0"/>
              <a:t>meta-regression model for testing the significance of the differences </a:t>
            </a:r>
            <a:r>
              <a:rPr lang="en-US" dirty="0" smtClean="0"/>
              <a:t>b/w </a:t>
            </a:r>
            <a:r>
              <a:rPr lang="en-US" dirty="0"/>
              <a:t>platinum and no-platinum; taxane and </a:t>
            </a:r>
            <a:r>
              <a:rPr lang="en-US" dirty="0" smtClean="0"/>
              <a:t>no taxane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P1T1</a:t>
            </a:r>
            <a:r>
              <a:rPr lang="en-US" dirty="0"/>
              <a:t>, P1T0, P0T1, and </a:t>
            </a:r>
            <a:r>
              <a:rPr lang="en-US" dirty="0" smtClean="0"/>
              <a:t>P0T0</a:t>
            </a:r>
          </a:p>
          <a:p>
            <a:r>
              <a:rPr lang="en-US" dirty="0" smtClean="0"/>
              <a:t>Pre- defined subgroup analysis</a:t>
            </a:r>
            <a:endParaRPr lang="en-US" dirty="0"/>
          </a:p>
          <a:p>
            <a:pPr lvl="1"/>
            <a:r>
              <a:rPr lang="en-US" dirty="0" smtClean="0"/>
              <a:t>male</a:t>
            </a:r>
          </a:p>
          <a:p>
            <a:pPr lvl="1"/>
            <a:r>
              <a:rPr lang="en-US" dirty="0" smtClean="0"/>
              <a:t>histology </a:t>
            </a:r>
            <a:r>
              <a:rPr lang="en-US" dirty="0"/>
              <a:t>of moderate- to well differentiated </a:t>
            </a:r>
            <a:r>
              <a:rPr lang="en-US" dirty="0" smtClean="0"/>
              <a:t>adenocarcinoma</a:t>
            </a:r>
          </a:p>
          <a:p>
            <a:pPr lvl="1"/>
            <a:r>
              <a:rPr lang="en-US" dirty="0" smtClean="0"/>
              <a:t>ECOG&lt;2</a:t>
            </a:r>
          </a:p>
          <a:p>
            <a:pPr lvl="1"/>
            <a:r>
              <a:rPr lang="en-US" dirty="0" smtClean="0"/>
              <a:t>liver </a:t>
            </a:r>
            <a:r>
              <a:rPr lang="en-US" dirty="0"/>
              <a:t>metastasis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metastatic sites </a:t>
            </a:r>
            <a:endParaRPr lang="en-US" dirty="0" smtClean="0"/>
          </a:p>
          <a:p>
            <a:pPr lvl="1"/>
            <a:r>
              <a:rPr lang="en-US" dirty="0" smtClean="0"/>
              <a:t>year </a:t>
            </a:r>
            <a:r>
              <a:rPr lang="en-US" dirty="0"/>
              <a:t>of the </a:t>
            </a:r>
            <a:r>
              <a:rPr lang="en-US" dirty="0" smtClean="0"/>
              <a:t>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1389 </a:t>
            </a:r>
            <a:r>
              <a:rPr lang="en-US" dirty="0"/>
              <a:t>potentially relevant </a:t>
            </a:r>
            <a:r>
              <a:rPr lang="en-US" dirty="0" smtClean="0"/>
              <a:t>studies, 1281 </a:t>
            </a:r>
            <a:r>
              <a:rPr lang="en-US" dirty="0"/>
              <a:t>were </a:t>
            </a:r>
            <a:r>
              <a:rPr lang="en-US" dirty="0" smtClean="0"/>
              <a:t>excluded</a:t>
            </a:r>
            <a:endParaRPr lang="en-US" dirty="0"/>
          </a:p>
          <a:p>
            <a:r>
              <a:rPr lang="en-US" dirty="0" smtClean="0"/>
              <a:t>32 </a:t>
            </a:r>
            <a:r>
              <a:rPr lang="en-US" dirty="0"/>
              <a:t>of them met all the criteria for inclusion  </a:t>
            </a:r>
            <a:endParaRPr lang="en-US" dirty="0" smtClean="0"/>
          </a:p>
          <a:p>
            <a:pPr lvl="1"/>
            <a:r>
              <a:rPr lang="en-US" dirty="0" smtClean="0"/>
              <a:t>7  </a:t>
            </a:r>
            <a:r>
              <a:rPr lang="en-US" dirty="0"/>
              <a:t>RCTs </a:t>
            </a:r>
          </a:p>
          <a:p>
            <a:pPr lvl="1"/>
            <a:r>
              <a:rPr lang="en-US" dirty="0"/>
              <a:t>1 nonrandomised trial where two treatment arms were evaluated. </a:t>
            </a:r>
          </a:p>
          <a:p>
            <a:pPr lvl="1"/>
            <a:r>
              <a:rPr lang="en-US" dirty="0"/>
              <a:t>1 consecutive case series study </a:t>
            </a:r>
            <a:endParaRPr lang="en-US" dirty="0" smtClean="0"/>
          </a:p>
          <a:p>
            <a:pPr lvl="1"/>
            <a:r>
              <a:rPr lang="en-US" dirty="0" smtClean="0"/>
              <a:t>23 </a:t>
            </a:r>
            <a:r>
              <a:rPr lang="en-US" dirty="0"/>
              <a:t>studies were single arm clinical trials</a:t>
            </a:r>
          </a:p>
          <a:p>
            <a:endParaRPr lang="en-US" dirty="0" smtClean="0"/>
          </a:p>
          <a:p>
            <a:r>
              <a:rPr lang="en-US" dirty="0" smtClean="0"/>
              <a:t>66% contained </a:t>
            </a:r>
            <a:r>
              <a:rPr lang="en-US" dirty="0"/>
              <a:t>platinums </a:t>
            </a:r>
          </a:p>
          <a:p>
            <a:r>
              <a:rPr lang="en-US" dirty="0" smtClean="0"/>
              <a:t>34%  </a:t>
            </a:r>
            <a:r>
              <a:rPr lang="en-US" dirty="0"/>
              <a:t>included </a:t>
            </a:r>
            <a:r>
              <a:rPr lang="en-US" dirty="0" smtClean="0"/>
              <a:t>taxanes</a:t>
            </a:r>
            <a:endParaRPr lang="en-US" dirty="0"/>
          </a:p>
          <a:p>
            <a:r>
              <a:rPr lang="en-US" dirty="0" smtClean="0"/>
              <a:t>14 </a:t>
            </a:r>
            <a:r>
              <a:rPr lang="en-US" dirty="0"/>
              <a:t>studies reported prospective calculation of the study size</a:t>
            </a:r>
          </a:p>
          <a:p>
            <a:r>
              <a:rPr lang="en-US" dirty="0"/>
              <a:t>1 RCT clear description of the method of allocation concealment </a:t>
            </a:r>
          </a:p>
          <a:p>
            <a:r>
              <a:rPr lang="en-US" dirty="0"/>
              <a:t>No RCT was blinded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0972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8" y="609601"/>
            <a:ext cx="11476892" cy="6154614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Across </a:t>
            </a:r>
            <a:r>
              <a:rPr lang="en-US" sz="2400" dirty="0"/>
              <a:t>all </a:t>
            </a:r>
            <a:r>
              <a:rPr lang="en-US" sz="2400" dirty="0" smtClean="0"/>
              <a:t>chemotherapy</a:t>
            </a:r>
          </a:p>
          <a:p>
            <a:pPr lvl="1"/>
            <a:r>
              <a:rPr lang="en-US" dirty="0" smtClean="0"/>
              <a:t>Median </a:t>
            </a:r>
            <a:r>
              <a:rPr lang="en-US" dirty="0"/>
              <a:t>survival </a:t>
            </a:r>
            <a:r>
              <a:rPr lang="en-US" dirty="0" smtClean="0"/>
              <a:t>9.0 </a:t>
            </a:r>
            <a:r>
              <a:rPr lang="en-US" dirty="0"/>
              <a:t>months (</a:t>
            </a:r>
            <a:r>
              <a:rPr lang="en-US" dirty="0" smtClean="0"/>
              <a:t>95% CI</a:t>
            </a:r>
            <a:r>
              <a:rPr lang="en-US" dirty="0"/>
              <a:t>: 8.1–9.8), </a:t>
            </a:r>
          </a:p>
          <a:p>
            <a:pPr lvl="1"/>
            <a:r>
              <a:rPr lang="en-US" dirty="0" smtClean="0"/>
              <a:t>1-year </a:t>
            </a:r>
            <a:r>
              <a:rPr lang="en-US" dirty="0"/>
              <a:t>survival rate 35.6% (95% CI: 32.0–39.3), </a:t>
            </a:r>
          </a:p>
          <a:p>
            <a:pPr lvl="1"/>
            <a:r>
              <a:rPr lang="en-US" dirty="0" smtClean="0"/>
              <a:t>2- year </a:t>
            </a:r>
            <a:r>
              <a:rPr lang="en-US" dirty="0"/>
              <a:t>survival rate 18.6% (95% CI: 15.4–21.7) </a:t>
            </a: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sz="2400" b="1" dirty="0"/>
              <a:t>Platinum vs non-platinum </a:t>
            </a:r>
          </a:p>
          <a:p>
            <a:pPr lvl="1"/>
            <a:r>
              <a:rPr lang="en-US" dirty="0" smtClean="0"/>
              <a:t>Median </a:t>
            </a:r>
            <a:r>
              <a:rPr lang="en-US" dirty="0"/>
              <a:t>survival time of 9.4 vs 7.2 months; </a:t>
            </a:r>
          </a:p>
          <a:p>
            <a:pPr lvl="1"/>
            <a:r>
              <a:rPr lang="en-US" dirty="0"/>
              <a:t>1-year survival rate of 36.9% vs 29.6%; </a:t>
            </a:r>
          </a:p>
          <a:p>
            <a:pPr lvl="1"/>
            <a:r>
              <a:rPr lang="en-US" dirty="0"/>
              <a:t>2-year survival rate of 19.7% vs 11.9% </a:t>
            </a:r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r>
              <a:rPr lang="en-US" sz="2400" b="1" dirty="0" smtClean="0"/>
              <a:t>Taxane  </a:t>
            </a:r>
            <a:r>
              <a:rPr lang="en-US" sz="2400" b="1" dirty="0"/>
              <a:t>vs non-taxane</a:t>
            </a:r>
          </a:p>
          <a:p>
            <a:pPr lvl="1"/>
            <a:r>
              <a:rPr lang="en-US" i="1" u="sng" dirty="0" smtClean="0"/>
              <a:t>Median </a:t>
            </a:r>
            <a:r>
              <a:rPr lang="en-US" i="1" u="sng" dirty="0"/>
              <a:t>survival 9.6 months vs  8.3 months</a:t>
            </a:r>
          </a:p>
          <a:p>
            <a:pPr lvl="1"/>
            <a:r>
              <a:rPr lang="en-US" dirty="0"/>
              <a:t>1-year survival rate 41.3% vs 30.8% </a:t>
            </a:r>
          </a:p>
          <a:p>
            <a:pPr lvl="1"/>
            <a:r>
              <a:rPr lang="en-US" dirty="0"/>
              <a:t>2- year survival rate 21.2% vs 16.4%</a:t>
            </a:r>
          </a:p>
          <a:p>
            <a:pPr lvl="1"/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349908"/>
              </p:ext>
            </p:extLst>
          </p:nvPr>
        </p:nvGraphicFramePr>
        <p:xfrm>
          <a:off x="304800" y="1600200"/>
          <a:ext cx="11480800" cy="484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2870200"/>
                <a:gridCol w="2870200"/>
                <a:gridCol w="2870200"/>
              </a:tblGrid>
              <a:tr h="411049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Regime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Coefficient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P-value</a:t>
                      </a:r>
                      <a:endParaRPr lang="en-US" dirty="0"/>
                    </a:p>
                  </a:txBody>
                  <a:tcPr marL="121920" marR="121920"/>
                </a:tc>
              </a:tr>
              <a:tr h="719335">
                <a:tc>
                  <a:txBody>
                    <a:bodyPr/>
                    <a:lstStyle/>
                    <a:p>
                      <a:r>
                        <a:rPr lang="en-US" dirty="0" smtClean="0"/>
                        <a:t>Median survival months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Platinum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.76 (-1.14</a:t>
                      </a:r>
                      <a:r>
                        <a:rPr lang="en-US" baseline="0" dirty="0" smtClean="0"/>
                        <a:t> to 2.67)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.43</a:t>
                      </a:r>
                      <a:endParaRPr lang="en-US" dirty="0"/>
                    </a:p>
                  </a:txBody>
                  <a:tcPr marL="121920" marR="121920"/>
                </a:tc>
              </a:tr>
              <a:tr h="4167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Taxane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1.52(.12-2.92)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.03</a:t>
                      </a:r>
                      <a:endParaRPr lang="en-US" dirty="0"/>
                    </a:p>
                  </a:txBody>
                  <a:tcPr marL="121920" marR="121920"/>
                </a:tc>
              </a:tr>
              <a:tr h="7193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Platinum</a:t>
                      </a:r>
                    </a:p>
                    <a:p>
                      <a:r>
                        <a:rPr lang="en-US" dirty="0" smtClean="0"/>
                        <a:t>No Taxane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</a:tr>
              <a:tr h="7193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Platinum</a:t>
                      </a:r>
                    </a:p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Taxane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.78(-1.16-2.72)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.43</a:t>
                      </a:r>
                      <a:endParaRPr lang="en-US" dirty="0"/>
                    </a:p>
                  </a:txBody>
                  <a:tcPr marL="121920" marR="121920"/>
                </a:tc>
              </a:tr>
              <a:tr h="7193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Platinum</a:t>
                      </a:r>
                    </a:p>
                    <a:p>
                      <a:r>
                        <a:rPr lang="en-US" dirty="0" smtClean="0"/>
                        <a:t>Taxane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2.58(-1.09-6.26)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.17</a:t>
                      </a:r>
                      <a:endParaRPr lang="en-US" dirty="0"/>
                    </a:p>
                  </a:txBody>
                  <a:tcPr marL="121920" marR="121920"/>
                </a:tc>
              </a:tr>
              <a:tr h="7193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Platinum</a:t>
                      </a:r>
                    </a:p>
                    <a:p>
                      <a:r>
                        <a:rPr lang="en-US" dirty="0" smtClean="0"/>
                        <a:t> and Taxane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2.02(-.05 to 4.09)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.06</a:t>
                      </a:r>
                      <a:endParaRPr lang="en-US" dirty="0"/>
                    </a:p>
                  </a:txBody>
                  <a:tcPr marL="121920" marR="121920"/>
                </a:tc>
              </a:tr>
              <a:tr h="4167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9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median survival </a:t>
            </a:r>
            <a:r>
              <a:rPr lang="en-US" dirty="0" smtClean="0"/>
              <a:t>related to </a:t>
            </a:r>
          </a:p>
          <a:p>
            <a:pPr lvl="1"/>
            <a:r>
              <a:rPr lang="en-US" dirty="0" smtClean="0"/>
              <a:t>histology </a:t>
            </a:r>
          </a:p>
          <a:p>
            <a:pPr lvl="1"/>
            <a:r>
              <a:rPr lang="en-US" dirty="0" smtClean="0"/>
              <a:t> ECOG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1- and 2-year survival probabilities were related </a:t>
            </a:r>
            <a:endParaRPr lang="en-US" dirty="0" smtClean="0"/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ECOG </a:t>
            </a:r>
            <a:r>
              <a:rPr lang="en-US" dirty="0"/>
              <a:t>performance </a:t>
            </a:r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Presence of liver metastasis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potential confounders</a:t>
            </a:r>
          </a:p>
          <a:p>
            <a:r>
              <a:rPr lang="en-US" dirty="0" smtClean="0"/>
              <a:t>Consider taxane/platinum if patient well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NCCN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Treat only: </a:t>
            </a:r>
          </a:p>
          <a:p>
            <a:pPr marL="457200" indent="-457200"/>
            <a:r>
              <a:rPr lang="en-US" sz="2800" dirty="0" smtClean="0"/>
              <a:t>Patients </a:t>
            </a:r>
            <a:r>
              <a:rPr lang="en-US" sz="2800" dirty="0"/>
              <a:t>with disseminated disease  who are symptomatic </a:t>
            </a:r>
            <a:r>
              <a:rPr lang="en-US" sz="2800" dirty="0" smtClean="0"/>
              <a:t>have  </a:t>
            </a:r>
            <a:r>
              <a:rPr lang="en-US" sz="2800" dirty="0"/>
              <a:t>a PS of 1-2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Or</a:t>
            </a:r>
          </a:p>
          <a:p>
            <a:pPr marL="457200" indent="-457200"/>
            <a:r>
              <a:rPr lang="en-US" sz="2800" dirty="0" smtClean="0"/>
              <a:t>asymptomatic </a:t>
            </a:r>
            <a:r>
              <a:rPr lang="en-US" sz="2800" dirty="0"/>
              <a:t>patients  with a PS of 0 with aggressive 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9" t="12595" r="27426" b="15814"/>
          <a:stretch/>
        </p:blipFill>
        <p:spPr bwMode="auto">
          <a:xfrm>
            <a:off x="185262" y="380999"/>
            <a:ext cx="11988265" cy="617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8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3690" r="27157" b="15873"/>
          <a:stretch/>
        </p:blipFill>
        <p:spPr bwMode="auto">
          <a:xfrm>
            <a:off x="1" y="76200"/>
            <a:ext cx="1192590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0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47 year old female </a:t>
            </a:r>
            <a:r>
              <a:rPr lang="en-US" dirty="0" err="1" smtClean="0"/>
              <a:t>px</a:t>
            </a:r>
            <a:r>
              <a:rPr lang="en-US" dirty="0" smtClean="0"/>
              <a:t> with  severe back pain on b/g of months of being generally unwell n/v/ anorexia with 6 KG of weight loss  over 2/12</a:t>
            </a:r>
          </a:p>
          <a:p>
            <a:r>
              <a:rPr lang="en-US" dirty="0" smtClean="0"/>
              <a:t>Nil other sx</a:t>
            </a:r>
          </a:p>
          <a:p>
            <a:r>
              <a:rPr lang="en-US" dirty="0" smtClean="0"/>
              <a:t>PMHX:</a:t>
            </a:r>
          </a:p>
          <a:p>
            <a:pPr lvl="1"/>
            <a:r>
              <a:rPr lang="en-US" dirty="0" smtClean="0"/>
              <a:t>HT</a:t>
            </a:r>
          </a:p>
          <a:p>
            <a:pPr lvl="1"/>
            <a:r>
              <a:rPr lang="en-US" dirty="0" smtClean="0"/>
              <a:t>Obesity</a:t>
            </a:r>
          </a:p>
          <a:p>
            <a:r>
              <a:rPr lang="en-US" dirty="0" smtClean="0"/>
              <a:t>Social:</a:t>
            </a:r>
          </a:p>
          <a:p>
            <a:pPr lvl="1"/>
            <a:r>
              <a:rPr lang="en-US" dirty="0" smtClean="0"/>
              <a:t>Married with 3 children</a:t>
            </a:r>
          </a:p>
          <a:p>
            <a:pPr lvl="1"/>
            <a:r>
              <a:rPr lang="en-US" dirty="0" smtClean="0"/>
              <a:t>Occasional ETOH</a:t>
            </a:r>
          </a:p>
          <a:p>
            <a:pPr lvl="1"/>
            <a:r>
              <a:rPr lang="en-US" dirty="0" smtClean="0"/>
              <a:t>Non-smoker</a:t>
            </a:r>
          </a:p>
          <a:p>
            <a:pPr lvl="1"/>
            <a:r>
              <a:rPr lang="en-US" dirty="0" smtClean="0"/>
              <a:t>Father died of Lung Cancer 70’s(Smoker)</a:t>
            </a:r>
          </a:p>
        </p:txBody>
      </p:sp>
    </p:spTree>
    <p:extLst>
      <p:ext uri="{BB962C8B-B14F-4D97-AF65-F5344CB8AC3E}">
        <p14:creationId xmlns:p14="http://schemas.microsoft.com/office/powerpoint/2010/main" val="1488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chemo principles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Adeno</a:t>
            </a:r>
          </a:p>
          <a:p>
            <a:pPr lvl="1"/>
            <a:r>
              <a:rPr lang="en-US" dirty="0" smtClean="0"/>
              <a:t>Consider cisplatin, taxane, gem combos</a:t>
            </a:r>
          </a:p>
          <a:p>
            <a:pPr lvl="1"/>
            <a:r>
              <a:rPr lang="en-US" dirty="0" smtClean="0"/>
              <a:t>Poorly differentiate adneo or carcinoma or undifferentiated CUP seem to be highly response to cisplatin</a:t>
            </a:r>
          </a:p>
          <a:p>
            <a:r>
              <a:rPr lang="en-US" b="1" dirty="0" smtClean="0"/>
              <a:t>SCC</a:t>
            </a:r>
          </a:p>
          <a:p>
            <a:pPr lvl="1"/>
            <a:r>
              <a:rPr lang="en-US" dirty="0" smtClean="0"/>
              <a:t>5fu, platinums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CUP- Heterogeneous group</a:t>
            </a:r>
          </a:p>
          <a:p>
            <a:r>
              <a:rPr lang="en-US" dirty="0" smtClean="0"/>
              <a:t>Consider IHC or GEP to assist diagnosis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Treatment:</a:t>
            </a:r>
          </a:p>
          <a:p>
            <a:r>
              <a:rPr lang="en-US" dirty="0" smtClean="0"/>
              <a:t>if PS allows</a:t>
            </a:r>
          </a:p>
          <a:p>
            <a:pPr marL="114300" indent="0">
              <a:buNone/>
            </a:pPr>
            <a:r>
              <a:rPr lang="en-US" dirty="0" smtClean="0"/>
              <a:t>1)Treat as Primary</a:t>
            </a:r>
          </a:p>
          <a:p>
            <a:pPr marL="114300" indent="0">
              <a:buNone/>
            </a:pPr>
            <a:r>
              <a:rPr lang="en-US" dirty="0" smtClean="0"/>
              <a:t>or</a:t>
            </a:r>
          </a:p>
          <a:p>
            <a:pPr marL="114300" indent="0">
              <a:buNone/>
            </a:pPr>
            <a:r>
              <a:rPr lang="en-US" smtClean="0"/>
              <a:t>2)By Prognosis</a:t>
            </a:r>
            <a:endParaRPr lang="en-US" dirty="0"/>
          </a:p>
          <a:p>
            <a:r>
              <a:rPr lang="en-US" dirty="0" smtClean="0"/>
              <a:t>Good prognosis </a:t>
            </a:r>
            <a:endParaRPr lang="en-US" dirty="0"/>
          </a:p>
          <a:p>
            <a:r>
              <a:rPr lang="en-US" dirty="0" smtClean="0"/>
              <a:t>Poor  prognosis</a:t>
            </a:r>
          </a:p>
          <a:p>
            <a:pPr lvl="1"/>
            <a:r>
              <a:rPr lang="en-US" dirty="0" smtClean="0"/>
              <a:t>Consider taxane </a:t>
            </a:r>
          </a:p>
          <a:p>
            <a:pPr marL="114300" indent="0">
              <a:buNone/>
            </a:pPr>
            <a:r>
              <a:rPr lang="en-US" b="1" dirty="0" smtClean="0"/>
              <a:t>Future:</a:t>
            </a:r>
          </a:p>
          <a:p>
            <a:r>
              <a:rPr lang="en-US" dirty="0" smtClean="0"/>
              <a:t>Better testing</a:t>
            </a:r>
          </a:p>
          <a:p>
            <a:pPr lvl="1"/>
            <a:r>
              <a:rPr lang="en-US" dirty="0" smtClean="0"/>
              <a:t>more directed treatment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repeat biopsy </a:t>
            </a:r>
            <a:r>
              <a:rPr lang="en-US" dirty="0" smtClean="0"/>
              <a:t>(liver): </a:t>
            </a:r>
            <a:endParaRPr lang="en-US" dirty="0"/>
          </a:p>
          <a:p>
            <a:pPr lvl="1"/>
            <a:r>
              <a:rPr lang="en-US" dirty="0"/>
              <a:t>showed metastatic carcinoma, strong staining with CK7 and </a:t>
            </a:r>
            <a:r>
              <a:rPr lang="en-US" dirty="0" smtClean="0"/>
              <a:t>TTF-1</a:t>
            </a:r>
          </a:p>
          <a:p>
            <a:pPr marL="342900" lvl="1">
              <a:buClr>
                <a:schemeClr val="accent1"/>
              </a:buClr>
            </a:pPr>
            <a:r>
              <a:rPr lang="en-US" b="1" u="sng" dirty="0"/>
              <a:t>Ax: Likely Lung Primary</a:t>
            </a:r>
          </a:p>
          <a:p>
            <a:r>
              <a:rPr lang="en-US" dirty="0" smtClean="0"/>
              <a:t>Mx:</a:t>
            </a:r>
          </a:p>
          <a:p>
            <a:r>
              <a:rPr lang="en-US" dirty="0" smtClean="0"/>
              <a:t>Urgent Radiotherapy to the brain</a:t>
            </a:r>
          </a:p>
          <a:p>
            <a:pPr lvl="1"/>
            <a:r>
              <a:rPr lang="en-US" dirty="0" smtClean="0"/>
              <a:t>Consideration to be given to Palliative chemo + bisphosphonate</a:t>
            </a:r>
          </a:p>
          <a:p>
            <a:pPr lvl="2"/>
            <a:r>
              <a:rPr lang="en-US" dirty="0" smtClean="0"/>
              <a:t>Carbo/gem  </a:t>
            </a:r>
          </a:p>
          <a:p>
            <a:r>
              <a:rPr lang="en-US" dirty="0" smtClean="0"/>
              <a:t>Progress:</a:t>
            </a:r>
          </a:p>
          <a:p>
            <a:pPr indent="-342900"/>
            <a:r>
              <a:rPr lang="en-US" dirty="0" smtClean="0"/>
              <a:t>Completed radiotherapy to the brain</a:t>
            </a:r>
          </a:p>
          <a:p>
            <a:pPr indent="-342900"/>
            <a:r>
              <a:rPr lang="en-US" dirty="0" smtClean="0"/>
              <a:t>Await daughter return from OS</a:t>
            </a:r>
          </a:p>
          <a:p>
            <a:pPr indent="-342900"/>
            <a:r>
              <a:rPr lang="en-US" dirty="0" smtClean="0"/>
              <a:t>Came for routine oncology appointment </a:t>
            </a:r>
          </a:p>
          <a:p>
            <a:pPr indent="-342900"/>
            <a:r>
              <a:rPr lang="en-US" dirty="0" smtClean="0"/>
              <a:t>New right hip pain</a:t>
            </a:r>
          </a:p>
          <a:p>
            <a:pPr indent="-342900"/>
            <a:r>
              <a:rPr lang="en-US" dirty="0" smtClean="0"/>
              <a:t>X-ray: pathological fracture</a:t>
            </a:r>
          </a:p>
          <a:p>
            <a:pPr indent="-342900"/>
            <a:r>
              <a:rPr lang="en-US" dirty="0" smtClean="0"/>
              <a:t>Surgery</a:t>
            </a:r>
          </a:p>
          <a:p>
            <a:pPr indent="-342900"/>
            <a:r>
              <a:rPr lang="en-US" dirty="0" smtClean="0"/>
              <a:t>Died 1.5 weeks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Mx</a:t>
            </a:r>
            <a:r>
              <a:rPr lang="en-US" dirty="0"/>
              <a:t>:</a:t>
            </a:r>
          </a:p>
          <a:p>
            <a:r>
              <a:rPr lang="en-US" dirty="0"/>
              <a:t>Colonoscopy</a:t>
            </a:r>
          </a:p>
          <a:p>
            <a:pPr lvl="1"/>
            <a:r>
              <a:rPr lang="en-US" dirty="0"/>
              <a:t>Mass detected at the large bowel</a:t>
            </a:r>
          </a:p>
          <a:p>
            <a:pPr lvl="1"/>
            <a:r>
              <a:rPr lang="en-US" dirty="0"/>
              <a:t>splenic flexure</a:t>
            </a:r>
          </a:p>
          <a:p>
            <a:pPr lvl="1"/>
            <a:r>
              <a:rPr lang="en-US" dirty="0"/>
              <a:t>Biopsy: Adeno Ck 7-, CK20+</a:t>
            </a:r>
          </a:p>
          <a:p>
            <a:pPr lvl="1"/>
            <a:r>
              <a:rPr lang="en-US" dirty="0"/>
              <a:t>RAS mutant</a:t>
            </a:r>
          </a:p>
          <a:p>
            <a:endParaRPr lang="en-US" dirty="0"/>
          </a:p>
          <a:p>
            <a:r>
              <a:rPr lang="en-US" dirty="0"/>
              <a:t>Tumour markers:</a:t>
            </a:r>
          </a:p>
          <a:p>
            <a:r>
              <a:rPr lang="en-US" dirty="0"/>
              <a:t>Elevated CEA</a:t>
            </a:r>
          </a:p>
          <a:p>
            <a:r>
              <a:rPr lang="en-US" dirty="0"/>
              <a:t>Chemo?</a:t>
            </a:r>
          </a:p>
          <a:p>
            <a:pPr lvl="1"/>
            <a:r>
              <a:rPr lang="en-US" dirty="0"/>
              <a:t>Yes- as per met bowel CA</a:t>
            </a:r>
          </a:p>
          <a:p>
            <a:pPr lvl="1"/>
            <a:r>
              <a:rPr lang="en-US" dirty="0"/>
              <a:t>FOLFOX/Avastin </a:t>
            </a:r>
          </a:p>
        </p:txBody>
      </p:sp>
    </p:spTree>
    <p:extLst>
      <p:ext uri="{BB962C8B-B14F-4D97-AF65-F5344CB8AC3E}">
        <p14:creationId xmlns:p14="http://schemas.microsoft.com/office/powerpoint/2010/main" val="20626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Hanahan</a:t>
            </a:r>
            <a:r>
              <a:rPr lang="en-US" dirty="0"/>
              <a:t>, D. Weinbery, R. </a:t>
            </a:r>
            <a:r>
              <a:rPr lang="en-US" i="1" dirty="0"/>
              <a:t>Hallmarks of Cancer: The Next Generation,</a:t>
            </a:r>
            <a:r>
              <a:rPr lang="en-US" dirty="0"/>
              <a:t> Cell March </a:t>
            </a:r>
            <a:r>
              <a:rPr lang="en-US" dirty="0" smtClean="0"/>
              <a:t>2011;144;5;646–674</a:t>
            </a:r>
          </a:p>
          <a:p>
            <a:r>
              <a:rPr lang="en-US" dirty="0" smtClean="0"/>
              <a:t>Valastyan, S. </a:t>
            </a:r>
            <a:r>
              <a:rPr lang="en-US" dirty="0"/>
              <a:t>Weinbery, </a:t>
            </a:r>
            <a:r>
              <a:rPr lang="en-US" dirty="0" smtClean="0"/>
              <a:t>R </a:t>
            </a:r>
            <a:r>
              <a:rPr lang="en-US" i="1" dirty="0" smtClean="0"/>
              <a:t>Tumor </a:t>
            </a:r>
            <a:r>
              <a:rPr lang="en-US" i="1" dirty="0"/>
              <a:t>Metastasis: Molecular Insights and Evolving </a:t>
            </a:r>
            <a:r>
              <a:rPr lang="en-US" i="1" dirty="0" smtClean="0"/>
              <a:t>Paradigms Cell </a:t>
            </a:r>
            <a:r>
              <a:rPr lang="en-US" dirty="0">
                <a:hlinkClick r:id="rId2" tooltip="Go to table of contents for this volume/issue"/>
              </a:rPr>
              <a:t>Volume 147, Issue 2</a:t>
            </a:r>
            <a:r>
              <a:rPr lang="en-US" dirty="0"/>
              <a:t>, 14 October 2011, Pages </a:t>
            </a:r>
            <a:r>
              <a:rPr lang="en-US" dirty="0" smtClean="0"/>
              <a:t>275–292</a:t>
            </a:r>
          </a:p>
          <a:p>
            <a:r>
              <a:rPr lang="en-US" dirty="0"/>
              <a:t>Hainworth, J. Greco, A. </a:t>
            </a:r>
            <a:r>
              <a:rPr lang="en-US" i="1" dirty="0"/>
              <a:t>Overview of the classification and management of cancers of unknown primary site </a:t>
            </a:r>
            <a:r>
              <a:rPr lang="en-US" dirty="0"/>
              <a:t>UpToDate [created January 2013, cited 16/8/14] Accessed from :www.uptodate.com</a:t>
            </a:r>
          </a:p>
          <a:p>
            <a:r>
              <a:rPr lang="en-US" dirty="0"/>
              <a:t>J Lee1, S Hahn*,1,2,3, D-W Kim1,4, J Kim3, S N Kang3, S Y Rha6, K B Lee7, J-H Kang8 and B-J Park</a:t>
            </a:r>
          </a:p>
          <a:p>
            <a:r>
              <a:rPr lang="en-US" i="1" dirty="0"/>
              <a:t>Evaluation of survival benefits by platinums</a:t>
            </a:r>
            <a:br>
              <a:rPr lang="en-US" i="1" dirty="0"/>
            </a:br>
            <a:r>
              <a:rPr lang="en-US" i="1" dirty="0"/>
              <a:t>and taxanes for an unfavourable subset of</a:t>
            </a:r>
            <a:br>
              <a:rPr lang="en-US" i="1" dirty="0"/>
            </a:br>
            <a:r>
              <a:rPr lang="en-US" i="1" dirty="0"/>
              <a:t>carcinoma of unknown primary:</a:t>
            </a:r>
            <a:r>
              <a:rPr lang="en-US" dirty="0"/>
              <a:t> a systematic</a:t>
            </a:r>
            <a:br>
              <a:rPr lang="en-US" dirty="0"/>
            </a:br>
            <a:r>
              <a:rPr lang="en-US" dirty="0"/>
              <a:t>review and meta-analysis British Journal of Cancer (2013) 108, 39–48 | doi: 10.1038/bjc.2012.516</a:t>
            </a:r>
          </a:p>
          <a:p>
            <a:endParaRPr lang="en-US" b="1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25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X-ray unremarkable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67000"/>
            <a:ext cx="3352800" cy="35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77" y="4155831"/>
            <a:ext cx="407406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4" y="1268609"/>
            <a:ext cx="4956557" cy="2670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79" y="1090098"/>
            <a:ext cx="4584718" cy="2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08" y="1676400"/>
            <a:ext cx="11118438" cy="5838093"/>
          </a:xfrm>
        </p:spPr>
        <p:txBody>
          <a:bodyPr>
            <a:normAutofit/>
          </a:bodyPr>
          <a:lstStyle/>
          <a:p>
            <a:r>
              <a:rPr lang="en-US" dirty="0" smtClean="0"/>
              <a:t>Staging CT C/A/P: </a:t>
            </a:r>
          </a:p>
          <a:p>
            <a:pPr lvl="1"/>
            <a:r>
              <a:rPr lang="en-US" dirty="0"/>
              <a:t>intra-abdominal lymphadenopathy and </a:t>
            </a:r>
            <a:r>
              <a:rPr lang="en-US" dirty="0" smtClean="0"/>
              <a:t>metastasis  </a:t>
            </a:r>
            <a:r>
              <a:rPr lang="en-US" dirty="0"/>
              <a:t>to bone, liver </a:t>
            </a:r>
          </a:p>
          <a:p>
            <a:pPr lvl="1"/>
            <a:r>
              <a:rPr lang="en-US" dirty="0"/>
              <a:t>Nil primary seen</a:t>
            </a:r>
          </a:p>
          <a:p>
            <a:r>
              <a:rPr lang="en-US" dirty="0"/>
              <a:t>Pet Scan:</a:t>
            </a:r>
          </a:p>
          <a:p>
            <a:pPr lvl="1"/>
            <a:r>
              <a:rPr lang="en-US" dirty="0"/>
              <a:t>Wide spread </a:t>
            </a:r>
            <a:r>
              <a:rPr lang="en-US" dirty="0" smtClean="0"/>
              <a:t>metastatic  </a:t>
            </a:r>
            <a:r>
              <a:rPr lang="en-US" dirty="0"/>
              <a:t>disease including lung liver </a:t>
            </a:r>
            <a:r>
              <a:rPr lang="en-US" dirty="0" smtClean="0"/>
              <a:t>and bone </a:t>
            </a:r>
            <a:r>
              <a:rPr lang="en-US" dirty="0"/>
              <a:t>, nil </a:t>
            </a:r>
            <a:r>
              <a:rPr lang="en-US" dirty="0" smtClean="0"/>
              <a:t>primary </a:t>
            </a:r>
            <a:r>
              <a:rPr lang="en-US" dirty="0"/>
              <a:t>seen</a:t>
            </a:r>
          </a:p>
          <a:p>
            <a:r>
              <a:rPr lang="en-US" dirty="0"/>
              <a:t>Biopsy liver</a:t>
            </a:r>
            <a:r>
              <a:rPr lang="en-US" dirty="0" smtClean="0"/>
              <a:t>: Adenocarcinoma  </a:t>
            </a:r>
            <a:r>
              <a:rPr lang="en-US" dirty="0"/>
              <a:t>Ck 7-, CK20+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Mx?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Metastases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they?</a:t>
            </a:r>
          </a:p>
          <a:p>
            <a:r>
              <a:rPr lang="en-US" dirty="0" smtClean="0"/>
              <a:t>Cancer </a:t>
            </a:r>
            <a:r>
              <a:rPr lang="en-US" dirty="0"/>
              <a:t>cells </a:t>
            </a:r>
            <a:r>
              <a:rPr lang="en-US" dirty="0" smtClean="0"/>
              <a:t> that leave </a:t>
            </a:r>
            <a:r>
              <a:rPr lang="en-US" dirty="0"/>
              <a:t>the original tumor </a:t>
            </a:r>
            <a:r>
              <a:rPr lang="en-US" dirty="0" smtClean="0"/>
              <a:t>site and migrate </a:t>
            </a:r>
            <a:r>
              <a:rPr lang="en-US" dirty="0"/>
              <a:t>to other parts of the body</a:t>
            </a:r>
            <a:endParaRPr lang="en-US" dirty="0" smtClean="0"/>
          </a:p>
          <a:p>
            <a:pPr lvl="1"/>
            <a:r>
              <a:rPr lang="en-US" dirty="0" smtClean="0"/>
              <a:t>Migrate </a:t>
            </a:r>
            <a:r>
              <a:rPr lang="en-US" dirty="0"/>
              <a:t>to other parts of the </a:t>
            </a:r>
            <a:r>
              <a:rPr lang="en-US" dirty="0" smtClean="0"/>
              <a:t>body via  </a:t>
            </a:r>
          </a:p>
          <a:p>
            <a:pPr lvl="2"/>
            <a:r>
              <a:rPr lang="en-US" dirty="0" smtClean="0"/>
              <a:t>bloodstream</a:t>
            </a:r>
          </a:p>
          <a:p>
            <a:pPr lvl="2"/>
            <a:r>
              <a:rPr lang="en-US" dirty="0" smtClean="0"/>
              <a:t>lymphatic system</a:t>
            </a:r>
          </a:p>
          <a:p>
            <a:pPr lvl="2"/>
            <a:r>
              <a:rPr lang="en-US" dirty="0" smtClean="0"/>
              <a:t>direct </a:t>
            </a:r>
            <a:r>
              <a:rPr lang="en-US" dirty="0"/>
              <a:t>extension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32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3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EA1694"/>
      </a:accent3>
      <a:accent4>
        <a:srgbClr val="909465"/>
      </a:accent4>
      <a:accent5>
        <a:srgbClr val="956B43"/>
      </a:accent5>
      <a:accent6>
        <a:srgbClr val="7030A0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464</TotalTime>
  <Words>1537</Words>
  <Application>Microsoft Office PowerPoint</Application>
  <PresentationFormat>Custom</PresentationFormat>
  <Paragraphs>409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Adjacency</vt:lpstr>
      <vt:lpstr>CUP  Carcinoma of unknown primary </vt:lpstr>
      <vt:lpstr>Case 1</vt:lpstr>
      <vt:lpstr>PowerPoint Presentation</vt:lpstr>
      <vt:lpstr>Case 2</vt:lpstr>
      <vt:lpstr>PowerPoint Presentation</vt:lpstr>
      <vt:lpstr>PowerPoint Presentation</vt:lpstr>
      <vt:lpstr>Case 2</vt:lpstr>
      <vt:lpstr>Case 3</vt:lpstr>
      <vt:lpstr>Metastases</vt:lpstr>
      <vt:lpstr>The development of metastases1</vt:lpstr>
      <vt:lpstr>PowerPoint Presentation</vt:lpstr>
      <vt:lpstr> ? Why do cancers go to specific sites  </vt:lpstr>
      <vt:lpstr>Cancer of unknown primary site (CUP)</vt:lpstr>
      <vt:lpstr>CUP</vt:lpstr>
      <vt:lpstr>CUP</vt:lpstr>
      <vt:lpstr>Favorable Prognosis  </vt:lpstr>
      <vt:lpstr>Poor prognosis</vt:lpstr>
      <vt:lpstr>Workup: </vt:lpstr>
      <vt:lpstr>Classic sites of disease</vt:lpstr>
      <vt:lpstr>CUP Workup ctd   </vt:lpstr>
      <vt:lpstr>Immunohistochemistry</vt:lpstr>
      <vt:lpstr>Immunohistochemistry</vt:lpstr>
      <vt:lpstr>PowerPoint Presentation</vt:lpstr>
      <vt:lpstr>Molecular profiling</vt:lpstr>
      <vt:lpstr>PowerPoint Presentation</vt:lpstr>
      <vt:lpstr>Treatment </vt:lpstr>
      <vt:lpstr>Treatment of CUP</vt:lpstr>
      <vt:lpstr>PowerPoint Presentation</vt:lpstr>
      <vt:lpstr>PowerPoint Presentation</vt:lpstr>
      <vt:lpstr>Inclusion Criteria</vt:lpstr>
      <vt:lpstr>Methods: </vt:lpstr>
      <vt:lpstr>Results</vt:lpstr>
      <vt:lpstr>Results</vt:lpstr>
      <vt:lpstr>Results</vt:lpstr>
      <vt:lpstr>Results</vt:lpstr>
      <vt:lpstr>Summary of analysis</vt:lpstr>
      <vt:lpstr>NCCN</vt:lpstr>
      <vt:lpstr>PowerPoint Presentation</vt:lpstr>
      <vt:lpstr>PowerPoint Presentation</vt:lpstr>
      <vt:lpstr>General chemo principles </vt:lpstr>
      <vt:lpstr>Summary</vt:lpstr>
      <vt:lpstr>Case 1</vt:lpstr>
      <vt:lpstr>Case 2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 PC, 63yo woman</dc:title>
  <dc:creator>Shaun</dc:creator>
  <cp:lastModifiedBy>Monica</cp:lastModifiedBy>
  <cp:revision>79</cp:revision>
  <dcterms:created xsi:type="dcterms:W3CDTF">2014-09-17T20:38:51Z</dcterms:created>
  <dcterms:modified xsi:type="dcterms:W3CDTF">2014-11-05T03:55:31Z</dcterms:modified>
</cp:coreProperties>
</file>