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8" r:id="rId23"/>
    <p:sldId id="279" r:id="rId24"/>
    <p:sldId id="289" r:id="rId25"/>
    <p:sldId id="280" r:id="rId26"/>
    <p:sldId id="291" r:id="rId27"/>
    <p:sldId id="290" r:id="rId28"/>
    <p:sldId id="281" r:id="rId29"/>
    <p:sldId id="298" r:id="rId30"/>
    <p:sldId id="297" r:id="rId31"/>
    <p:sldId id="296" r:id="rId32"/>
    <p:sldId id="295" r:id="rId33"/>
    <p:sldId id="294" r:id="rId34"/>
    <p:sldId id="293" r:id="rId35"/>
    <p:sldId id="292" r:id="rId36"/>
    <p:sldId id="282" r:id="rId37"/>
    <p:sldId id="283" r:id="rId38"/>
    <p:sldId id="299" r:id="rId39"/>
    <p:sldId id="300" r:id="rId40"/>
    <p:sldId id="301" r:id="rId41"/>
    <p:sldId id="284" r:id="rId42"/>
    <p:sldId id="285" r:id="rId43"/>
    <p:sldId id="286" r:id="rId44"/>
    <p:sldId id="287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5CE776E-C813-4511-941A-4FF6D72C6A8A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7"/>
            <p14:sldId id="278"/>
          </p14:sldIdLst>
        </p14:section>
        <p14:section name="Untitled Section" id="{4333BEFD-77F6-49F5-B7EC-24AB63637B02}">
          <p14:sldIdLst>
            <p14:sldId id="279"/>
            <p14:sldId id="289"/>
            <p14:sldId id="280"/>
            <p14:sldId id="291"/>
            <p14:sldId id="290"/>
            <p14:sldId id="281"/>
            <p14:sldId id="298"/>
            <p14:sldId id="297"/>
            <p14:sldId id="296"/>
            <p14:sldId id="295"/>
            <p14:sldId id="294"/>
            <p14:sldId id="293"/>
            <p14:sldId id="292"/>
            <p14:sldId id="282"/>
            <p14:sldId id="283"/>
            <p14:sldId id="299"/>
            <p14:sldId id="300"/>
            <p14:sldId id="301"/>
            <p14:sldId id="284"/>
            <p14:sldId id="285"/>
            <p14:sldId id="286"/>
            <p14:sldId id="28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8FD46-8838-4201-8E7E-C1B13342A6E8}" type="datetimeFigureOut">
              <a:rPr lang="en-AU" smtClean="0"/>
              <a:pPr/>
              <a:t>26/08/2014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7BE22-B5E3-4A4C-9109-923340795C7F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57000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8FD46-8838-4201-8E7E-C1B13342A6E8}" type="datetimeFigureOut">
              <a:rPr lang="en-AU" smtClean="0"/>
              <a:pPr/>
              <a:t>26/08/2014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7BE22-B5E3-4A4C-9109-923340795C7F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89036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8FD46-8838-4201-8E7E-C1B13342A6E8}" type="datetimeFigureOut">
              <a:rPr lang="en-AU" smtClean="0"/>
              <a:pPr/>
              <a:t>26/08/2014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7BE22-B5E3-4A4C-9109-923340795C7F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14163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8FD46-8838-4201-8E7E-C1B13342A6E8}" type="datetimeFigureOut">
              <a:rPr lang="en-AU" smtClean="0"/>
              <a:pPr/>
              <a:t>26/08/2014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7BE22-B5E3-4A4C-9109-923340795C7F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23283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8FD46-8838-4201-8E7E-C1B13342A6E8}" type="datetimeFigureOut">
              <a:rPr lang="en-AU" smtClean="0"/>
              <a:pPr/>
              <a:t>26/08/2014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7BE22-B5E3-4A4C-9109-923340795C7F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12908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8FD46-8838-4201-8E7E-C1B13342A6E8}" type="datetimeFigureOut">
              <a:rPr lang="en-AU" smtClean="0"/>
              <a:pPr/>
              <a:t>26/08/2014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7BE22-B5E3-4A4C-9109-923340795C7F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69106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8FD46-8838-4201-8E7E-C1B13342A6E8}" type="datetimeFigureOut">
              <a:rPr lang="en-AU" smtClean="0"/>
              <a:pPr/>
              <a:t>26/08/2014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7BE22-B5E3-4A4C-9109-923340795C7F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29923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8FD46-8838-4201-8E7E-C1B13342A6E8}" type="datetimeFigureOut">
              <a:rPr lang="en-AU" smtClean="0"/>
              <a:pPr/>
              <a:t>26/08/2014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7BE22-B5E3-4A4C-9109-923340795C7F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96065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8FD46-8838-4201-8E7E-C1B13342A6E8}" type="datetimeFigureOut">
              <a:rPr lang="en-AU" smtClean="0"/>
              <a:pPr/>
              <a:t>26/08/2014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7BE22-B5E3-4A4C-9109-923340795C7F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51049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8FD46-8838-4201-8E7E-C1B13342A6E8}" type="datetimeFigureOut">
              <a:rPr lang="en-AU" smtClean="0"/>
              <a:pPr/>
              <a:t>26/08/2014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7BE22-B5E3-4A4C-9109-923340795C7F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33104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8FD46-8838-4201-8E7E-C1B13342A6E8}" type="datetimeFigureOut">
              <a:rPr lang="en-AU" smtClean="0"/>
              <a:pPr/>
              <a:t>26/08/2014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7BE22-B5E3-4A4C-9109-923340795C7F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86220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98FD46-8838-4201-8E7E-C1B13342A6E8}" type="datetimeFigureOut">
              <a:rPr lang="en-AU" smtClean="0"/>
              <a:pPr/>
              <a:t>26/08/2014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87BE22-B5E3-4A4C-9109-923340795C7F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07918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4159 OCV Powerpoint 200412.pd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7605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59509" y="2292439"/>
            <a:ext cx="72728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>
              <a:spcBef>
                <a:spcPct val="0"/>
              </a:spcBef>
              <a:defRPr/>
            </a:pPr>
            <a:r>
              <a:rPr lang="en-US" altLang="en-US" sz="3200" dirty="0"/>
              <a:t>Adjuvant chemotherapy in Rectal Cancer?</a:t>
            </a:r>
            <a:endParaRPr lang="en-US" sz="3200" spc="100" dirty="0">
              <a:latin typeface="Helvetica Neue Medium"/>
              <a:cs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9493081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159 OCV Powerpoint 200412.pdf"/>
          <p:cNvPicPr>
            <a:picLocks noChangeAspect="1"/>
          </p:cNvPicPr>
          <p:nvPr/>
        </p:nvPicPr>
        <p:blipFill rotWithShape="1">
          <a:blip r:embed="rId2" cstate="print"/>
          <a:srcRect b="83402"/>
          <a:stretch/>
        </p:blipFill>
        <p:spPr>
          <a:xfrm>
            <a:off x="0" y="0"/>
            <a:ext cx="9144000" cy="1138257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609216" y="271274"/>
            <a:ext cx="6095410" cy="52743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/>
          <a:p>
            <a:pPr>
              <a:spcBef>
                <a:spcPct val="0"/>
              </a:spcBef>
              <a:defRPr/>
            </a:pPr>
            <a:r>
              <a:rPr lang="en-AU" altLang="en-US" sz="1600" dirty="0"/>
              <a:t>Chemo RT vs RT</a:t>
            </a:r>
          </a:p>
          <a:p>
            <a:pPr>
              <a:spcBef>
                <a:spcPct val="0"/>
              </a:spcBef>
              <a:defRPr/>
            </a:pPr>
            <a:endParaRPr lang="en-US" sz="1538" spc="100" dirty="0" smtClean="0">
              <a:solidFill>
                <a:srgbClr val="54A9D1"/>
              </a:solidFill>
              <a:latin typeface="Helvetica Neue Medium"/>
              <a:cs typeface="Helvetica Neue Light"/>
            </a:endParaRPr>
          </a:p>
          <a:p>
            <a:pPr>
              <a:spcBef>
                <a:spcPct val="0"/>
              </a:spcBef>
              <a:defRPr/>
            </a:pPr>
            <a:endParaRPr lang="en-US" sz="1538" spc="100" dirty="0" smtClean="0">
              <a:solidFill>
                <a:srgbClr val="54A9D1"/>
              </a:solidFill>
              <a:latin typeface="Helvetica Neue Medium"/>
              <a:cs typeface="Helvetica Neue Medium"/>
            </a:endParaRPr>
          </a:p>
        </p:txBody>
      </p:sp>
      <p:pic>
        <p:nvPicPr>
          <p:cNvPr id="6" name="Picture 7" descr="nCD008368-AFig-FIG0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772816"/>
            <a:ext cx="70104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164516" y="1135189"/>
            <a:ext cx="407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AU" altLang="en-US" dirty="0"/>
              <a:t>LR</a:t>
            </a:r>
          </a:p>
        </p:txBody>
      </p:sp>
      <p:pic>
        <p:nvPicPr>
          <p:cNvPr id="7" name="Picture 5" descr="nCD008368-AFig-FIG0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03713"/>
            <a:ext cx="9144000" cy="238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4164516" y="3789040"/>
            <a:ext cx="442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AU" altLang="en-US" dirty="0"/>
              <a:t>OS</a:t>
            </a:r>
          </a:p>
        </p:txBody>
      </p:sp>
    </p:spTree>
    <p:extLst>
      <p:ext uri="{BB962C8B-B14F-4D97-AF65-F5344CB8AC3E}">
        <p14:creationId xmlns:p14="http://schemas.microsoft.com/office/powerpoint/2010/main" val="20814332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altLang="en-US" dirty="0"/>
              <a:t>What is the role of adjuvant chemotherapy following </a:t>
            </a:r>
            <a:r>
              <a:rPr lang="en-AU" altLang="en-US" dirty="0" err="1"/>
              <a:t>neoadjuvant</a:t>
            </a:r>
            <a:r>
              <a:rPr lang="en-AU" altLang="en-US" dirty="0"/>
              <a:t> </a:t>
            </a:r>
            <a:r>
              <a:rPr lang="en-AU" altLang="en-US" dirty="0" err="1"/>
              <a:t>chemoRT</a:t>
            </a:r>
            <a:r>
              <a:rPr lang="en-AU" altLang="en-US" dirty="0"/>
              <a:t> and surgery?</a:t>
            </a:r>
          </a:p>
          <a:p>
            <a:endParaRPr lang="en-AU" dirty="0"/>
          </a:p>
        </p:txBody>
      </p:sp>
      <p:pic>
        <p:nvPicPr>
          <p:cNvPr id="4" name="Picture 3" descr="4159 OCV Powerpoint 200412.pdf"/>
          <p:cNvPicPr>
            <a:picLocks noChangeAspect="1"/>
          </p:cNvPicPr>
          <p:nvPr/>
        </p:nvPicPr>
        <p:blipFill rotWithShape="1">
          <a:blip r:embed="rId2" cstate="print"/>
          <a:srcRect b="83402"/>
          <a:stretch/>
        </p:blipFill>
        <p:spPr>
          <a:xfrm>
            <a:off x="0" y="0"/>
            <a:ext cx="9144000" cy="1138257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609216" y="271274"/>
            <a:ext cx="6095410" cy="52743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/>
          <a:p>
            <a:pPr>
              <a:spcBef>
                <a:spcPct val="0"/>
              </a:spcBef>
              <a:defRPr/>
            </a:pPr>
            <a:endParaRPr lang="en-US" sz="1538" spc="100" dirty="0" smtClean="0">
              <a:solidFill>
                <a:srgbClr val="54A9D1"/>
              </a:solidFill>
              <a:latin typeface="Helvetica Neue Medium"/>
              <a:cs typeface="Helvetica Neue Light"/>
            </a:endParaRPr>
          </a:p>
          <a:p>
            <a:pPr>
              <a:spcBef>
                <a:spcPct val="0"/>
              </a:spcBef>
              <a:defRPr/>
            </a:pPr>
            <a:endParaRPr lang="en-US" sz="1538" spc="100" dirty="0" smtClean="0">
              <a:solidFill>
                <a:srgbClr val="54A9D1"/>
              </a:solidFill>
              <a:latin typeface="Helvetica Neue Medium"/>
              <a:cs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6524025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159 OCV Powerpoint 200412.pdf"/>
          <p:cNvPicPr>
            <a:picLocks noChangeAspect="1"/>
          </p:cNvPicPr>
          <p:nvPr/>
        </p:nvPicPr>
        <p:blipFill rotWithShape="1">
          <a:blip r:embed="rId2" cstate="print"/>
          <a:srcRect b="83402"/>
          <a:stretch/>
        </p:blipFill>
        <p:spPr>
          <a:xfrm>
            <a:off x="0" y="0"/>
            <a:ext cx="9144000" cy="1138257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609216" y="271274"/>
            <a:ext cx="6095410" cy="52743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/>
          <a:p>
            <a:pPr>
              <a:spcBef>
                <a:spcPct val="0"/>
              </a:spcBef>
              <a:defRPr/>
            </a:pPr>
            <a:r>
              <a:rPr lang="en-US" sz="2051" spc="1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Helvetica Neue Light"/>
                <a:cs typeface="Helvetica Neue Light"/>
              </a:rPr>
              <a:t>Main Title| </a:t>
            </a:r>
            <a:r>
              <a:rPr lang="en-US" sz="1538" spc="100" dirty="0" smtClean="0">
                <a:solidFill>
                  <a:srgbClr val="54A9D1"/>
                </a:solidFill>
                <a:latin typeface="Helvetica Neue Medium"/>
                <a:cs typeface="Helvetica Neue Light"/>
              </a:rPr>
              <a:t>Slide title</a:t>
            </a:r>
          </a:p>
          <a:p>
            <a:pPr>
              <a:spcBef>
                <a:spcPct val="0"/>
              </a:spcBef>
              <a:defRPr/>
            </a:pPr>
            <a:endParaRPr lang="en-US" sz="1538" spc="100" dirty="0" smtClean="0">
              <a:solidFill>
                <a:srgbClr val="54A9D1"/>
              </a:solidFill>
              <a:latin typeface="Helvetica Neue Medium"/>
              <a:cs typeface="Helvetica Neue Medium"/>
            </a:endParaRPr>
          </a:p>
        </p:txBody>
      </p:sp>
      <p:pic>
        <p:nvPicPr>
          <p:cNvPr id="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26" r="50000" b="8664"/>
          <a:stretch>
            <a:fillRect/>
          </a:stretch>
        </p:blipFill>
        <p:spPr bwMode="auto">
          <a:xfrm>
            <a:off x="1287192" y="798706"/>
            <a:ext cx="6922087" cy="6059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64601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altLang="en-US" dirty="0"/>
              <a:t>EORTC 22921</a:t>
            </a:r>
          </a:p>
          <a:p>
            <a:r>
              <a:rPr lang="en-AU" altLang="en-US" dirty="0"/>
              <a:t>Italian study</a:t>
            </a:r>
          </a:p>
          <a:p>
            <a:r>
              <a:rPr lang="en-AU" altLang="en-US" dirty="0"/>
              <a:t>QUASAR</a:t>
            </a:r>
          </a:p>
          <a:p>
            <a:r>
              <a:rPr lang="en-AU" altLang="en-US" dirty="0"/>
              <a:t>Chinese study</a:t>
            </a:r>
          </a:p>
          <a:p>
            <a:endParaRPr lang="en-AU" dirty="0"/>
          </a:p>
        </p:txBody>
      </p:sp>
      <p:pic>
        <p:nvPicPr>
          <p:cNvPr id="4" name="Picture 3" descr="4159 OCV Powerpoint 200412.pdf"/>
          <p:cNvPicPr>
            <a:picLocks noChangeAspect="1"/>
          </p:cNvPicPr>
          <p:nvPr/>
        </p:nvPicPr>
        <p:blipFill rotWithShape="1">
          <a:blip r:embed="rId2" cstate="print"/>
          <a:srcRect b="83402"/>
          <a:stretch/>
        </p:blipFill>
        <p:spPr>
          <a:xfrm>
            <a:off x="0" y="0"/>
            <a:ext cx="9144000" cy="1138257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609216" y="271274"/>
            <a:ext cx="6095410" cy="52743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/>
          <a:p>
            <a:pPr>
              <a:spcBef>
                <a:spcPct val="0"/>
              </a:spcBef>
              <a:defRPr/>
            </a:pPr>
            <a:r>
              <a:rPr lang="en-AU" altLang="en-US" sz="1600" dirty="0"/>
              <a:t>4 relevant studies identified</a:t>
            </a:r>
            <a:endParaRPr lang="en-US" sz="1538" spc="100" dirty="0" smtClean="0">
              <a:latin typeface="Helvetica Neue Medium"/>
              <a:cs typeface="Helvetica Neue Light"/>
            </a:endParaRPr>
          </a:p>
          <a:p>
            <a:pPr>
              <a:spcBef>
                <a:spcPct val="0"/>
              </a:spcBef>
              <a:defRPr/>
            </a:pPr>
            <a:endParaRPr lang="en-US" sz="1538" spc="100" dirty="0" smtClean="0">
              <a:solidFill>
                <a:srgbClr val="54A9D1"/>
              </a:solidFill>
              <a:latin typeface="Helvetica Neue Medium"/>
              <a:cs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2164592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AU" altLang="en-US" sz="2800" dirty="0"/>
              <a:t>T3-4 Rectal cancer, &lt; 15cm from anal verge, &lt; 81 </a:t>
            </a:r>
            <a:r>
              <a:rPr lang="en-AU" altLang="en-US" sz="2800" dirty="0" err="1"/>
              <a:t>yrs</a:t>
            </a:r>
            <a:r>
              <a:rPr lang="en-AU" altLang="en-US" sz="2800" dirty="0"/>
              <a:t> old.</a:t>
            </a:r>
          </a:p>
          <a:p>
            <a:pPr>
              <a:lnSpc>
                <a:spcPct val="80000"/>
              </a:lnSpc>
            </a:pPr>
            <a:r>
              <a:rPr lang="en-AU" altLang="en-US" sz="2800" dirty="0"/>
              <a:t>2 X 2 factorial design</a:t>
            </a:r>
          </a:p>
          <a:p>
            <a:pPr lvl="1">
              <a:lnSpc>
                <a:spcPct val="80000"/>
              </a:lnSpc>
            </a:pPr>
            <a:r>
              <a:rPr lang="en-AU" altLang="en-US" sz="2400" dirty="0"/>
              <a:t>Pre op RT vs Pre Op Chemo RT</a:t>
            </a:r>
          </a:p>
          <a:p>
            <a:pPr lvl="1">
              <a:lnSpc>
                <a:spcPct val="80000"/>
              </a:lnSpc>
            </a:pPr>
            <a:r>
              <a:rPr lang="en-AU" altLang="en-US" sz="2400" dirty="0"/>
              <a:t>Post op 4 cycles of 5FU vs Observation</a:t>
            </a:r>
          </a:p>
          <a:p>
            <a:pPr>
              <a:lnSpc>
                <a:spcPct val="80000"/>
              </a:lnSpc>
            </a:pPr>
            <a:r>
              <a:rPr lang="en-AU" altLang="en-US" sz="2800" dirty="0"/>
              <a:t>1011 </a:t>
            </a:r>
            <a:r>
              <a:rPr lang="en-AU" altLang="en-US" sz="2800" dirty="0" err="1"/>
              <a:t>pt’s</a:t>
            </a:r>
            <a:r>
              <a:rPr lang="en-AU" altLang="en-US" sz="2800" dirty="0"/>
              <a:t> randomized </a:t>
            </a:r>
          </a:p>
          <a:p>
            <a:pPr>
              <a:lnSpc>
                <a:spcPct val="80000"/>
              </a:lnSpc>
            </a:pPr>
            <a:r>
              <a:rPr lang="en-AU" altLang="en-US" sz="2800" dirty="0"/>
              <a:t>Adjuvant chemo showed a trend to better OS. HR 0.85 (0.68-1.04, P=0.12)</a:t>
            </a:r>
          </a:p>
          <a:p>
            <a:pPr lvl="1">
              <a:lnSpc>
                <a:spcPct val="80000"/>
              </a:lnSpc>
            </a:pPr>
            <a:r>
              <a:rPr lang="en-AU" altLang="en-US" sz="2400" dirty="0"/>
              <a:t>Suggestion of improvement in ypT0-2</a:t>
            </a:r>
          </a:p>
          <a:p>
            <a:pPr lvl="1">
              <a:lnSpc>
                <a:spcPct val="80000"/>
              </a:lnSpc>
            </a:pPr>
            <a:r>
              <a:rPr lang="en-AU" altLang="en-US" sz="2400" dirty="0"/>
              <a:t>HR 0.97 (0.70-1.20) if had pre-op </a:t>
            </a:r>
            <a:r>
              <a:rPr lang="en-AU" altLang="en-US" sz="2400" dirty="0" err="1"/>
              <a:t>chemoRT</a:t>
            </a:r>
            <a:endParaRPr lang="en-AU" altLang="en-US" sz="2400" dirty="0"/>
          </a:p>
          <a:p>
            <a:pPr lvl="1">
              <a:lnSpc>
                <a:spcPct val="80000"/>
              </a:lnSpc>
            </a:pPr>
            <a:endParaRPr lang="en-AU" altLang="en-US" sz="2400" dirty="0"/>
          </a:p>
          <a:p>
            <a:pPr lvl="1">
              <a:lnSpc>
                <a:spcPct val="80000"/>
              </a:lnSpc>
              <a:buFontTx/>
              <a:buNone/>
            </a:pPr>
            <a:r>
              <a:rPr lang="en-AU" altLang="en-US" sz="1800" dirty="0"/>
              <a:t>						Collette et al JCO Oct 2007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AU" altLang="en-US" sz="1800" dirty="0"/>
              <a:t>						Bosset et al Lancet Jan 2014</a:t>
            </a:r>
          </a:p>
          <a:p>
            <a:endParaRPr lang="en-AU" dirty="0"/>
          </a:p>
        </p:txBody>
      </p:sp>
      <p:pic>
        <p:nvPicPr>
          <p:cNvPr id="4" name="Picture 3" descr="4159 OCV Powerpoint 200412.pdf"/>
          <p:cNvPicPr>
            <a:picLocks noChangeAspect="1"/>
          </p:cNvPicPr>
          <p:nvPr/>
        </p:nvPicPr>
        <p:blipFill rotWithShape="1">
          <a:blip r:embed="rId2" cstate="print"/>
          <a:srcRect b="83402"/>
          <a:stretch/>
        </p:blipFill>
        <p:spPr>
          <a:xfrm>
            <a:off x="0" y="0"/>
            <a:ext cx="9144000" cy="1138257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609216" y="271274"/>
            <a:ext cx="6095410" cy="52743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/>
          <a:p>
            <a:pPr>
              <a:spcBef>
                <a:spcPct val="0"/>
              </a:spcBef>
              <a:defRPr/>
            </a:pPr>
            <a:r>
              <a:rPr lang="en-AU" altLang="en-US" sz="1600" dirty="0"/>
              <a:t>EORTC 22921</a:t>
            </a:r>
            <a:endParaRPr lang="en-US" sz="1538" spc="100" dirty="0" smtClean="0">
              <a:latin typeface="Helvetica Neue Medium"/>
              <a:cs typeface="Helvetica Neue Light"/>
            </a:endParaRPr>
          </a:p>
          <a:p>
            <a:pPr>
              <a:spcBef>
                <a:spcPct val="0"/>
              </a:spcBef>
              <a:defRPr/>
            </a:pPr>
            <a:endParaRPr lang="en-US" sz="1538" spc="100" dirty="0" smtClean="0">
              <a:solidFill>
                <a:srgbClr val="54A9D1"/>
              </a:solidFill>
              <a:latin typeface="Helvetica Neue Medium"/>
              <a:cs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39379461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AU" altLang="en-US" sz="2800" dirty="0"/>
              <a:t>635 T3-4 rectal cancer </a:t>
            </a:r>
            <a:r>
              <a:rPr lang="en-AU" altLang="en-US" sz="2800" dirty="0" err="1"/>
              <a:t>pt’s</a:t>
            </a:r>
            <a:r>
              <a:rPr lang="en-AU" altLang="en-US" sz="2800" dirty="0"/>
              <a:t> under 75 </a:t>
            </a:r>
            <a:r>
              <a:rPr lang="en-AU" altLang="en-US" sz="2800" dirty="0" err="1"/>
              <a:t>yrs</a:t>
            </a:r>
            <a:endParaRPr lang="en-AU" altLang="en-US" sz="2800" dirty="0"/>
          </a:p>
          <a:p>
            <a:r>
              <a:rPr lang="en-AU" altLang="en-US" sz="2800" dirty="0"/>
              <a:t>All </a:t>
            </a:r>
            <a:r>
              <a:rPr lang="en-AU" altLang="en-US" sz="2800" dirty="0" err="1"/>
              <a:t>pt’s</a:t>
            </a:r>
            <a:r>
              <a:rPr lang="en-AU" altLang="en-US" sz="2800" dirty="0"/>
              <a:t> had pre-op </a:t>
            </a:r>
            <a:r>
              <a:rPr lang="en-AU" altLang="en-US" sz="2800" dirty="0" err="1"/>
              <a:t>ChemoRT</a:t>
            </a:r>
            <a:r>
              <a:rPr lang="en-AU" altLang="en-US" sz="2800" dirty="0"/>
              <a:t> (bolus 5FU)</a:t>
            </a:r>
          </a:p>
          <a:p>
            <a:r>
              <a:rPr lang="en-AU" altLang="en-US" sz="2800" dirty="0"/>
              <a:t>Randomized to post op 6 cycles of “Mayo” 5FU/FA vs observation.</a:t>
            </a:r>
          </a:p>
          <a:p>
            <a:r>
              <a:rPr lang="en-AU" altLang="en-US" sz="2800" dirty="0"/>
              <a:t>5 </a:t>
            </a:r>
            <a:r>
              <a:rPr lang="en-AU" altLang="en-US" sz="2800" dirty="0" err="1"/>
              <a:t>yr</a:t>
            </a:r>
            <a:r>
              <a:rPr lang="en-AU" altLang="en-US" sz="2800" dirty="0"/>
              <a:t> O.S. 70% vs 68% N.S.</a:t>
            </a:r>
          </a:p>
          <a:p>
            <a:pPr lvl="1"/>
            <a:r>
              <a:rPr lang="en-AU" altLang="en-US" sz="2400" dirty="0"/>
              <a:t>For ypT0-2 80% vs 80%</a:t>
            </a:r>
          </a:p>
          <a:p>
            <a:endParaRPr lang="en-AU" altLang="en-US" sz="2800" dirty="0"/>
          </a:p>
          <a:p>
            <a:endParaRPr lang="en-AU" altLang="en-US" sz="2800" dirty="0"/>
          </a:p>
          <a:p>
            <a:pPr>
              <a:buFontTx/>
              <a:buNone/>
            </a:pPr>
            <a:r>
              <a:rPr lang="en-AU" altLang="en-US" sz="1800" dirty="0"/>
              <a:t>			</a:t>
            </a:r>
            <a:r>
              <a:rPr lang="en-AU" altLang="en-US" sz="1800" dirty="0" err="1"/>
              <a:t>Cionini</a:t>
            </a:r>
            <a:r>
              <a:rPr lang="en-AU" altLang="en-US" sz="1800" dirty="0"/>
              <a:t> L et, al. </a:t>
            </a:r>
            <a:r>
              <a:rPr lang="en-AU" altLang="en-US" sz="1800" dirty="0" err="1"/>
              <a:t>Eur</a:t>
            </a:r>
            <a:r>
              <a:rPr lang="en-AU" altLang="en-US" sz="1800" dirty="0"/>
              <a:t> J Cancer 2001; 37:S300 (</a:t>
            </a:r>
            <a:r>
              <a:rPr lang="en-AU" altLang="en-US" sz="1800" dirty="0" err="1"/>
              <a:t>Abstr</a:t>
            </a:r>
            <a:r>
              <a:rPr lang="en-AU" altLang="en-US" sz="1800" dirty="0"/>
              <a:t>)</a:t>
            </a:r>
          </a:p>
          <a:p>
            <a:pPr>
              <a:buFontTx/>
              <a:buNone/>
            </a:pPr>
            <a:r>
              <a:rPr lang="en-AU" altLang="en-US" sz="1800" dirty="0"/>
              <a:t>			</a:t>
            </a:r>
            <a:r>
              <a:rPr lang="en-AU" altLang="en-US" sz="1800" dirty="0" err="1"/>
              <a:t>Cionini</a:t>
            </a:r>
            <a:r>
              <a:rPr lang="en-AU" altLang="en-US" sz="1800" dirty="0"/>
              <a:t> L, et al. </a:t>
            </a:r>
            <a:r>
              <a:rPr lang="en-AU" altLang="en-US" sz="1800" dirty="0" err="1"/>
              <a:t>Radiother</a:t>
            </a:r>
            <a:r>
              <a:rPr lang="en-AU" altLang="en-US" sz="1800" dirty="0"/>
              <a:t> </a:t>
            </a:r>
            <a:r>
              <a:rPr lang="en-AU" altLang="en-US" sz="1800" dirty="0" err="1"/>
              <a:t>Oncol</a:t>
            </a:r>
            <a:r>
              <a:rPr lang="en-AU" altLang="en-US" sz="1800" dirty="0"/>
              <a:t> 2010; 96 (1 </a:t>
            </a:r>
            <a:r>
              <a:rPr lang="en-AU" altLang="en-US" sz="1800" dirty="0" err="1"/>
              <a:t>suppl</a:t>
            </a:r>
            <a:r>
              <a:rPr lang="en-AU" altLang="en-US" sz="1800" dirty="0"/>
              <a:t>); S113 </a:t>
            </a:r>
          </a:p>
          <a:p>
            <a:endParaRPr lang="en-AU" dirty="0"/>
          </a:p>
        </p:txBody>
      </p:sp>
      <p:pic>
        <p:nvPicPr>
          <p:cNvPr id="4" name="Picture 3" descr="4159 OCV Powerpoint 200412.pdf"/>
          <p:cNvPicPr>
            <a:picLocks noChangeAspect="1"/>
          </p:cNvPicPr>
          <p:nvPr/>
        </p:nvPicPr>
        <p:blipFill rotWithShape="1">
          <a:blip r:embed="rId2" cstate="print"/>
          <a:srcRect b="83402"/>
          <a:stretch/>
        </p:blipFill>
        <p:spPr>
          <a:xfrm>
            <a:off x="0" y="0"/>
            <a:ext cx="9144000" cy="1138257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609216" y="271274"/>
            <a:ext cx="6095410" cy="5274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AU" altLang="en-US" sz="2800" dirty="0"/>
              <a:t>Italian Study</a:t>
            </a:r>
          </a:p>
        </p:txBody>
      </p:sp>
    </p:spTree>
    <p:extLst>
      <p:ext uri="{BB962C8B-B14F-4D97-AF65-F5344CB8AC3E}">
        <p14:creationId xmlns:p14="http://schemas.microsoft.com/office/powerpoint/2010/main" val="36977101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altLang="en-US" dirty="0"/>
              <a:t>2291 colon cancers, 948 rectal cancers</a:t>
            </a:r>
          </a:p>
          <a:p>
            <a:r>
              <a:rPr lang="en-AU" altLang="en-US" dirty="0"/>
              <a:t>Mostly stage 2</a:t>
            </a:r>
          </a:p>
          <a:p>
            <a:r>
              <a:rPr lang="en-AU" altLang="en-US" dirty="0"/>
              <a:t>Randomized to 6 months of post-op bolus 5FU or observation.</a:t>
            </a:r>
          </a:p>
          <a:p>
            <a:r>
              <a:rPr lang="en-AU" altLang="en-US" dirty="0"/>
              <a:t>Only 203 patients had pre op RT</a:t>
            </a:r>
          </a:p>
          <a:p>
            <a:r>
              <a:rPr lang="en-AU" altLang="en-US" dirty="0"/>
              <a:t>For all rectal cancer </a:t>
            </a:r>
            <a:r>
              <a:rPr lang="en-AU" altLang="en-US" dirty="0" err="1"/>
              <a:t>pt’s</a:t>
            </a:r>
            <a:endParaRPr lang="en-AU" altLang="en-US" dirty="0"/>
          </a:p>
          <a:p>
            <a:pPr lvl="1"/>
            <a:r>
              <a:rPr lang="en-AU" altLang="en-US" dirty="0"/>
              <a:t>O.S. was 78% vs 74%</a:t>
            </a:r>
          </a:p>
          <a:p>
            <a:pPr lvl="1"/>
            <a:r>
              <a:rPr lang="en-AU" altLang="en-US" dirty="0"/>
              <a:t>HR 0.77(0.54-1.00), p=0.05</a:t>
            </a:r>
          </a:p>
          <a:p>
            <a:endParaRPr lang="en-AU" dirty="0"/>
          </a:p>
        </p:txBody>
      </p:sp>
      <p:pic>
        <p:nvPicPr>
          <p:cNvPr id="4" name="Picture 3" descr="4159 OCV Powerpoint 200412.pdf"/>
          <p:cNvPicPr>
            <a:picLocks noChangeAspect="1"/>
          </p:cNvPicPr>
          <p:nvPr/>
        </p:nvPicPr>
        <p:blipFill rotWithShape="1">
          <a:blip r:embed="rId2" cstate="print"/>
          <a:srcRect b="83402"/>
          <a:stretch/>
        </p:blipFill>
        <p:spPr>
          <a:xfrm>
            <a:off x="0" y="0"/>
            <a:ext cx="9144000" cy="1138257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609216" y="271274"/>
            <a:ext cx="6095410" cy="52743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/>
          <a:p>
            <a:pPr>
              <a:spcBef>
                <a:spcPct val="0"/>
              </a:spcBef>
              <a:defRPr/>
            </a:pPr>
            <a:r>
              <a:rPr lang="en-AU" altLang="en-US" sz="1600" dirty="0"/>
              <a:t>QUASAR</a:t>
            </a:r>
            <a:endParaRPr lang="en-US" sz="1538" spc="100" dirty="0" smtClean="0">
              <a:latin typeface="Helvetica Neue Medium"/>
              <a:cs typeface="Helvetica Neue Light"/>
            </a:endParaRPr>
          </a:p>
          <a:p>
            <a:pPr>
              <a:spcBef>
                <a:spcPct val="0"/>
              </a:spcBef>
              <a:defRPr/>
            </a:pPr>
            <a:endParaRPr lang="en-US" sz="1538" spc="100" dirty="0" smtClean="0">
              <a:solidFill>
                <a:srgbClr val="54A9D1"/>
              </a:solidFill>
              <a:latin typeface="Helvetica Neue Medium"/>
              <a:cs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1835621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altLang="en-US" dirty="0"/>
              <a:t>Meta-analysis of </a:t>
            </a:r>
            <a:r>
              <a:rPr lang="en-AU" altLang="en-US" dirty="0" err="1"/>
              <a:t>pathCR</a:t>
            </a:r>
            <a:r>
              <a:rPr lang="en-AU" altLang="en-US" dirty="0"/>
              <a:t> vs Non- </a:t>
            </a:r>
            <a:r>
              <a:rPr lang="en-AU" altLang="en-US" dirty="0" err="1"/>
              <a:t>pathCR</a:t>
            </a:r>
            <a:r>
              <a:rPr lang="en-AU" altLang="en-US" dirty="0"/>
              <a:t>.</a:t>
            </a:r>
          </a:p>
          <a:p>
            <a:r>
              <a:rPr lang="en-AU" altLang="en-US" dirty="0"/>
              <a:t>1913 </a:t>
            </a:r>
            <a:r>
              <a:rPr lang="en-AU" altLang="en-US" dirty="0" err="1"/>
              <a:t>pt’s</a:t>
            </a:r>
            <a:r>
              <a:rPr lang="en-AU" altLang="en-US" dirty="0"/>
              <a:t>, 300(15.6%) </a:t>
            </a:r>
            <a:r>
              <a:rPr lang="en-AU" altLang="en-US" dirty="0" err="1"/>
              <a:t>pathCR</a:t>
            </a:r>
            <a:endParaRPr lang="en-AU" altLang="en-US" dirty="0"/>
          </a:p>
          <a:p>
            <a:r>
              <a:rPr lang="en-AU" altLang="en-US" dirty="0"/>
              <a:t>Median </a:t>
            </a:r>
            <a:r>
              <a:rPr lang="en-AU" altLang="en-US" dirty="0" err="1"/>
              <a:t>Fup</a:t>
            </a:r>
            <a:r>
              <a:rPr lang="en-AU" altLang="en-US" dirty="0"/>
              <a:t> 23-46 months</a:t>
            </a:r>
          </a:p>
          <a:p>
            <a:r>
              <a:rPr lang="en-AU" altLang="en-US" dirty="0"/>
              <a:t>LR – 0.7% vs 2.6% OR 0.45 p=0.03</a:t>
            </a:r>
          </a:p>
          <a:p>
            <a:r>
              <a:rPr lang="en-AU" altLang="en-US" dirty="0"/>
              <a:t>DR – 5.3% vs 24.1% OR 0.15 p=0.0001</a:t>
            </a:r>
          </a:p>
          <a:p>
            <a:r>
              <a:rPr lang="en-AU" altLang="en-US" dirty="0"/>
              <a:t>OS 92.3% vs 73.4% p=0.002</a:t>
            </a:r>
          </a:p>
          <a:p>
            <a:endParaRPr lang="en-AU" altLang="en-US" dirty="0"/>
          </a:p>
          <a:p>
            <a:pPr>
              <a:buFontTx/>
              <a:buNone/>
            </a:pPr>
            <a:r>
              <a:rPr lang="en-AU" altLang="en-US" sz="2000" dirty="0"/>
              <a:t>				</a:t>
            </a:r>
            <a:r>
              <a:rPr lang="en-AU" altLang="en-US" sz="2000" dirty="0" err="1"/>
              <a:t>Zorcolo</a:t>
            </a:r>
            <a:r>
              <a:rPr lang="en-AU" altLang="en-US" sz="2000" dirty="0"/>
              <a:t> L et al. Ann </a:t>
            </a:r>
            <a:r>
              <a:rPr lang="en-AU" altLang="en-US" sz="2000" dirty="0" err="1"/>
              <a:t>Surg</a:t>
            </a:r>
            <a:r>
              <a:rPr lang="en-AU" altLang="en-US" sz="2000" dirty="0"/>
              <a:t> </a:t>
            </a:r>
            <a:r>
              <a:rPr lang="en-AU" altLang="en-US" sz="2000" dirty="0" err="1"/>
              <a:t>Oncol</a:t>
            </a:r>
            <a:r>
              <a:rPr lang="en-AU" altLang="en-US" sz="2000" dirty="0"/>
              <a:t> 2012 Sept</a:t>
            </a:r>
          </a:p>
          <a:p>
            <a:endParaRPr lang="en-AU" dirty="0"/>
          </a:p>
        </p:txBody>
      </p:sp>
      <p:pic>
        <p:nvPicPr>
          <p:cNvPr id="4" name="Picture 3" descr="4159 OCV Powerpoint 200412.pdf"/>
          <p:cNvPicPr>
            <a:picLocks noChangeAspect="1"/>
          </p:cNvPicPr>
          <p:nvPr/>
        </p:nvPicPr>
        <p:blipFill rotWithShape="1">
          <a:blip r:embed="rId2" cstate="print"/>
          <a:srcRect b="83402"/>
          <a:stretch/>
        </p:blipFill>
        <p:spPr>
          <a:xfrm>
            <a:off x="0" y="0"/>
            <a:ext cx="9144000" cy="1138257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609216" y="271274"/>
            <a:ext cx="6095410" cy="52743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/>
          <a:p>
            <a:pPr>
              <a:spcBef>
                <a:spcPct val="0"/>
              </a:spcBef>
              <a:defRPr/>
            </a:pPr>
            <a:r>
              <a:rPr lang="en-AU" altLang="en-US" sz="1600" dirty="0"/>
              <a:t>What about path CR’s?</a:t>
            </a:r>
            <a:endParaRPr lang="en-US" sz="1538" spc="100" dirty="0" smtClean="0">
              <a:latin typeface="Helvetica Neue Medium"/>
              <a:cs typeface="Helvetica Neue Light"/>
            </a:endParaRPr>
          </a:p>
          <a:p>
            <a:pPr>
              <a:spcBef>
                <a:spcPct val="0"/>
              </a:spcBef>
              <a:defRPr/>
            </a:pPr>
            <a:endParaRPr lang="en-US" sz="1538" spc="100" dirty="0" smtClean="0">
              <a:solidFill>
                <a:srgbClr val="54A9D1"/>
              </a:solidFill>
              <a:latin typeface="Helvetica Neue Medium"/>
              <a:cs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7121256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AU" altLang="en-US" dirty="0"/>
              <a:t>Systemic review of the literature</a:t>
            </a:r>
          </a:p>
          <a:p>
            <a:pPr lvl="1">
              <a:lnSpc>
                <a:spcPct val="90000"/>
              </a:lnSpc>
            </a:pPr>
            <a:r>
              <a:rPr lang="en-AU" altLang="en-US" dirty="0"/>
              <a:t>16 studies</a:t>
            </a:r>
          </a:p>
          <a:p>
            <a:pPr lvl="1">
              <a:lnSpc>
                <a:spcPct val="90000"/>
              </a:lnSpc>
            </a:pPr>
            <a:r>
              <a:rPr lang="en-AU" altLang="en-US" dirty="0"/>
              <a:t>1263 cases of path CR’s after </a:t>
            </a:r>
            <a:r>
              <a:rPr lang="en-AU" altLang="en-US" dirty="0" err="1"/>
              <a:t>neoadj</a:t>
            </a:r>
            <a:r>
              <a:rPr lang="en-AU" altLang="en-US" dirty="0"/>
              <a:t> CRT</a:t>
            </a:r>
          </a:p>
          <a:p>
            <a:pPr lvl="1">
              <a:lnSpc>
                <a:spcPct val="90000"/>
              </a:lnSpc>
            </a:pPr>
            <a:r>
              <a:rPr lang="en-AU" altLang="en-US" dirty="0"/>
              <a:t>Median </a:t>
            </a:r>
            <a:r>
              <a:rPr lang="en-AU" altLang="en-US" dirty="0" err="1"/>
              <a:t>Fup</a:t>
            </a:r>
            <a:r>
              <a:rPr lang="en-AU" altLang="en-US" dirty="0"/>
              <a:t> 55 months</a:t>
            </a:r>
          </a:p>
          <a:p>
            <a:pPr>
              <a:lnSpc>
                <a:spcPct val="90000"/>
              </a:lnSpc>
            </a:pPr>
            <a:r>
              <a:rPr lang="en-AU" altLang="en-US" dirty="0"/>
              <a:t>LR 0.7%</a:t>
            </a:r>
          </a:p>
          <a:p>
            <a:pPr>
              <a:lnSpc>
                <a:spcPct val="90000"/>
              </a:lnSpc>
            </a:pPr>
            <a:r>
              <a:rPr lang="en-AU" altLang="en-US" dirty="0"/>
              <a:t>DR 8.7%</a:t>
            </a:r>
          </a:p>
          <a:p>
            <a:pPr>
              <a:lnSpc>
                <a:spcPct val="90000"/>
              </a:lnSpc>
            </a:pPr>
            <a:r>
              <a:rPr lang="en-AU" altLang="en-US" dirty="0"/>
              <a:t>5 </a:t>
            </a:r>
            <a:r>
              <a:rPr lang="en-AU" altLang="en-US" dirty="0" err="1"/>
              <a:t>yr</a:t>
            </a:r>
            <a:r>
              <a:rPr lang="en-AU" altLang="en-US" dirty="0"/>
              <a:t> O.S.- 90.2%</a:t>
            </a:r>
          </a:p>
          <a:p>
            <a:pPr>
              <a:lnSpc>
                <a:spcPct val="90000"/>
              </a:lnSpc>
            </a:pPr>
            <a:endParaRPr lang="en-AU" altLang="en-US" dirty="0"/>
          </a:p>
          <a:p>
            <a:pPr>
              <a:lnSpc>
                <a:spcPct val="90000"/>
              </a:lnSpc>
              <a:buFontTx/>
              <a:buNone/>
            </a:pPr>
            <a:r>
              <a:rPr lang="en-AU" altLang="en-US" sz="2000" dirty="0"/>
              <a:t>					Martin ST et al. Br J </a:t>
            </a:r>
            <a:r>
              <a:rPr lang="en-AU" altLang="en-US" sz="2000" dirty="0" err="1"/>
              <a:t>Surg</a:t>
            </a:r>
            <a:r>
              <a:rPr lang="en-AU" altLang="en-US" sz="2000" dirty="0"/>
              <a:t> 2012 July</a:t>
            </a:r>
          </a:p>
          <a:p>
            <a:endParaRPr lang="en-AU" dirty="0"/>
          </a:p>
        </p:txBody>
      </p:sp>
      <p:pic>
        <p:nvPicPr>
          <p:cNvPr id="4" name="Picture 3" descr="4159 OCV Powerpoint 200412.pdf"/>
          <p:cNvPicPr>
            <a:picLocks noChangeAspect="1"/>
          </p:cNvPicPr>
          <p:nvPr/>
        </p:nvPicPr>
        <p:blipFill rotWithShape="1">
          <a:blip r:embed="rId2" cstate="print"/>
          <a:srcRect b="83402"/>
          <a:stretch/>
        </p:blipFill>
        <p:spPr>
          <a:xfrm>
            <a:off x="0" y="0"/>
            <a:ext cx="9144000" cy="1138257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609216" y="271274"/>
            <a:ext cx="6095410" cy="52743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/>
          <a:p>
            <a:pPr>
              <a:spcBef>
                <a:spcPct val="0"/>
              </a:spcBef>
              <a:defRPr/>
            </a:pPr>
            <a:endParaRPr lang="en-US" sz="1538" spc="100" dirty="0" smtClean="0">
              <a:solidFill>
                <a:srgbClr val="54A9D1"/>
              </a:solidFill>
              <a:latin typeface="Helvetica Neue Medium"/>
              <a:cs typeface="Helvetica Neue Light"/>
            </a:endParaRPr>
          </a:p>
          <a:p>
            <a:pPr>
              <a:spcBef>
                <a:spcPct val="0"/>
              </a:spcBef>
              <a:defRPr/>
            </a:pPr>
            <a:endParaRPr lang="en-US" sz="1538" spc="100" dirty="0" smtClean="0">
              <a:solidFill>
                <a:srgbClr val="54A9D1"/>
              </a:solidFill>
              <a:latin typeface="Helvetica Neue Medium"/>
              <a:cs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34717689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altLang="en-US" dirty="0"/>
              <a:t>Audit of all patients who received a path CR following neo-adjuvant (chemo)RT for rectal cancer at WBRC.</a:t>
            </a:r>
          </a:p>
          <a:p>
            <a:r>
              <a:rPr lang="en-AU" altLang="en-US" dirty="0"/>
              <a:t>Neo-</a:t>
            </a:r>
            <a:r>
              <a:rPr lang="en-AU" altLang="en-US" dirty="0" err="1"/>
              <a:t>adj</a:t>
            </a:r>
            <a:r>
              <a:rPr lang="en-AU" altLang="en-US" dirty="0"/>
              <a:t> Rx given between 1999-2012.</a:t>
            </a:r>
          </a:p>
          <a:p>
            <a:endParaRPr lang="en-AU" altLang="en-US" dirty="0"/>
          </a:p>
          <a:p>
            <a:endParaRPr lang="en-AU" altLang="en-US" dirty="0"/>
          </a:p>
          <a:p>
            <a:endParaRPr lang="en-AU" altLang="en-US" dirty="0"/>
          </a:p>
          <a:p>
            <a:pPr>
              <a:buFontTx/>
              <a:buNone/>
            </a:pPr>
            <a:r>
              <a:rPr lang="en-AU" altLang="en-US" dirty="0"/>
              <a:t>							</a:t>
            </a:r>
            <a:r>
              <a:rPr lang="en-AU" altLang="en-US" sz="1600" dirty="0"/>
              <a:t>Hamid et al ASCO 2014</a:t>
            </a:r>
          </a:p>
          <a:p>
            <a:endParaRPr lang="en-AU" dirty="0"/>
          </a:p>
        </p:txBody>
      </p:sp>
      <p:pic>
        <p:nvPicPr>
          <p:cNvPr id="4" name="Picture 3" descr="4159 OCV Powerpoint 200412.pdf"/>
          <p:cNvPicPr>
            <a:picLocks noChangeAspect="1"/>
          </p:cNvPicPr>
          <p:nvPr/>
        </p:nvPicPr>
        <p:blipFill rotWithShape="1">
          <a:blip r:embed="rId2" cstate="print"/>
          <a:srcRect b="83402"/>
          <a:stretch/>
        </p:blipFill>
        <p:spPr>
          <a:xfrm>
            <a:off x="0" y="0"/>
            <a:ext cx="9144000" cy="1138257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609216" y="271274"/>
            <a:ext cx="6095410" cy="52743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/>
          <a:p>
            <a:pPr>
              <a:spcBef>
                <a:spcPct val="0"/>
              </a:spcBef>
              <a:defRPr/>
            </a:pPr>
            <a:r>
              <a:rPr lang="en-AU" altLang="en-US" sz="1600" dirty="0"/>
              <a:t>What about our Patients?</a:t>
            </a:r>
            <a:endParaRPr lang="en-US" sz="1538" spc="100" dirty="0" smtClean="0">
              <a:latin typeface="Helvetica Neue Medium"/>
              <a:cs typeface="Helvetica Neue Light"/>
            </a:endParaRPr>
          </a:p>
          <a:p>
            <a:pPr>
              <a:spcBef>
                <a:spcPct val="0"/>
              </a:spcBef>
              <a:defRPr/>
            </a:pPr>
            <a:endParaRPr lang="en-US" sz="1538" spc="100" dirty="0" smtClean="0">
              <a:solidFill>
                <a:srgbClr val="54A9D1"/>
              </a:solidFill>
              <a:latin typeface="Helvetica Neue Medium"/>
              <a:cs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34717689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altLang="en-US" dirty="0"/>
              <a:t>What is the evidence for adjuvant chemotherapy?</a:t>
            </a:r>
          </a:p>
          <a:p>
            <a:r>
              <a:rPr lang="en-AU" altLang="en-US" dirty="0"/>
              <a:t>Do patients achieving a pathological complete response need chemotherapy?</a:t>
            </a:r>
          </a:p>
          <a:p>
            <a:r>
              <a:rPr lang="en-AU" altLang="en-US" dirty="0"/>
              <a:t>How do we incorporate </a:t>
            </a:r>
            <a:r>
              <a:rPr lang="en-AU" altLang="en-US" dirty="0" err="1"/>
              <a:t>Oxaliplatin</a:t>
            </a:r>
            <a:r>
              <a:rPr lang="en-AU" altLang="en-US" dirty="0"/>
              <a:t> following the recent data from ASCO 2014?</a:t>
            </a:r>
          </a:p>
          <a:p>
            <a:endParaRPr lang="en-AU" dirty="0"/>
          </a:p>
        </p:txBody>
      </p:sp>
      <p:pic>
        <p:nvPicPr>
          <p:cNvPr id="4" name="Picture 3" descr="4159 OCV Powerpoint 200412.pdf"/>
          <p:cNvPicPr>
            <a:picLocks noChangeAspect="1"/>
          </p:cNvPicPr>
          <p:nvPr/>
        </p:nvPicPr>
        <p:blipFill rotWithShape="1">
          <a:blip r:embed="rId2" cstate="print"/>
          <a:srcRect b="83402"/>
          <a:stretch/>
        </p:blipFill>
        <p:spPr>
          <a:xfrm>
            <a:off x="-108520" y="5106"/>
            <a:ext cx="9144000" cy="1138257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609216" y="271274"/>
            <a:ext cx="6095410" cy="52743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/>
          <a:p>
            <a:pPr algn="ctr">
              <a:spcBef>
                <a:spcPct val="0"/>
              </a:spcBef>
              <a:defRPr/>
            </a:pPr>
            <a:r>
              <a:rPr lang="en-AU" altLang="en-US" sz="2100" b="1" dirty="0"/>
              <a:t>Overview</a:t>
            </a:r>
            <a:endParaRPr lang="en-US" sz="2100" b="1" spc="100" dirty="0" smtClean="0">
              <a:latin typeface="Helvetica Neue Medium"/>
              <a:cs typeface="Helvetica Neue Light"/>
            </a:endParaRPr>
          </a:p>
          <a:p>
            <a:pPr>
              <a:spcBef>
                <a:spcPct val="0"/>
              </a:spcBef>
              <a:defRPr/>
            </a:pPr>
            <a:endParaRPr lang="en-US" sz="1538" spc="100" dirty="0" smtClean="0">
              <a:solidFill>
                <a:srgbClr val="54A9D1"/>
              </a:solidFill>
              <a:latin typeface="Helvetica Neue Medium"/>
              <a:cs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1450804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182563" indent="-182563"/>
            <a:r>
              <a:rPr lang="en-US" altLang="en-US" dirty="0">
                <a:latin typeface="Calibri" pitchFamily="34" charset="0"/>
              </a:rPr>
              <a:t>407 patients were identified</a:t>
            </a:r>
            <a:endParaRPr lang="en-AU" altLang="en-US" dirty="0">
              <a:latin typeface="Calibri" pitchFamily="34" charset="0"/>
            </a:endParaRPr>
          </a:p>
          <a:p>
            <a:pPr marL="182563" indent="-182563"/>
            <a:r>
              <a:rPr lang="en-US" altLang="en-US" dirty="0">
                <a:latin typeface="Calibri" pitchFamily="34" charset="0"/>
              </a:rPr>
              <a:t>69 exclusions due to:</a:t>
            </a:r>
            <a:endParaRPr lang="en-AU" altLang="en-US" dirty="0">
              <a:latin typeface="Calibri" pitchFamily="34" charset="0"/>
            </a:endParaRPr>
          </a:p>
          <a:p>
            <a:pPr marL="457200" lvl="1" indent="-182563"/>
            <a:r>
              <a:rPr lang="en-US" altLang="en-US" dirty="0">
                <a:latin typeface="Calibri" pitchFamily="34" charset="0"/>
              </a:rPr>
              <a:t>Metastatic disease at diagnosis (32)</a:t>
            </a:r>
            <a:endParaRPr lang="en-AU" altLang="en-US" dirty="0">
              <a:latin typeface="Calibri" pitchFamily="34" charset="0"/>
            </a:endParaRPr>
          </a:p>
          <a:p>
            <a:pPr marL="457200" lvl="1" indent="-182563"/>
            <a:r>
              <a:rPr lang="en-US" altLang="en-US" dirty="0">
                <a:latin typeface="Calibri" pitchFamily="34" charset="0"/>
              </a:rPr>
              <a:t>No surgery (10) or surgery after 2012 (10)</a:t>
            </a:r>
            <a:endParaRPr lang="en-AU" altLang="en-US" dirty="0">
              <a:latin typeface="Calibri" pitchFamily="34" charset="0"/>
            </a:endParaRPr>
          </a:p>
          <a:p>
            <a:pPr marL="457200" lvl="1" indent="-182563"/>
            <a:r>
              <a:rPr lang="en-US" altLang="en-US" dirty="0">
                <a:latin typeface="Calibri" pitchFamily="34" charset="0"/>
              </a:rPr>
              <a:t>Retreatment of locally recurrent disease (9)</a:t>
            </a:r>
            <a:endParaRPr lang="en-AU" altLang="en-US" dirty="0">
              <a:latin typeface="Calibri" pitchFamily="34" charset="0"/>
            </a:endParaRPr>
          </a:p>
          <a:p>
            <a:pPr marL="457200" lvl="1" indent="-182563"/>
            <a:r>
              <a:rPr lang="en-US" altLang="en-US" dirty="0">
                <a:latin typeface="Calibri" pitchFamily="34" charset="0"/>
              </a:rPr>
              <a:t>Non-adenocarcinoma histology (4)</a:t>
            </a:r>
            <a:endParaRPr lang="en-AU" altLang="en-US" dirty="0">
              <a:latin typeface="Calibri" pitchFamily="34" charset="0"/>
            </a:endParaRPr>
          </a:p>
          <a:p>
            <a:pPr marL="457200" lvl="1" indent="-182563"/>
            <a:r>
              <a:rPr lang="en-US" altLang="en-US" dirty="0">
                <a:latin typeface="Calibri" pitchFamily="34" charset="0"/>
              </a:rPr>
              <a:t>Unknown pathology (4)</a:t>
            </a:r>
            <a:endParaRPr lang="en-AU" altLang="en-US" dirty="0">
              <a:latin typeface="Calibri" pitchFamily="34" charset="0"/>
            </a:endParaRPr>
          </a:p>
          <a:p>
            <a:pPr marL="182563" indent="-182563"/>
            <a:endParaRPr lang="en-AU" altLang="en-US" dirty="0">
              <a:latin typeface="Calibri" pitchFamily="34" charset="0"/>
            </a:endParaRPr>
          </a:p>
          <a:p>
            <a:pPr marL="182563" indent="-182563">
              <a:buFontTx/>
              <a:buNone/>
            </a:pPr>
            <a:r>
              <a:rPr lang="en-US" altLang="en-US" dirty="0">
                <a:latin typeface="Calibri" pitchFamily="34" charset="0"/>
              </a:rPr>
              <a:t>338 patients included who underwent pre-operative treatment for LARC</a:t>
            </a:r>
            <a:endParaRPr lang="en-AU" altLang="en-US" dirty="0">
              <a:latin typeface="Calibri" pitchFamily="34" charset="0"/>
            </a:endParaRPr>
          </a:p>
          <a:p>
            <a:endParaRPr lang="en-AU" dirty="0"/>
          </a:p>
        </p:txBody>
      </p:sp>
      <p:pic>
        <p:nvPicPr>
          <p:cNvPr id="4" name="Picture 3" descr="4159 OCV Powerpoint 200412.pdf"/>
          <p:cNvPicPr>
            <a:picLocks noChangeAspect="1"/>
          </p:cNvPicPr>
          <p:nvPr/>
        </p:nvPicPr>
        <p:blipFill rotWithShape="1">
          <a:blip r:embed="rId2" cstate="print"/>
          <a:srcRect b="83402"/>
          <a:stretch/>
        </p:blipFill>
        <p:spPr>
          <a:xfrm>
            <a:off x="0" y="0"/>
            <a:ext cx="9144000" cy="1138257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609216" y="271274"/>
            <a:ext cx="6095410" cy="52743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/>
          <a:p>
            <a:pPr>
              <a:spcBef>
                <a:spcPct val="0"/>
              </a:spcBef>
              <a:defRPr/>
            </a:pPr>
            <a:r>
              <a:rPr lang="en-AU" altLang="en-US" sz="1600" dirty="0">
                <a:latin typeface="Calibri" pitchFamily="34" charset="0"/>
              </a:rPr>
              <a:t>Results</a:t>
            </a:r>
            <a:endParaRPr lang="en-US" sz="1538" spc="100" dirty="0" smtClean="0">
              <a:latin typeface="Helvetica Neue Medium"/>
              <a:cs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34717689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82563" indent="-182563"/>
            <a:r>
              <a:rPr lang="en-US" altLang="en-US" sz="2800" dirty="0">
                <a:latin typeface="Calibri" pitchFamily="34" charset="0"/>
              </a:rPr>
              <a:t>51 patients (15.1%) achieved </a:t>
            </a:r>
            <a:r>
              <a:rPr lang="en-US" altLang="en-US" sz="2800" dirty="0" err="1">
                <a:latin typeface="Calibri" pitchFamily="34" charset="0"/>
              </a:rPr>
              <a:t>pCR</a:t>
            </a:r>
            <a:r>
              <a:rPr lang="en-US" altLang="en-US" sz="2800" dirty="0">
                <a:latin typeface="Calibri" pitchFamily="34" charset="0"/>
              </a:rPr>
              <a:t> (ypT0N0)</a:t>
            </a:r>
            <a:endParaRPr lang="en-AU" altLang="en-US" sz="2800" dirty="0">
              <a:latin typeface="Calibri" pitchFamily="34" charset="0"/>
            </a:endParaRPr>
          </a:p>
          <a:p>
            <a:pPr marL="182563" indent="-182563"/>
            <a:r>
              <a:rPr lang="en-US" altLang="en-US" sz="2800" dirty="0">
                <a:latin typeface="Calibri" pitchFamily="34" charset="0"/>
              </a:rPr>
              <a:t>49 long-course CRT; 2 patients short-course RT </a:t>
            </a:r>
          </a:p>
          <a:p>
            <a:pPr marL="457200" lvl="1" indent="-182563"/>
            <a:r>
              <a:rPr lang="en-AU" altLang="en-US" dirty="0">
                <a:latin typeface="Calibri" pitchFamily="34" charset="0"/>
              </a:rPr>
              <a:t>49 of 298 long course (16.4%), 2 out of 40 short course (5%)</a:t>
            </a:r>
          </a:p>
          <a:p>
            <a:pPr marL="182563" indent="-182563"/>
            <a:r>
              <a:rPr lang="en-US" altLang="en-US" sz="2800" dirty="0">
                <a:latin typeface="Calibri" pitchFamily="34" charset="0"/>
              </a:rPr>
              <a:t>Median follow-up of survivors was 58 months.</a:t>
            </a:r>
            <a:endParaRPr lang="en-AU" altLang="en-US" sz="2800" dirty="0">
              <a:latin typeface="Calibri" pitchFamily="34" charset="0"/>
            </a:endParaRPr>
          </a:p>
          <a:p>
            <a:pPr marL="182563" indent="-182563">
              <a:buFontTx/>
              <a:buNone/>
            </a:pPr>
            <a:r>
              <a:rPr lang="en-US" altLang="en-US" sz="2800" dirty="0">
                <a:latin typeface="Calibri" pitchFamily="34" charset="0"/>
              </a:rPr>
              <a:t>Pre-operative staging of </a:t>
            </a:r>
            <a:r>
              <a:rPr lang="en-US" altLang="en-US" sz="2800" dirty="0" err="1">
                <a:latin typeface="Calibri" pitchFamily="34" charset="0"/>
              </a:rPr>
              <a:t>pCR</a:t>
            </a:r>
            <a:r>
              <a:rPr lang="en-US" altLang="en-US" sz="2800" dirty="0">
                <a:latin typeface="Calibri" pitchFamily="34" charset="0"/>
              </a:rPr>
              <a:t> patients:</a:t>
            </a:r>
            <a:endParaRPr lang="en-AU" altLang="en-US" sz="2800" dirty="0">
              <a:latin typeface="Calibri" pitchFamily="34" charset="0"/>
            </a:endParaRPr>
          </a:p>
          <a:p>
            <a:pPr marL="457200" lvl="1" indent="-182563"/>
            <a:r>
              <a:rPr lang="en-US" altLang="en-US" dirty="0">
                <a:latin typeface="Calibri" pitchFamily="34" charset="0"/>
              </a:rPr>
              <a:t>T2 (14%)</a:t>
            </a:r>
            <a:endParaRPr lang="en-AU" altLang="en-US" dirty="0">
              <a:latin typeface="Calibri" pitchFamily="34" charset="0"/>
            </a:endParaRPr>
          </a:p>
          <a:p>
            <a:pPr marL="457200" lvl="1" indent="-182563"/>
            <a:r>
              <a:rPr lang="en-US" altLang="en-US" dirty="0">
                <a:latin typeface="Calibri" pitchFamily="34" charset="0"/>
              </a:rPr>
              <a:t>T3 (82%)</a:t>
            </a:r>
            <a:endParaRPr lang="en-AU" altLang="en-US" dirty="0">
              <a:latin typeface="Calibri" pitchFamily="34" charset="0"/>
            </a:endParaRPr>
          </a:p>
          <a:p>
            <a:pPr marL="457200" lvl="1" indent="-182563"/>
            <a:r>
              <a:rPr lang="en-US" altLang="en-US" dirty="0">
                <a:latin typeface="Calibri" pitchFamily="34" charset="0"/>
              </a:rPr>
              <a:t>T4 (4%)</a:t>
            </a:r>
          </a:p>
          <a:p>
            <a:endParaRPr lang="en-AU" dirty="0"/>
          </a:p>
        </p:txBody>
      </p:sp>
      <p:pic>
        <p:nvPicPr>
          <p:cNvPr id="4" name="Picture 3" descr="4159 OCV Powerpoint 200412.pdf"/>
          <p:cNvPicPr>
            <a:picLocks noChangeAspect="1"/>
          </p:cNvPicPr>
          <p:nvPr/>
        </p:nvPicPr>
        <p:blipFill rotWithShape="1">
          <a:blip r:embed="rId2" cstate="print"/>
          <a:srcRect b="83402"/>
          <a:stretch/>
        </p:blipFill>
        <p:spPr>
          <a:xfrm>
            <a:off x="0" y="0"/>
            <a:ext cx="9144000" cy="1138257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609216" y="271274"/>
            <a:ext cx="6095410" cy="52743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/>
          <a:p>
            <a:pPr>
              <a:spcBef>
                <a:spcPct val="0"/>
              </a:spcBef>
              <a:defRPr/>
            </a:pPr>
            <a:r>
              <a:rPr lang="en-AU" altLang="en-US" sz="1600" dirty="0">
                <a:latin typeface="Calibri" pitchFamily="34" charset="0"/>
              </a:rPr>
              <a:t>Results</a:t>
            </a:r>
            <a:endParaRPr lang="en-US" sz="1538" spc="100" dirty="0" smtClean="0">
              <a:latin typeface="Helvetica Neue Medium"/>
              <a:cs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3575065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sz="2800" dirty="0">
                <a:latin typeface="Calibri" pitchFamily="34" charset="0"/>
              </a:rPr>
              <a:t>62% of </a:t>
            </a:r>
            <a:r>
              <a:rPr lang="en-US" altLang="en-US" sz="2800" dirty="0" err="1">
                <a:latin typeface="Calibri" pitchFamily="34" charset="0"/>
              </a:rPr>
              <a:t>pCR</a:t>
            </a:r>
            <a:r>
              <a:rPr lang="en-US" altLang="en-US" sz="2800" dirty="0">
                <a:latin typeface="Calibri" pitchFamily="34" charset="0"/>
              </a:rPr>
              <a:t> patients received post-operative 5-FU chemotherapy</a:t>
            </a:r>
            <a:endParaRPr lang="en-AU" altLang="en-US" sz="2800" dirty="0">
              <a:latin typeface="Calibri" pitchFamily="34" charset="0"/>
            </a:endParaRPr>
          </a:p>
          <a:p>
            <a:r>
              <a:rPr lang="en-US" altLang="en-US" sz="2800" dirty="0">
                <a:latin typeface="Calibri" pitchFamily="34" charset="0"/>
              </a:rPr>
              <a:t>Patients receiving post-operative chemotherapy were younger (54 vs 71 years; p&lt;0.001) however there was no difference in ECOG performance status (p=0.43)</a:t>
            </a:r>
            <a:endParaRPr lang="en-AU" altLang="en-US" sz="2800" dirty="0">
              <a:latin typeface="Calibri" pitchFamily="34" charset="0"/>
            </a:endParaRPr>
          </a:p>
          <a:p>
            <a:r>
              <a:rPr lang="en-US" altLang="en-US" sz="2800" dirty="0">
                <a:latin typeface="Calibri" pitchFamily="34" charset="0"/>
              </a:rPr>
              <a:t>Recurrences</a:t>
            </a:r>
            <a:endParaRPr lang="en-AU" altLang="en-US" sz="2800" dirty="0">
              <a:latin typeface="Calibri" pitchFamily="34" charset="0"/>
            </a:endParaRPr>
          </a:p>
          <a:p>
            <a:pPr lvl="1"/>
            <a:r>
              <a:rPr lang="en-US" altLang="en-US" dirty="0">
                <a:latin typeface="Calibri" pitchFamily="34" charset="0"/>
              </a:rPr>
              <a:t>Nil local</a:t>
            </a:r>
            <a:endParaRPr lang="en-AU" altLang="en-US" dirty="0">
              <a:latin typeface="Calibri" pitchFamily="34" charset="0"/>
            </a:endParaRPr>
          </a:p>
          <a:p>
            <a:pPr lvl="1"/>
            <a:r>
              <a:rPr lang="en-US" altLang="en-US" dirty="0">
                <a:latin typeface="Calibri" pitchFamily="34" charset="0"/>
              </a:rPr>
              <a:t>2 distant recurrence - one patient with synchronous sigmoid carcinoma at resection</a:t>
            </a:r>
            <a:endParaRPr lang="en-AU" altLang="en-US" dirty="0">
              <a:latin typeface="Calibri" pitchFamily="34" charset="0"/>
            </a:endParaRPr>
          </a:p>
          <a:p>
            <a:endParaRPr lang="en-AU" dirty="0"/>
          </a:p>
        </p:txBody>
      </p:sp>
      <p:pic>
        <p:nvPicPr>
          <p:cNvPr id="4" name="Picture 3" descr="4159 OCV Powerpoint 200412.pdf"/>
          <p:cNvPicPr>
            <a:picLocks noChangeAspect="1"/>
          </p:cNvPicPr>
          <p:nvPr/>
        </p:nvPicPr>
        <p:blipFill rotWithShape="1">
          <a:blip r:embed="rId2" cstate="print"/>
          <a:srcRect b="83402"/>
          <a:stretch/>
        </p:blipFill>
        <p:spPr>
          <a:xfrm>
            <a:off x="0" y="0"/>
            <a:ext cx="9144000" cy="1138257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609216" y="271274"/>
            <a:ext cx="6095410" cy="52743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/>
          <a:p>
            <a:pPr>
              <a:spcBef>
                <a:spcPct val="0"/>
              </a:spcBef>
              <a:defRPr/>
            </a:pPr>
            <a:r>
              <a:rPr lang="en-AU" altLang="en-US" sz="1600" dirty="0">
                <a:latin typeface="Calibri" pitchFamily="34" charset="0"/>
              </a:rPr>
              <a:t>Results</a:t>
            </a:r>
            <a:endParaRPr lang="en-US" sz="1538" spc="100" dirty="0" smtClean="0">
              <a:latin typeface="Helvetica Neue Medium"/>
              <a:cs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40773408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213" y="1484784"/>
            <a:ext cx="8229600" cy="4525963"/>
          </a:xfrm>
        </p:spPr>
        <p:txBody>
          <a:bodyPr/>
          <a:lstStyle/>
          <a:p>
            <a:pPr marL="182563" indent="-182563"/>
            <a:r>
              <a:rPr lang="en-US" altLang="en-US" sz="2000" dirty="0">
                <a:latin typeface="Calibri" pitchFamily="34" charset="0"/>
              </a:rPr>
              <a:t>5-years OS was 91%</a:t>
            </a:r>
            <a:endParaRPr lang="en-AU" altLang="en-US" sz="2000" dirty="0">
              <a:latin typeface="Calibri" pitchFamily="34" charset="0"/>
            </a:endParaRPr>
          </a:p>
          <a:p>
            <a:pPr marL="182563" indent="-182563"/>
            <a:r>
              <a:rPr lang="en-US" altLang="en-US" sz="2000" dirty="0">
                <a:latin typeface="Calibri" pitchFamily="34" charset="0"/>
              </a:rPr>
              <a:t>1 patient died from metastatic rectal cancer; 4 died from non-malignant causes</a:t>
            </a:r>
            <a:endParaRPr lang="en-AU" altLang="en-US" sz="2000" dirty="0">
              <a:latin typeface="Calibri" pitchFamily="34" charset="0"/>
            </a:endParaRPr>
          </a:p>
          <a:p>
            <a:endParaRPr lang="en-A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3" y="0"/>
            <a:ext cx="91440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699792" y="332656"/>
            <a:ext cx="8689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>
                <a:latin typeface="Calibri" pitchFamily="34" charset="0"/>
              </a:rPr>
              <a:t>Results</a:t>
            </a:r>
            <a:endParaRPr lang="en-AU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3" r="19511"/>
          <a:stretch>
            <a:fillRect/>
          </a:stretch>
        </p:blipFill>
        <p:spPr bwMode="auto">
          <a:xfrm>
            <a:off x="1979711" y="2303463"/>
            <a:ext cx="5472113" cy="455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3114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3" y="0"/>
            <a:ext cx="91440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699792" y="332656"/>
            <a:ext cx="8522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>
                <a:latin typeface="Calibri" pitchFamily="34" charset="0"/>
              </a:rPr>
              <a:t>Results</a:t>
            </a:r>
            <a:endParaRPr lang="en-AU" dirty="0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2" r="18919"/>
          <a:stretch>
            <a:fillRect/>
          </a:stretch>
        </p:blipFill>
        <p:spPr bwMode="auto">
          <a:xfrm>
            <a:off x="323528" y="1556792"/>
            <a:ext cx="445793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741"/>
          <a:stretch>
            <a:fillRect/>
          </a:stretch>
        </p:blipFill>
        <p:spPr bwMode="auto">
          <a:xfrm>
            <a:off x="4606925" y="1731963"/>
            <a:ext cx="4537075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97543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AU" altLang="en-US" dirty="0" smtClean="0"/>
          </a:p>
          <a:p>
            <a:pPr marL="0" indent="0" algn="ctr">
              <a:buNone/>
            </a:pPr>
            <a:endParaRPr lang="en-AU" altLang="en-US" dirty="0"/>
          </a:p>
          <a:p>
            <a:pPr marL="0" indent="0" algn="ctr">
              <a:buNone/>
            </a:pPr>
            <a:r>
              <a:rPr lang="en-AU" altLang="en-US" sz="6600" dirty="0" err="1" smtClean="0"/>
              <a:t>Oxaliplatin</a:t>
            </a:r>
            <a:r>
              <a:rPr lang="en-AU" altLang="en-US" sz="6600" dirty="0"/>
              <a:t>?</a:t>
            </a:r>
            <a:endParaRPr lang="en-AU" sz="66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3" y="0"/>
            <a:ext cx="91440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44557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3" y="0"/>
            <a:ext cx="91440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52" t="40459" r="42946" b="20107"/>
          <a:stretch>
            <a:fillRect/>
          </a:stretch>
        </p:blipFill>
        <p:spPr bwMode="auto">
          <a:xfrm>
            <a:off x="467544" y="836712"/>
            <a:ext cx="8424936" cy="5803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97543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3" y="0"/>
            <a:ext cx="91440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0" r="8530" b="4648"/>
          <a:stretch>
            <a:fillRect/>
          </a:stretch>
        </p:blipFill>
        <p:spPr bwMode="auto">
          <a:xfrm>
            <a:off x="251520" y="913220"/>
            <a:ext cx="8712968" cy="5848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97543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3" y="0"/>
            <a:ext cx="91440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48" t="36555" r="36876" b="11353"/>
          <a:stretch>
            <a:fillRect/>
          </a:stretch>
        </p:blipFill>
        <p:spPr bwMode="auto">
          <a:xfrm>
            <a:off x="395536" y="908720"/>
            <a:ext cx="8568952" cy="5914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31795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3" y="0"/>
            <a:ext cx="91440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2" r="9052"/>
          <a:stretch>
            <a:fillRect/>
          </a:stretch>
        </p:blipFill>
        <p:spPr bwMode="auto">
          <a:xfrm>
            <a:off x="323528" y="836712"/>
            <a:ext cx="8640960" cy="5994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97543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AU" altLang="en-US" dirty="0"/>
              <a:t>Case</a:t>
            </a:r>
          </a:p>
          <a:p>
            <a:pPr lvl="1"/>
            <a:r>
              <a:rPr lang="en-AU" altLang="en-US" dirty="0"/>
              <a:t>62 </a:t>
            </a:r>
            <a:r>
              <a:rPr lang="en-AU" altLang="en-US" dirty="0" err="1"/>
              <a:t>y.o</a:t>
            </a:r>
            <a:r>
              <a:rPr lang="en-AU" altLang="en-US" dirty="0"/>
              <a:t>. man with no significant </a:t>
            </a:r>
            <a:r>
              <a:rPr lang="en-AU" altLang="en-US" dirty="0" err="1"/>
              <a:t>PHx</a:t>
            </a:r>
            <a:endParaRPr lang="en-AU" altLang="en-US" dirty="0"/>
          </a:p>
          <a:p>
            <a:pPr lvl="1"/>
            <a:r>
              <a:rPr lang="en-AU" altLang="en-US" dirty="0"/>
              <a:t>Recently diagnosed with T3 mid rectal cancer</a:t>
            </a:r>
          </a:p>
          <a:p>
            <a:pPr lvl="1"/>
            <a:r>
              <a:rPr lang="en-AU" altLang="en-US" dirty="0"/>
              <a:t>Discussed in MDM</a:t>
            </a:r>
          </a:p>
          <a:p>
            <a:pPr lvl="1"/>
            <a:endParaRPr lang="en-AU" altLang="en-US" dirty="0"/>
          </a:p>
          <a:p>
            <a:r>
              <a:rPr lang="en-AU" altLang="en-US" dirty="0"/>
              <a:t>Recommended treatment</a:t>
            </a:r>
          </a:p>
          <a:p>
            <a:pPr lvl="1"/>
            <a:r>
              <a:rPr lang="en-AU" altLang="en-US" dirty="0"/>
              <a:t>Neo-adjuvant long course </a:t>
            </a:r>
            <a:r>
              <a:rPr lang="en-AU" altLang="en-US" dirty="0" err="1"/>
              <a:t>chemoRT</a:t>
            </a:r>
            <a:r>
              <a:rPr lang="en-AU" altLang="en-US" dirty="0"/>
              <a:t> with </a:t>
            </a:r>
            <a:r>
              <a:rPr lang="en-AU" altLang="en-US" dirty="0" err="1"/>
              <a:t>infusional</a:t>
            </a:r>
            <a:r>
              <a:rPr lang="en-AU" altLang="en-US" dirty="0"/>
              <a:t> 5FU</a:t>
            </a:r>
          </a:p>
          <a:p>
            <a:pPr lvl="1"/>
            <a:r>
              <a:rPr lang="en-AU" altLang="en-US" dirty="0"/>
              <a:t>Surgery 6-8 weeks following completion of RT</a:t>
            </a:r>
          </a:p>
          <a:p>
            <a:pPr lvl="1"/>
            <a:r>
              <a:rPr lang="en-AU" altLang="en-US" dirty="0"/>
              <a:t>Post-op adjuvant bolus 5FU for 20 weeks </a:t>
            </a:r>
          </a:p>
        </p:txBody>
      </p:sp>
      <p:pic>
        <p:nvPicPr>
          <p:cNvPr id="4" name="Picture 3" descr="4159 OCV Powerpoint 200412.pdf"/>
          <p:cNvPicPr>
            <a:picLocks noChangeAspect="1"/>
          </p:cNvPicPr>
          <p:nvPr/>
        </p:nvPicPr>
        <p:blipFill rotWithShape="1">
          <a:blip r:embed="rId2" cstate="print"/>
          <a:srcRect b="83402"/>
          <a:stretch/>
        </p:blipFill>
        <p:spPr>
          <a:xfrm>
            <a:off x="0" y="0"/>
            <a:ext cx="9144000" cy="1138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8173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3" y="0"/>
            <a:ext cx="91440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48" t="36555" r="36876" b="12204"/>
          <a:stretch>
            <a:fillRect/>
          </a:stretch>
        </p:blipFill>
        <p:spPr bwMode="auto">
          <a:xfrm>
            <a:off x="251520" y="845866"/>
            <a:ext cx="8640960" cy="5928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97543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3" y="0"/>
            <a:ext cx="91440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48" t="36555" r="36876" b="11353"/>
          <a:stretch>
            <a:fillRect/>
          </a:stretch>
        </p:blipFill>
        <p:spPr bwMode="auto">
          <a:xfrm>
            <a:off x="323528" y="741939"/>
            <a:ext cx="8568952" cy="6027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97543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3" y="0"/>
            <a:ext cx="91440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48" t="36555" r="36876" b="11353"/>
          <a:stretch>
            <a:fillRect/>
          </a:stretch>
        </p:blipFill>
        <p:spPr bwMode="auto">
          <a:xfrm>
            <a:off x="467544" y="849569"/>
            <a:ext cx="8424936" cy="5811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97543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3" y="0"/>
            <a:ext cx="91440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48" t="36555" r="36876" b="11353"/>
          <a:stretch>
            <a:fillRect/>
          </a:stretch>
        </p:blipFill>
        <p:spPr bwMode="auto">
          <a:xfrm>
            <a:off x="323528" y="849569"/>
            <a:ext cx="8640960" cy="5919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97543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3" y="0"/>
            <a:ext cx="91440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48" t="36555" r="36876" b="11353"/>
          <a:stretch>
            <a:fillRect/>
          </a:stretch>
        </p:blipFill>
        <p:spPr bwMode="auto">
          <a:xfrm>
            <a:off x="395536" y="849569"/>
            <a:ext cx="8424936" cy="5919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97543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3" y="0"/>
            <a:ext cx="91440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28" t="36555" r="36874" b="11353"/>
          <a:stretch>
            <a:fillRect/>
          </a:stretch>
        </p:blipFill>
        <p:spPr bwMode="auto">
          <a:xfrm>
            <a:off x="467544" y="885241"/>
            <a:ext cx="8280920" cy="5743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975432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3" y="0"/>
            <a:ext cx="91440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48" t="36555" r="36876" b="11353"/>
          <a:stretch>
            <a:fillRect/>
          </a:stretch>
        </p:blipFill>
        <p:spPr bwMode="auto">
          <a:xfrm>
            <a:off x="403549" y="764704"/>
            <a:ext cx="8352927" cy="5973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903470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3" y="0"/>
            <a:ext cx="91440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28" t="36555" r="36874" b="11353"/>
          <a:stretch>
            <a:fillRect/>
          </a:stretch>
        </p:blipFill>
        <p:spPr bwMode="auto">
          <a:xfrm>
            <a:off x="395536" y="885242"/>
            <a:ext cx="8424936" cy="5849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388546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28" t="28166" r="36354" b="19759"/>
          <a:stretch>
            <a:fillRect/>
          </a:stretch>
        </p:blipFill>
        <p:spPr bwMode="auto">
          <a:xfrm>
            <a:off x="0" y="6216"/>
            <a:ext cx="9170754" cy="6951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212421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28" t="27315" r="36354" b="2059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21242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AU" altLang="en-US" b="1" dirty="0" smtClean="0"/>
          </a:p>
          <a:p>
            <a:pPr marL="0" indent="0" algn="ctr">
              <a:buNone/>
            </a:pPr>
            <a:endParaRPr lang="en-AU" altLang="en-US" b="1" dirty="0"/>
          </a:p>
          <a:p>
            <a:pPr marL="0" indent="0" algn="ctr">
              <a:buNone/>
            </a:pPr>
            <a:r>
              <a:rPr lang="en-AU" altLang="en-US" sz="4800" b="1" dirty="0" smtClean="0"/>
              <a:t>Why </a:t>
            </a:r>
            <a:r>
              <a:rPr lang="en-AU" altLang="en-US" sz="4800" b="1" dirty="0"/>
              <a:t>Radiotherapy?</a:t>
            </a:r>
            <a:endParaRPr lang="en-AU" sz="4800" b="1" dirty="0"/>
          </a:p>
        </p:txBody>
      </p:sp>
      <p:pic>
        <p:nvPicPr>
          <p:cNvPr id="4" name="Picture 3" descr="4159 OCV Powerpoint 200412.pdf"/>
          <p:cNvPicPr>
            <a:picLocks noChangeAspect="1"/>
          </p:cNvPicPr>
          <p:nvPr/>
        </p:nvPicPr>
        <p:blipFill rotWithShape="1">
          <a:blip r:embed="rId2" cstate="print"/>
          <a:srcRect b="83402"/>
          <a:stretch/>
        </p:blipFill>
        <p:spPr>
          <a:xfrm>
            <a:off x="0" y="0"/>
            <a:ext cx="9144000" cy="1138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22509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28" t="27315" r="36354" b="20593"/>
          <a:stretch>
            <a:fillRect/>
          </a:stretch>
        </p:blipFill>
        <p:spPr bwMode="auto">
          <a:xfrm>
            <a:off x="0" y="0"/>
            <a:ext cx="9144000" cy="667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212421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28" t="27315" r="36354" b="20593"/>
          <a:stretch>
            <a:fillRect/>
          </a:stretch>
        </p:blipFill>
        <p:spPr bwMode="auto">
          <a:xfrm>
            <a:off x="0" y="0"/>
            <a:ext cx="9144000" cy="667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583489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48" t="28166" r="36876" b="20593"/>
          <a:stretch>
            <a:fillRect/>
          </a:stretch>
        </p:blipFill>
        <p:spPr bwMode="auto">
          <a:xfrm>
            <a:off x="0" y="0"/>
            <a:ext cx="9144000" cy="671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885926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28" t="28166" r="36354" b="2059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729657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altLang="en-US" sz="2800" dirty="0"/>
              <a:t>No role for </a:t>
            </a:r>
            <a:r>
              <a:rPr lang="en-AU" altLang="en-US" sz="2800" dirty="0" err="1"/>
              <a:t>neoadj</a:t>
            </a:r>
            <a:r>
              <a:rPr lang="en-AU" altLang="en-US" sz="2800" dirty="0"/>
              <a:t> </a:t>
            </a:r>
            <a:r>
              <a:rPr lang="en-AU" altLang="en-US" sz="2800" dirty="0" err="1"/>
              <a:t>Oxaliplatin</a:t>
            </a:r>
            <a:r>
              <a:rPr lang="en-AU" altLang="en-US" sz="2800" dirty="0"/>
              <a:t> when giving pre-op (long course) chemo RT</a:t>
            </a:r>
          </a:p>
          <a:p>
            <a:pPr lvl="1"/>
            <a:r>
              <a:rPr lang="en-AU" altLang="en-US" sz="2400" dirty="0" err="1"/>
              <a:t>Infusional</a:t>
            </a:r>
            <a:r>
              <a:rPr lang="en-AU" altLang="en-US" sz="2400" dirty="0"/>
              <a:t> 5FU remains standard of care.</a:t>
            </a:r>
          </a:p>
          <a:p>
            <a:r>
              <a:rPr lang="en-AU" altLang="en-US" sz="2800" dirty="0"/>
              <a:t>? Role for </a:t>
            </a:r>
            <a:r>
              <a:rPr lang="en-AU" altLang="en-US" sz="2800" dirty="0" err="1"/>
              <a:t>adj</a:t>
            </a:r>
            <a:r>
              <a:rPr lang="en-AU" altLang="en-US" sz="2800" dirty="0"/>
              <a:t> (post op) </a:t>
            </a:r>
            <a:r>
              <a:rPr lang="en-AU" altLang="en-US" sz="2800" dirty="0" err="1"/>
              <a:t>oxali</a:t>
            </a:r>
            <a:endParaRPr lang="en-AU" altLang="en-US" sz="2800" dirty="0"/>
          </a:p>
          <a:p>
            <a:pPr lvl="1"/>
            <a:r>
              <a:rPr lang="en-AU" altLang="en-US" sz="2400" dirty="0"/>
              <a:t>No O.S. improvement </a:t>
            </a:r>
          </a:p>
          <a:p>
            <a:pPr lvl="1"/>
            <a:r>
              <a:rPr lang="en-AU" altLang="en-US" sz="2400" dirty="0"/>
              <a:t>I would consider treating fit </a:t>
            </a:r>
            <a:r>
              <a:rPr lang="en-AU" altLang="en-US" sz="2400" dirty="0" err="1"/>
              <a:t>pt’s</a:t>
            </a:r>
            <a:r>
              <a:rPr lang="en-AU" altLang="en-US" sz="2400" dirty="0"/>
              <a:t> who are </a:t>
            </a:r>
            <a:r>
              <a:rPr lang="en-AU" altLang="en-US" sz="2400" dirty="0" err="1"/>
              <a:t>ypN+ve</a:t>
            </a:r>
            <a:endParaRPr lang="en-AU" altLang="en-US" sz="2400" dirty="0"/>
          </a:p>
          <a:p>
            <a:pPr lvl="1"/>
            <a:r>
              <a:rPr lang="en-AU" altLang="en-US" sz="2400" dirty="0" err="1"/>
              <a:t>Folfox</a:t>
            </a:r>
            <a:r>
              <a:rPr lang="en-AU" altLang="en-US" sz="2400" dirty="0"/>
              <a:t> preferred over </a:t>
            </a:r>
            <a:r>
              <a:rPr lang="en-AU" altLang="en-US" sz="2400" dirty="0" err="1"/>
              <a:t>Xelox</a:t>
            </a:r>
            <a:endParaRPr lang="en-AU" altLang="en-US" sz="2400" dirty="0"/>
          </a:p>
          <a:p>
            <a:r>
              <a:rPr lang="en-AU" altLang="en-US" sz="2800" dirty="0"/>
              <a:t>Adjuvant chemotherapy following a path CR to long course </a:t>
            </a:r>
            <a:r>
              <a:rPr lang="en-AU" altLang="en-US" sz="2800" dirty="0" err="1"/>
              <a:t>chemoRT</a:t>
            </a:r>
            <a:r>
              <a:rPr lang="en-AU" altLang="en-US" sz="2800" dirty="0"/>
              <a:t> may be unnecessary.</a:t>
            </a:r>
          </a:p>
          <a:p>
            <a:endParaRPr lang="en-A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3" y="0"/>
            <a:ext cx="91440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15253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159 OCV Powerpoint 200412.pdf"/>
          <p:cNvPicPr>
            <a:picLocks noChangeAspect="1"/>
          </p:cNvPicPr>
          <p:nvPr/>
        </p:nvPicPr>
        <p:blipFill rotWithShape="1">
          <a:blip r:embed="rId2" cstate="print"/>
          <a:srcRect b="83402"/>
          <a:stretch/>
        </p:blipFill>
        <p:spPr>
          <a:xfrm>
            <a:off x="0" y="0"/>
            <a:ext cx="9144000" cy="1138257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609216" y="271274"/>
            <a:ext cx="6095410" cy="52743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/>
          <a:p>
            <a:pPr>
              <a:spcBef>
                <a:spcPct val="0"/>
              </a:spcBef>
              <a:defRPr/>
            </a:pPr>
            <a:r>
              <a:rPr lang="en-AU" altLang="en-US" sz="2000" dirty="0"/>
              <a:t>Pre Operative RT </a:t>
            </a:r>
            <a:r>
              <a:rPr lang="en-AU" altLang="en-US" sz="2000" dirty="0" smtClean="0"/>
              <a:t>             </a:t>
            </a:r>
            <a:r>
              <a:rPr lang="en-US" sz="2051" spc="100" dirty="0" smtClean="0">
                <a:latin typeface="Helvetica Neue Light"/>
                <a:cs typeface="Helvetica Neue Light"/>
              </a:rPr>
              <a:t>| </a:t>
            </a:r>
            <a:r>
              <a:rPr lang="en-AU" altLang="en-US" sz="2100" dirty="0" smtClean="0"/>
              <a:t>Post Operative </a:t>
            </a:r>
            <a:r>
              <a:rPr lang="en-AU" altLang="en-US" sz="1600" dirty="0">
                <a:solidFill>
                  <a:schemeClr val="bg1"/>
                </a:solidFill>
              </a:rPr>
              <a:t>RT</a:t>
            </a:r>
          </a:p>
          <a:p>
            <a:pPr>
              <a:spcBef>
                <a:spcPct val="0"/>
              </a:spcBef>
              <a:defRPr/>
            </a:pPr>
            <a:endParaRPr lang="en-US" sz="1538" spc="100" dirty="0" smtClean="0">
              <a:solidFill>
                <a:srgbClr val="54A9D1"/>
              </a:solidFill>
              <a:latin typeface="Helvetica Neue Medium"/>
              <a:cs typeface="Helvetica Neue Medium"/>
            </a:endParaRPr>
          </a:p>
        </p:txBody>
      </p:sp>
      <p:pic>
        <p:nvPicPr>
          <p:cNvPr id="6" name="Content Placeholder 5" descr="1-s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01402" y="1600200"/>
            <a:ext cx="5741195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850575" y="6237312"/>
            <a:ext cx="28540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>
                <a:ea typeface="ＭＳ Ｐゴシック" charset="-128"/>
              </a:rPr>
              <a:t>Lancet 2001; 358:1291-304.</a:t>
            </a:r>
            <a:r>
              <a:rPr lang="en-AU" altLang="ja-JP" dirty="0">
                <a:ea typeface="ＭＳ Ｐゴシック" charset="-128"/>
              </a:rPr>
              <a:t>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999770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159 OCV Powerpoint 200412.pdf"/>
          <p:cNvPicPr>
            <a:picLocks noChangeAspect="1"/>
          </p:cNvPicPr>
          <p:nvPr/>
        </p:nvPicPr>
        <p:blipFill rotWithShape="1">
          <a:blip r:embed="rId2" cstate="print"/>
          <a:srcRect b="83402"/>
          <a:stretch/>
        </p:blipFill>
        <p:spPr>
          <a:xfrm>
            <a:off x="0" y="0"/>
            <a:ext cx="9144000" cy="1138257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609216" y="271274"/>
            <a:ext cx="6095410" cy="52743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/>
          <a:p>
            <a:pPr>
              <a:spcBef>
                <a:spcPct val="0"/>
              </a:spcBef>
              <a:defRPr/>
            </a:pPr>
            <a:r>
              <a:rPr lang="en-AU" altLang="en-US" sz="1600" dirty="0"/>
              <a:t>Meta-analysis: (Neo) Adjuvant RT and Overall survival.</a:t>
            </a:r>
            <a:endParaRPr lang="en-US" sz="1538" spc="100" dirty="0" smtClean="0">
              <a:latin typeface="Helvetica Neue Medium"/>
              <a:cs typeface="Helvetica Neue Light"/>
            </a:endParaRPr>
          </a:p>
          <a:p>
            <a:pPr>
              <a:spcBef>
                <a:spcPct val="0"/>
              </a:spcBef>
              <a:defRPr/>
            </a:pPr>
            <a:endParaRPr lang="en-US" sz="1538" spc="100" dirty="0" smtClean="0">
              <a:solidFill>
                <a:srgbClr val="54A9D1"/>
              </a:solidFill>
              <a:latin typeface="Helvetica Neue Medium"/>
              <a:cs typeface="Helvetica Neue Medium"/>
            </a:endParaRPr>
          </a:p>
        </p:txBody>
      </p:sp>
      <p:pic>
        <p:nvPicPr>
          <p:cNvPr id="6" name="Content Placeholder 5" descr="1-s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25412" y="1600200"/>
            <a:ext cx="2493175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18662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FontTx/>
              <a:buNone/>
            </a:pPr>
            <a:r>
              <a:rPr lang="en-AU" altLang="en-US" sz="2400" dirty="0" smtClean="0"/>
              <a:t>			        </a:t>
            </a:r>
            <a:r>
              <a:rPr lang="en-AU" altLang="en-US" sz="4000" dirty="0"/>
              <a:t>n                </a:t>
            </a:r>
            <a:r>
              <a:rPr lang="en-AU" altLang="en-US" sz="4000" dirty="0" smtClean="0"/>
              <a:t>  LR                              OS</a:t>
            </a:r>
            <a:endParaRPr lang="en-AU" altLang="en-US" sz="4000" dirty="0"/>
          </a:p>
          <a:p>
            <a:pPr>
              <a:buFontTx/>
              <a:buNone/>
            </a:pPr>
            <a:endParaRPr lang="en-AU" altLang="en-US" sz="4000" dirty="0"/>
          </a:p>
          <a:p>
            <a:pPr>
              <a:buFontTx/>
              <a:buNone/>
            </a:pPr>
            <a:r>
              <a:rPr lang="en-AU" altLang="en-US" dirty="0"/>
              <a:t>Swedish</a:t>
            </a:r>
            <a:r>
              <a:rPr lang="en-AU" altLang="en-US" baseline="30000" dirty="0"/>
              <a:t>1</a:t>
            </a:r>
            <a:r>
              <a:rPr lang="en-AU" altLang="en-US" dirty="0"/>
              <a:t>	      </a:t>
            </a:r>
            <a:r>
              <a:rPr lang="en-AU" altLang="en-US" dirty="0" smtClean="0"/>
              <a:t>471</a:t>
            </a:r>
            <a:r>
              <a:rPr lang="en-AU" altLang="en-US" dirty="0"/>
              <a:t>	       </a:t>
            </a:r>
            <a:r>
              <a:rPr lang="en-AU" altLang="en-US" dirty="0" smtClean="0"/>
              <a:t> 12</a:t>
            </a:r>
            <a:r>
              <a:rPr lang="en-AU" altLang="en-US" dirty="0"/>
              <a:t>% vs 21% p=0.02             No Difference</a:t>
            </a:r>
          </a:p>
          <a:p>
            <a:pPr>
              <a:buFontTx/>
              <a:buNone/>
            </a:pPr>
            <a:endParaRPr lang="en-AU" altLang="en-US" dirty="0"/>
          </a:p>
          <a:p>
            <a:pPr>
              <a:buFontTx/>
              <a:buNone/>
            </a:pPr>
            <a:r>
              <a:rPr lang="en-AU" altLang="en-US" dirty="0"/>
              <a:t>CAO/ARO/AIO-94</a:t>
            </a:r>
            <a:r>
              <a:rPr lang="en-AU" altLang="en-US" baseline="30000" dirty="0"/>
              <a:t>2</a:t>
            </a:r>
            <a:r>
              <a:rPr lang="en-AU" altLang="en-US" dirty="0"/>
              <a:t>     823         </a:t>
            </a:r>
            <a:r>
              <a:rPr lang="en-AU" altLang="en-US" dirty="0" smtClean="0"/>
              <a:t>  6</a:t>
            </a:r>
            <a:r>
              <a:rPr lang="en-AU" altLang="en-US" dirty="0"/>
              <a:t>% vs 13%  p=0.006       </a:t>
            </a:r>
            <a:r>
              <a:rPr lang="en-AU" altLang="en-US" dirty="0" smtClean="0"/>
              <a:t>76</a:t>
            </a:r>
            <a:r>
              <a:rPr lang="en-AU" altLang="en-US" dirty="0"/>
              <a:t>% vs 74%  p=0.80</a:t>
            </a:r>
          </a:p>
          <a:p>
            <a:pPr>
              <a:buFontTx/>
              <a:buNone/>
            </a:pPr>
            <a:endParaRPr lang="en-AU" altLang="en-US" dirty="0"/>
          </a:p>
          <a:p>
            <a:pPr>
              <a:buFontTx/>
              <a:buNone/>
            </a:pPr>
            <a:r>
              <a:rPr lang="en-AU" altLang="en-US" dirty="0"/>
              <a:t>NSABP R-03</a:t>
            </a:r>
            <a:r>
              <a:rPr lang="en-AU" altLang="en-US" baseline="30000" dirty="0"/>
              <a:t>3</a:t>
            </a:r>
            <a:r>
              <a:rPr lang="en-AU" altLang="en-US" dirty="0"/>
              <a:t>            </a:t>
            </a:r>
            <a:r>
              <a:rPr lang="en-AU" altLang="en-US" dirty="0" smtClean="0"/>
              <a:t>   267           10</a:t>
            </a:r>
            <a:r>
              <a:rPr lang="en-AU" altLang="en-US" dirty="0"/>
              <a:t>% vs 10% p=0.7        </a:t>
            </a:r>
            <a:r>
              <a:rPr lang="en-AU" altLang="en-US" dirty="0" smtClean="0"/>
              <a:t> </a:t>
            </a:r>
            <a:r>
              <a:rPr lang="en-AU" altLang="en-US" dirty="0"/>
              <a:t>74% vs 65% p=0.065</a:t>
            </a:r>
          </a:p>
          <a:p>
            <a:pPr>
              <a:buFontTx/>
              <a:buNone/>
            </a:pPr>
            <a:endParaRPr lang="en-AU" altLang="en-US" dirty="0"/>
          </a:p>
          <a:p>
            <a:pPr>
              <a:buFontTx/>
              <a:buNone/>
            </a:pPr>
            <a:endParaRPr lang="en-AU" altLang="en-US" dirty="0"/>
          </a:p>
          <a:p>
            <a:pPr>
              <a:buFontTx/>
              <a:buNone/>
            </a:pPr>
            <a:r>
              <a:rPr lang="en-AU" altLang="en-US" sz="2000" b="1" dirty="0"/>
              <a:t>1) Ann Surg</a:t>
            </a:r>
            <a:r>
              <a:rPr lang="en-AU" altLang="en-US" sz="2000" dirty="0"/>
              <a:t>. 1990 Feb;211(2):187-95</a:t>
            </a:r>
            <a:r>
              <a:rPr lang="en-AU" altLang="en-US" sz="4400" dirty="0"/>
              <a:t> </a:t>
            </a:r>
            <a:endParaRPr lang="en-AU" altLang="en-US" sz="2400" dirty="0"/>
          </a:p>
          <a:p>
            <a:pPr>
              <a:buFontTx/>
              <a:buNone/>
            </a:pPr>
            <a:r>
              <a:rPr lang="en-AU" altLang="en-US" sz="2400" dirty="0"/>
              <a:t>2)Sauer et al NEJM 2004 Oct 21</a:t>
            </a:r>
          </a:p>
          <a:p>
            <a:pPr>
              <a:buFontTx/>
              <a:buNone/>
            </a:pPr>
            <a:r>
              <a:rPr lang="en-AU" altLang="en-US" sz="2400" dirty="0"/>
              <a:t>3)</a:t>
            </a:r>
            <a:r>
              <a:rPr lang="en-AU" altLang="en-US" sz="2400" dirty="0" err="1"/>
              <a:t>Roh</a:t>
            </a:r>
            <a:r>
              <a:rPr lang="en-AU" altLang="en-US" sz="2400" dirty="0"/>
              <a:t> et al JCO 2009 Nov 1</a:t>
            </a:r>
            <a:endParaRPr lang="en-AU" dirty="0"/>
          </a:p>
        </p:txBody>
      </p:sp>
      <p:pic>
        <p:nvPicPr>
          <p:cNvPr id="4" name="Picture 3" descr="4159 OCV Powerpoint 200412.pdf"/>
          <p:cNvPicPr>
            <a:picLocks noChangeAspect="1"/>
          </p:cNvPicPr>
          <p:nvPr/>
        </p:nvPicPr>
        <p:blipFill rotWithShape="1">
          <a:blip r:embed="rId2" cstate="print"/>
          <a:srcRect b="83402"/>
          <a:stretch/>
        </p:blipFill>
        <p:spPr>
          <a:xfrm>
            <a:off x="0" y="0"/>
            <a:ext cx="9144000" cy="1138257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609216" y="271274"/>
            <a:ext cx="6095410" cy="52743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/>
          <a:p>
            <a:pPr>
              <a:spcBef>
                <a:spcPct val="0"/>
              </a:spcBef>
              <a:defRPr/>
            </a:pPr>
            <a:r>
              <a:rPr lang="en-AU" altLang="en-US" sz="1600" dirty="0"/>
              <a:t>Pre-op vs Post-op </a:t>
            </a:r>
            <a:r>
              <a:rPr lang="en-AU" altLang="en-US" sz="1600" dirty="0" err="1"/>
              <a:t>ChemoRT</a:t>
            </a:r>
            <a:endParaRPr lang="en-US" sz="1538" spc="100" dirty="0" smtClean="0">
              <a:latin typeface="Helvetica Neue Medium"/>
              <a:cs typeface="Helvetica Neue Light"/>
            </a:endParaRPr>
          </a:p>
          <a:p>
            <a:pPr>
              <a:spcBef>
                <a:spcPct val="0"/>
              </a:spcBef>
              <a:defRPr/>
            </a:pPr>
            <a:endParaRPr lang="en-US" sz="1538" spc="100" dirty="0" smtClean="0">
              <a:solidFill>
                <a:srgbClr val="54A9D1"/>
              </a:solidFill>
              <a:latin typeface="Helvetica Neue Medium"/>
              <a:cs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433412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altLang="en-US" dirty="0"/>
              <a:t>RT (pre or post-op) significantly reduces local recurrence </a:t>
            </a:r>
          </a:p>
          <a:p>
            <a:pPr lvl="1"/>
            <a:r>
              <a:rPr lang="en-AU" altLang="en-US" dirty="0"/>
              <a:t>Even if TME (Dutch study)</a:t>
            </a:r>
          </a:p>
          <a:p>
            <a:r>
              <a:rPr lang="en-AU" altLang="en-US" dirty="0"/>
              <a:t>RT has little or no impact on O.S.</a:t>
            </a:r>
          </a:p>
          <a:p>
            <a:pPr lvl="1"/>
            <a:r>
              <a:rPr lang="en-AU" altLang="en-US" dirty="0"/>
              <a:t>And no impact on distant recurrence</a:t>
            </a:r>
          </a:p>
          <a:p>
            <a:r>
              <a:rPr lang="en-AU" altLang="en-US" dirty="0"/>
              <a:t>Pre-operative RT preferred to Post-op RT</a:t>
            </a:r>
          </a:p>
        </p:txBody>
      </p:sp>
      <p:pic>
        <p:nvPicPr>
          <p:cNvPr id="4" name="Picture 3" descr="4159 OCV Powerpoint 200412.pdf"/>
          <p:cNvPicPr>
            <a:picLocks noChangeAspect="1"/>
          </p:cNvPicPr>
          <p:nvPr/>
        </p:nvPicPr>
        <p:blipFill rotWithShape="1">
          <a:blip r:embed="rId2" cstate="print"/>
          <a:srcRect b="83402"/>
          <a:stretch/>
        </p:blipFill>
        <p:spPr>
          <a:xfrm>
            <a:off x="0" y="0"/>
            <a:ext cx="9144000" cy="1138257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609216" y="271274"/>
            <a:ext cx="6095410" cy="52743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/>
          <a:p>
            <a:pPr>
              <a:spcBef>
                <a:spcPct val="0"/>
              </a:spcBef>
              <a:defRPr/>
            </a:pPr>
            <a:r>
              <a:rPr lang="en-AU" altLang="en-US" sz="1600" dirty="0"/>
              <a:t>Radiotherapy Summary</a:t>
            </a:r>
            <a:endParaRPr lang="en-US" sz="1538" spc="100" dirty="0" smtClean="0">
              <a:solidFill>
                <a:srgbClr val="54A9D1"/>
              </a:solidFill>
              <a:latin typeface="Helvetica Neue Medium"/>
              <a:cs typeface="Helvetica Neue Light"/>
            </a:endParaRPr>
          </a:p>
          <a:p>
            <a:pPr>
              <a:spcBef>
                <a:spcPct val="0"/>
              </a:spcBef>
              <a:defRPr/>
            </a:pPr>
            <a:endParaRPr lang="en-US" sz="1538" spc="100" dirty="0" smtClean="0">
              <a:solidFill>
                <a:srgbClr val="54A9D1"/>
              </a:solidFill>
              <a:latin typeface="Helvetica Neue Medium"/>
              <a:cs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7528802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altLang="en-US" dirty="0"/>
              <a:t>2 Cochrane Systematic reviews</a:t>
            </a:r>
          </a:p>
          <a:p>
            <a:pPr lvl="1"/>
            <a:r>
              <a:rPr lang="en-AU" altLang="en-US" dirty="0" err="1"/>
              <a:t>ChemoRT</a:t>
            </a:r>
            <a:r>
              <a:rPr lang="en-AU" altLang="en-US" dirty="0"/>
              <a:t> vs RT</a:t>
            </a:r>
            <a:r>
              <a:rPr lang="en-AU" altLang="en-US" baseline="30000" dirty="0"/>
              <a:t>1</a:t>
            </a:r>
          </a:p>
          <a:p>
            <a:pPr lvl="1"/>
            <a:endParaRPr lang="en-AU" altLang="en-US" baseline="30000" dirty="0"/>
          </a:p>
          <a:p>
            <a:pPr lvl="1"/>
            <a:r>
              <a:rPr lang="en-AU" altLang="en-US" dirty="0"/>
              <a:t>Post-operative adjuvant chemotherapy vs observation</a:t>
            </a:r>
            <a:r>
              <a:rPr lang="en-AU" altLang="en-US" baseline="30000" dirty="0"/>
              <a:t>2</a:t>
            </a:r>
          </a:p>
          <a:p>
            <a:pPr lvl="1"/>
            <a:endParaRPr lang="en-AU" altLang="en-US" baseline="30000" dirty="0"/>
          </a:p>
          <a:p>
            <a:pPr lvl="1"/>
            <a:endParaRPr lang="en-AU" altLang="en-US" baseline="30000" dirty="0"/>
          </a:p>
          <a:p>
            <a:pPr marL="457200" lvl="1" indent="0">
              <a:buNone/>
            </a:pPr>
            <a:endParaRPr lang="en-AU" altLang="en-US" baseline="30000" dirty="0"/>
          </a:p>
          <a:p>
            <a:pPr lvl="1"/>
            <a:endParaRPr lang="en-AU" altLang="en-US" baseline="30000" dirty="0"/>
          </a:p>
          <a:p>
            <a:pPr lvl="1">
              <a:buFontTx/>
              <a:buNone/>
            </a:pPr>
            <a:r>
              <a:rPr lang="en-AU" altLang="en-US" sz="1600" baseline="30000" dirty="0"/>
              <a:t>1 </a:t>
            </a:r>
            <a:r>
              <a:rPr lang="en-AU" altLang="en-US" sz="1600" dirty="0"/>
              <a:t>McCarthy K et al Cochrane Database </a:t>
            </a:r>
            <a:r>
              <a:rPr lang="en-AU" altLang="en-US" sz="1600" dirty="0" err="1"/>
              <a:t>Syst</a:t>
            </a:r>
            <a:r>
              <a:rPr lang="en-AU" altLang="en-US" sz="1600" dirty="0"/>
              <a:t> Rev 2012 Dec 12</a:t>
            </a:r>
          </a:p>
          <a:p>
            <a:pPr lvl="1">
              <a:buFontTx/>
              <a:buNone/>
            </a:pPr>
            <a:r>
              <a:rPr lang="en-AU" altLang="en-US" sz="1600" baseline="30000" dirty="0"/>
              <a:t>2</a:t>
            </a:r>
            <a:r>
              <a:rPr lang="en-AU" altLang="en-US" sz="1600" dirty="0"/>
              <a:t> Petersen SH et al Cochrane Database </a:t>
            </a:r>
            <a:r>
              <a:rPr lang="en-AU" altLang="en-US" sz="1600" dirty="0" err="1"/>
              <a:t>Syst</a:t>
            </a:r>
            <a:r>
              <a:rPr lang="en-AU" altLang="en-US" sz="1600" dirty="0"/>
              <a:t> Rev 2012 Mar 14</a:t>
            </a:r>
          </a:p>
          <a:p>
            <a:endParaRPr lang="en-AU" dirty="0"/>
          </a:p>
        </p:txBody>
      </p:sp>
      <p:pic>
        <p:nvPicPr>
          <p:cNvPr id="4" name="Picture 3" descr="4159 OCV Powerpoint 200412.pdf"/>
          <p:cNvPicPr>
            <a:picLocks noChangeAspect="1"/>
          </p:cNvPicPr>
          <p:nvPr/>
        </p:nvPicPr>
        <p:blipFill rotWithShape="1">
          <a:blip r:embed="rId2" cstate="print"/>
          <a:srcRect b="83402"/>
          <a:stretch/>
        </p:blipFill>
        <p:spPr>
          <a:xfrm>
            <a:off x="0" y="0"/>
            <a:ext cx="9144000" cy="1138257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609216" y="271274"/>
            <a:ext cx="6095410" cy="52743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/>
          <a:p>
            <a:pPr>
              <a:spcBef>
                <a:spcPct val="0"/>
              </a:spcBef>
              <a:defRPr/>
            </a:pPr>
            <a:r>
              <a:rPr lang="en-AU" altLang="en-US" sz="1600" dirty="0"/>
              <a:t>Adjuvant Chemotherapy in Rectal Cancer</a:t>
            </a:r>
            <a:endParaRPr lang="en-US" sz="1538" spc="100" dirty="0" smtClean="0">
              <a:latin typeface="Helvetica Neue Medium"/>
              <a:cs typeface="Helvetica Neue Light"/>
            </a:endParaRPr>
          </a:p>
          <a:p>
            <a:pPr>
              <a:spcBef>
                <a:spcPct val="0"/>
              </a:spcBef>
              <a:defRPr/>
            </a:pPr>
            <a:endParaRPr lang="en-US" sz="1538" spc="100" dirty="0" smtClean="0">
              <a:solidFill>
                <a:srgbClr val="54A9D1"/>
              </a:solidFill>
              <a:latin typeface="Helvetica Neue Medium"/>
              <a:cs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7951015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756</Words>
  <Application>Microsoft Office PowerPoint</Application>
  <PresentationFormat>On-screen Show (4:3)</PresentationFormat>
  <Paragraphs>154</Paragraphs>
  <Slides>44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Admin8</dc:creator>
  <cp:lastModifiedBy>Admin8</cp:lastModifiedBy>
  <cp:revision>1</cp:revision>
  <dcterms:modified xsi:type="dcterms:W3CDTF">2014-08-26T00:55:57Z</dcterms:modified>
</cp:coreProperties>
</file>